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86"/>
  </p:notesMasterIdLst>
  <p:sldIdLst>
    <p:sldId id="256" r:id="rId2"/>
    <p:sldId id="257" r:id="rId3"/>
    <p:sldId id="351" r:id="rId4"/>
    <p:sldId id="354" r:id="rId5"/>
    <p:sldId id="356" r:id="rId6"/>
    <p:sldId id="357" r:id="rId7"/>
    <p:sldId id="359" r:id="rId8"/>
    <p:sldId id="360" r:id="rId9"/>
    <p:sldId id="361" r:id="rId10"/>
    <p:sldId id="362" r:id="rId11"/>
    <p:sldId id="363" r:id="rId12"/>
    <p:sldId id="364" r:id="rId13"/>
    <p:sldId id="370" r:id="rId14"/>
    <p:sldId id="367" r:id="rId15"/>
    <p:sldId id="387" r:id="rId16"/>
    <p:sldId id="368" r:id="rId17"/>
    <p:sldId id="384" r:id="rId18"/>
    <p:sldId id="380" r:id="rId19"/>
    <p:sldId id="381" r:id="rId20"/>
    <p:sldId id="382" r:id="rId21"/>
    <p:sldId id="385" r:id="rId22"/>
    <p:sldId id="386" r:id="rId23"/>
    <p:sldId id="383" r:id="rId24"/>
    <p:sldId id="371" r:id="rId25"/>
    <p:sldId id="374" r:id="rId26"/>
    <p:sldId id="375" r:id="rId27"/>
    <p:sldId id="376" r:id="rId28"/>
    <p:sldId id="377" r:id="rId29"/>
    <p:sldId id="378" r:id="rId30"/>
    <p:sldId id="389" r:id="rId31"/>
    <p:sldId id="390" r:id="rId32"/>
    <p:sldId id="391" r:id="rId33"/>
    <p:sldId id="392" r:id="rId34"/>
    <p:sldId id="393" r:id="rId35"/>
    <p:sldId id="394" r:id="rId36"/>
    <p:sldId id="395"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38" r:id="rId67"/>
    <p:sldId id="440" r:id="rId68"/>
    <p:sldId id="441" r:id="rId69"/>
    <p:sldId id="442" r:id="rId70"/>
    <p:sldId id="443" r:id="rId71"/>
    <p:sldId id="444" r:id="rId72"/>
    <p:sldId id="445" r:id="rId73"/>
    <p:sldId id="448" r:id="rId74"/>
    <p:sldId id="446" r:id="rId75"/>
    <p:sldId id="447" r:id="rId76"/>
    <p:sldId id="450" r:id="rId77"/>
    <p:sldId id="451" r:id="rId78"/>
    <p:sldId id="452" r:id="rId79"/>
    <p:sldId id="453" r:id="rId80"/>
    <p:sldId id="454" r:id="rId81"/>
    <p:sldId id="449" r:id="rId82"/>
    <p:sldId id="455" r:id="rId83"/>
    <p:sldId id="456" r:id="rId84"/>
    <p:sldId id="457" r:id="rId85"/>
    <p:sldId id="458" r:id="rId86"/>
    <p:sldId id="459" r:id="rId87"/>
    <p:sldId id="461" r:id="rId88"/>
    <p:sldId id="460" r:id="rId89"/>
    <p:sldId id="462" r:id="rId90"/>
    <p:sldId id="463" r:id="rId91"/>
    <p:sldId id="464" r:id="rId92"/>
    <p:sldId id="465" r:id="rId93"/>
    <p:sldId id="466" r:id="rId94"/>
    <p:sldId id="468" r:id="rId95"/>
    <p:sldId id="469" r:id="rId96"/>
    <p:sldId id="471" r:id="rId97"/>
    <p:sldId id="472" r:id="rId98"/>
    <p:sldId id="496" r:id="rId99"/>
    <p:sldId id="498" r:id="rId100"/>
    <p:sldId id="499" r:id="rId101"/>
    <p:sldId id="500" r:id="rId102"/>
    <p:sldId id="473" r:id="rId103"/>
    <p:sldId id="474" r:id="rId104"/>
    <p:sldId id="475" r:id="rId105"/>
    <p:sldId id="476" r:id="rId106"/>
    <p:sldId id="477" r:id="rId107"/>
    <p:sldId id="470" r:id="rId108"/>
    <p:sldId id="478" r:id="rId109"/>
    <p:sldId id="479" r:id="rId110"/>
    <p:sldId id="480" r:id="rId111"/>
    <p:sldId id="481" r:id="rId112"/>
    <p:sldId id="482" r:id="rId113"/>
    <p:sldId id="483" r:id="rId114"/>
    <p:sldId id="484" r:id="rId115"/>
    <p:sldId id="485" r:id="rId116"/>
    <p:sldId id="486" r:id="rId117"/>
    <p:sldId id="487" r:id="rId118"/>
    <p:sldId id="488" r:id="rId119"/>
    <p:sldId id="489" r:id="rId120"/>
    <p:sldId id="490" r:id="rId121"/>
    <p:sldId id="491" r:id="rId122"/>
    <p:sldId id="492" r:id="rId123"/>
    <p:sldId id="493" r:id="rId124"/>
    <p:sldId id="494" r:id="rId125"/>
    <p:sldId id="495" r:id="rId126"/>
    <p:sldId id="502" r:id="rId127"/>
    <p:sldId id="503" r:id="rId128"/>
    <p:sldId id="504" r:id="rId129"/>
    <p:sldId id="505" r:id="rId130"/>
    <p:sldId id="507" r:id="rId131"/>
    <p:sldId id="506" r:id="rId132"/>
    <p:sldId id="508" r:id="rId133"/>
    <p:sldId id="509" r:id="rId134"/>
    <p:sldId id="510" r:id="rId135"/>
    <p:sldId id="514" r:id="rId136"/>
    <p:sldId id="512" r:id="rId137"/>
    <p:sldId id="516" r:id="rId138"/>
    <p:sldId id="517" r:id="rId139"/>
    <p:sldId id="518" r:id="rId140"/>
    <p:sldId id="519" r:id="rId141"/>
    <p:sldId id="520" r:id="rId142"/>
    <p:sldId id="523" r:id="rId143"/>
    <p:sldId id="524" r:id="rId144"/>
    <p:sldId id="525" r:id="rId145"/>
    <p:sldId id="526" r:id="rId146"/>
    <p:sldId id="527" r:id="rId147"/>
    <p:sldId id="528" r:id="rId148"/>
    <p:sldId id="529" r:id="rId149"/>
    <p:sldId id="530" r:id="rId150"/>
    <p:sldId id="531" r:id="rId151"/>
    <p:sldId id="532" r:id="rId152"/>
    <p:sldId id="533" r:id="rId153"/>
    <p:sldId id="534" r:id="rId154"/>
    <p:sldId id="535" r:id="rId155"/>
    <p:sldId id="536" r:id="rId156"/>
    <p:sldId id="537" r:id="rId157"/>
    <p:sldId id="538" r:id="rId158"/>
    <p:sldId id="539" r:id="rId159"/>
    <p:sldId id="541" r:id="rId160"/>
    <p:sldId id="542" r:id="rId161"/>
    <p:sldId id="543" r:id="rId162"/>
    <p:sldId id="544" r:id="rId163"/>
    <p:sldId id="545" r:id="rId164"/>
    <p:sldId id="546" r:id="rId165"/>
    <p:sldId id="547" r:id="rId166"/>
    <p:sldId id="548" r:id="rId167"/>
    <p:sldId id="550" r:id="rId168"/>
    <p:sldId id="551" r:id="rId169"/>
    <p:sldId id="552" r:id="rId170"/>
    <p:sldId id="553" r:id="rId171"/>
    <p:sldId id="554" r:id="rId172"/>
    <p:sldId id="555" r:id="rId173"/>
    <p:sldId id="557" r:id="rId174"/>
    <p:sldId id="558" r:id="rId175"/>
    <p:sldId id="559" r:id="rId176"/>
    <p:sldId id="560" r:id="rId177"/>
    <p:sldId id="561" r:id="rId178"/>
    <p:sldId id="562" r:id="rId179"/>
    <p:sldId id="563" r:id="rId180"/>
    <p:sldId id="353" r:id="rId181"/>
    <p:sldId id="366" r:id="rId182"/>
    <p:sldId id="352" r:id="rId183"/>
    <p:sldId id="355" r:id="rId184"/>
    <p:sldId id="259" r:id="rId185"/>
  </p:sldIdLst>
  <p:sldSz cx="9144000" cy="5143500" type="screen16x9"/>
  <p:notesSz cx="6858000" cy="9144000"/>
  <p:embeddedFontLst>
    <p:embeddedFont>
      <p:font typeface="Bradley Hand ITC" panose="03070402050302030203" pitchFamily="66" charset="0"/>
      <p:regular r:id="rId187"/>
    </p:embeddedFont>
    <p:embeddedFont>
      <p:font typeface="Cascadia Code SemiBold" panose="020B0609020000020004" pitchFamily="49" charset="0"/>
      <p:bold r:id="rId188"/>
      <p:boldItalic r:id="rId189"/>
    </p:embeddedFont>
    <p:embeddedFont>
      <p:font typeface="Consolas" panose="020B0609020204030204" pitchFamily="49" charset="0"/>
      <p:regular r:id="rId190"/>
      <p:bold r:id="rId191"/>
      <p:italic r:id="rId192"/>
      <p:boldItalic r:id="rId193"/>
    </p:embeddedFont>
    <p:embeddedFont>
      <p:font typeface="Montserrat" panose="00000500000000000000" pitchFamily="2" charset="0"/>
      <p:regular r:id="rId194"/>
      <p:bold r:id="rId195"/>
      <p:italic r:id="rId196"/>
      <p:boldItalic r:id="rId197"/>
    </p:embeddedFont>
    <p:embeddedFont>
      <p:font typeface="Montserrat Medium" panose="00000600000000000000" pitchFamily="2" charset="0"/>
      <p:regular r:id="rId198"/>
      <p:bold r:id="rId199"/>
      <p:italic r:id="rId200"/>
      <p:boldItalic r:id="rId201"/>
    </p:embeddedFont>
    <p:embeddedFont>
      <p:font typeface="Playfair Display" panose="00000500000000000000" pitchFamily="2" charset="0"/>
      <p:regular r:id="rId202"/>
      <p:bold r:id="rId203"/>
      <p:italic r:id="rId204"/>
      <p:boldItalic r:id="rId205"/>
    </p:embeddedFont>
    <p:embeddedFont>
      <p:font typeface="Roboto" panose="02000000000000000000" pitchFamily="2" charset="0"/>
      <p:regular r:id="rId206"/>
      <p:bold r:id="rId207"/>
      <p:italic r:id="rId208"/>
      <p:boldItalic r:id="rId209"/>
    </p:embeddedFont>
    <p:embeddedFont>
      <p:font typeface="Roboto Mono" panose="00000009000000000000" pitchFamily="49" charset="0"/>
      <p:regular r:id="rId210"/>
      <p:bold r:id="rId211"/>
      <p:italic r:id="rId212"/>
      <p:boldItalic r:id="rId213"/>
    </p:embeddedFont>
    <p:embeddedFont>
      <p:font typeface="Rubik" panose="020B0604020202020204" charset="-79"/>
      <p:regular r:id="rId214"/>
      <p:bold r:id="rId215"/>
      <p:italic r:id="rId216"/>
      <p:boldItalic r:id="rId2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00204F"/>
    <a:srgbClr val="1D1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327" autoAdjust="0"/>
  </p:normalViewPr>
  <p:slideViewPr>
    <p:cSldViewPr snapToGrid="0">
      <p:cViewPr varScale="1">
        <p:scale>
          <a:sx n="76" d="100"/>
          <a:sy n="76" d="100"/>
        </p:scale>
        <p:origin x="1070" y="62"/>
      </p:cViewPr>
      <p:guideLst>
        <p:guide orient="horz" pos="1620"/>
        <p:guide pos="2880"/>
      </p:guideLst>
    </p:cSldViewPr>
  </p:slideViewPr>
  <p:notesTextViewPr>
    <p:cViewPr>
      <p:scale>
        <a:sx n="150" d="100"/>
        <a:sy n="150" d="100"/>
      </p:scale>
      <p:origin x="0" y="-1253"/>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5.fntdata"/><Relationship Id="rId205"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3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6.fntdata"/><Relationship Id="rId206" Type="http://schemas.openxmlformats.org/officeDocument/2006/relationships/font" Target="fonts/font2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31.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7.fntdata"/><Relationship Id="rId207" Type="http://schemas.openxmlformats.org/officeDocument/2006/relationships/font" Target="fonts/font21.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8.fntdata"/><Relationship Id="rId208" Type="http://schemas.openxmlformats.org/officeDocument/2006/relationships/font" Target="fonts/font22.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3.fntdata"/><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font" Target="fonts/font28.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9.fntdata"/><Relationship Id="rId209" Type="http://schemas.openxmlformats.org/officeDocument/2006/relationships/font" Target="fonts/font23.fntdata"/><Relationship Id="rId190" Type="http://schemas.openxmlformats.org/officeDocument/2006/relationships/font" Target="fonts/font4.fntdata"/><Relationship Id="rId204" Type="http://schemas.openxmlformats.org/officeDocument/2006/relationships/font" Target="fonts/font18.fntdata"/><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4.fntdata"/><Relationship Id="rId215" Type="http://schemas.openxmlformats.org/officeDocument/2006/relationships/font" Target="fonts/font29.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0.fntdata"/><Relationship Id="rId200" Type="http://schemas.openxmlformats.org/officeDocument/2006/relationships/font" Target="fonts/font14.fntdata"/><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11" Type="http://schemas.openxmlformats.org/officeDocument/2006/relationships/font" Target="fonts/font2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1.fntdata"/><Relationship Id="rId201"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fntdata"/><Relationship Id="rId1" Type="http://schemas.openxmlformats.org/officeDocument/2006/relationships/slideMaster" Target="slideMasters/slideMaster1.xml"/><Relationship Id="rId212" Type="http://schemas.openxmlformats.org/officeDocument/2006/relationships/font" Target="fonts/font26.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2.fntdata"/><Relationship Id="rId202" Type="http://schemas.openxmlformats.org/officeDocument/2006/relationships/font" Target="fonts/font16.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2.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27.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13.fntdata"/><Relationship Id="rId203" Type="http://schemas.openxmlformats.org/officeDocument/2006/relationships/font" Target="fonts/font17.fntdata"/><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DF0EB-4279-440A-B249-024D6514E3D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C7CE2F-A16A-4B05-BAA9-C47B9B86C8E9}">
      <dgm:prSet phldrT="[Text]"/>
      <dgm:spPr/>
      <dgm:t>
        <a:bodyPr/>
        <a:lstStyle/>
        <a:p>
          <a:r>
            <a:rPr lang="en-US" b="0" i="0" u="none" dirty="0"/>
            <a:t>Operational </a:t>
          </a:r>
          <a:endParaRPr lang="en-US" dirty="0"/>
        </a:p>
      </dgm:t>
    </dgm:pt>
    <dgm:pt modelId="{7C3DED2B-4B3E-4049-AB35-4D1113005B94}" type="parTrans" cxnId="{9A3BA020-4613-4725-9AF1-B79E4C30C881}">
      <dgm:prSet/>
      <dgm:spPr/>
      <dgm:t>
        <a:bodyPr/>
        <a:lstStyle/>
        <a:p>
          <a:endParaRPr lang="en-US"/>
        </a:p>
      </dgm:t>
    </dgm:pt>
    <dgm:pt modelId="{665F0066-C8D4-48CC-8A2C-58DC9B8024DA}" type="sibTrans" cxnId="{9A3BA020-4613-4725-9AF1-B79E4C30C881}">
      <dgm:prSet/>
      <dgm:spPr/>
      <dgm:t>
        <a:bodyPr/>
        <a:lstStyle/>
        <a:p>
          <a:endParaRPr lang="en-US"/>
        </a:p>
      </dgm:t>
    </dgm:pt>
    <dgm:pt modelId="{57DB96F7-FCB4-429A-B458-DCCF54384EF8}">
      <dgm:prSet phldrT="[Text]"/>
      <dgm:spPr/>
      <dgm:t>
        <a:bodyPr/>
        <a:lstStyle/>
        <a:p>
          <a:r>
            <a:rPr lang="en-US" b="0" i="0" u="none" dirty="0"/>
            <a:t>Availability</a:t>
          </a:r>
          <a:endParaRPr lang="en-US" dirty="0"/>
        </a:p>
      </dgm:t>
    </dgm:pt>
    <dgm:pt modelId="{AF9289D7-09CE-4723-90D3-FB188D07AF3B}" type="parTrans" cxnId="{54000BBB-3E43-4CA4-8A6C-B341637D250A}">
      <dgm:prSet/>
      <dgm:spPr/>
      <dgm:t>
        <a:bodyPr/>
        <a:lstStyle/>
        <a:p>
          <a:endParaRPr lang="en-US"/>
        </a:p>
      </dgm:t>
    </dgm:pt>
    <dgm:pt modelId="{11588C16-D897-44D4-868B-A876006C034D}" type="sibTrans" cxnId="{54000BBB-3E43-4CA4-8A6C-B341637D250A}">
      <dgm:prSet/>
      <dgm:spPr/>
      <dgm:t>
        <a:bodyPr/>
        <a:lstStyle/>
        <a:p>
          <a:endParaRPr lang="en-US"/>
        </a:p>
      </dgm:t>
    </dgm:pt>
    <dgm:pt modelId="{25ECD2B4-E631-4BC1-8301-04FA8E0525CF}">
      <dgm:prSet phldrT="[Text]"/>
      <dgm:spPr/>
      <dgm:t>
        <a:bodyPr/>
        <a:lstStyle/>
        <a:p>
          <a:r>
            <a:rPr lang="en-US" dirty="0"/>
            <a:t>Performance</a:t>
          </a:r>
        </a:p>
      </dgm:t>
    </dgm:pt>
    <dgm:pt modelId="{C7964390-078C-4660-AB3C-78010B45C961}" type="parTrans" cxnId="{6504B6DE-9AF8-4DE6-8F9D-309232F58D99}">
      <dgm:prSet/>
      <dgm:spPr/>
      <dgm:t>
        <a:bodyPr/>
        <a:lstStyle/>
        <a:p>
          <a:endParaRPr lang="en-US"/>
        </a:p>
      </dgm:t>
    </dgm:pt>
    <dgm:pt modelId="{09F5B118-2EA9-448B-8F8F-B2C457B87646}" type="sibTrans" cxnId="{6504B6DE-9AF8-4DE6-8F9D-309232F58D99}">
      <dgm:prSet/>
      <dgm:spPr/>
      <dgm:t>
        <a:bodyPr/>
        <a:lstStyle/>
        <a:p>
          <a:endParaRPr lang="en-US"/>
        </a:p>
      </dgm:t>
    </dgm:pt>
    <dgm:pt modelId="{C87343D8-6F79-4201-A2C6-27823CCE39CB}">
      <dgm:prSet phldrT="[Text]"/>
      <dgm:spPr/>
      <dgm:t>
        <a:bodyPr/>
        <a:lstStyle/>
        <a:p>
          <a:r>
            <a:rPr lang="en-US" b="0" i="0" u="none" dirty="0"/>
            <a:t>Structural </a:t>
          </a:r>
          <a:endParaRPr lang="en-US" dirty="0"/>
        </a:p>
      </dgm:t>
    </dgm:pt>
    <dgm:pt modelId="{BD14E926-158D-4EBD-8196-9CA61450796B}" type="parTrans" cxnId="{D88169EB-4181-43B3-A135-73176F6A20BF}">
      <dgm:prSet/>
      <dgm:spPr/>
      <dgm:t>
        <a:bodyPr/>
        <a:lstStyle/>
        <a:p>
          <a:endParaRPr lang="en-US"/>
        </a:p>
      </dgm:t>
    </dgm:pt>
    <dgm:pt modelId="{0E9B4306-BA2D-48A2-81D9-EF3D9A5A2260}" type="sibTrans" cxnId="{D88169EB-4181-43B3-A135-73176F6A20BF}">
      <dgm:prSet/>
      <dgm:spPr/>
      <dgm:t>
        <a:bodyPr/>
        <a:lstStyle/>
        <a:p>
          <a:endParaRPr lang="en-US"/>
        </a:p>
      </dgm:t>
    </dgm:pt>
    <dgm:pt modelId="{A521A065-ABE6-4C48-9F96-C5032FB38B0D}">
      <dgm:prSet phldrT="[Text]"/>
      <dgm:spPr/>
      <dgm:t>
        <a:bodyPr/>
        <a:lstStyle/>
        <a:p>
          <a:r>
            <a:rPr lang="en-US" b="0" i="0" u="none" dirty="0"/>
            <a:t>Maintainability</a:t>
          </a:r>
          <a:endParaRPr lang="en-US" dirty="0"/>
        </a:p>
      </dgm:t>
    </dgm:pt>
    <dgm:pt modelId="{C9E5491E-0C2D-4128-B8D0-2B51FD63014F}" type="parTrans" cxnId="{CD540583-28BF-4555-B6BB-622CC6CC0F9F}">
      <dgm:prSet/>
      <dgm:spPr/>
      <dgm:t>
        <a:bodyPr/>
        <a:lstStyle/>
        <a:p>
          <a:endParaRPr lang="en-US"/>
        </a:p>
      </dgm:t>
    </dgm:pt>
    <dgm:pt modelId="{8AC5484B-6632-4A1F-BBD7-B44597C3F665}" type="sibTrans" cxnId="{CD540583-28BF-4555-B6BB-622CC6CC0F9F}">
      <dgm:prSet/>
      <dgm:spPr/>
      <dgm:t>
        <a:bodyPr/>
        <a:lstStyle/>
        <a:p>
          <a:endParaRPr lang="en-US"/>
        </a:p>
      </dgm:t>
    </dgm:pt>
    <dgm:pt modelId="{A44F68F7-17CC-4703-BA71-F5B5773207BC}">
      <dgm:prSet phldrT="[Text]"/>
      <dgm:spPr/>
      <dgm:t>
        <a:bodyPr/>
        <a:lstStyle/>
        <a:p>
          <a:r>
            <a:rPr lang="en-US" b="0" i="0" u="none" dirty="0"/>
            <a:t>Portability</a:t>
          </a:r>
          <a:endParaRPr lang="en-US" dirty="0"/>
        </a:p>
      </dgm:t>
    </dgm:pt>
    <dgm:pt modelId="{806C2867-A897-4ACF-BC18-ED339A018FB4}" type="parTrans" cxnId="{8AB94340-C2EE-4FC4-BD07-8295BF96A0E8}">
      <dgm:prSet/>
      <dgm:spPr/>
      <dgm:t>
        <a:bodyPr/>
        <a:lstStyle/>
        <a:p>
          <a:endParaRPr lang="en-US"/>
        </a:p>
      </dgm:t>
    </dgm:pt>
    <dgm:pt modelId="{712FA828-D44C-468E-9E58-BC894CE84489}" type="sibTrans" cxnId="{8AB94340-C2EE-4FC4-BD07-8295BF96A0E8}">
      <dgm:prSet/>
      <dgm:spPr/>
      <dgm:t>
        <a:bodyPr/>
        <a:lstStyle/>
        <a:p>
          <a:endParaRPr lang="en-US"/>
        </a:p>
      </dgm:t>
    </dgm:pt>
    <dgm:pt modelId="{D1B5FCDD-87D5-4D67-AB2C-D6662F9D910B}">
      <dgm:prSet phldrT="[Text]"/>
      <dgm:spPr/>
      <dgm:t>
        <a:bodyPr/>
        <a:lstStyle/>
        <a:p>
          <a:r>
            <a:rPr lang="en-US" b="0" i="0" u="none" dirty="0"/>
            <a:t>Cross-Cutting</a:t>
          </a:r>
          <a:endParaRPr lang="en-US" dirty="0"/>
        </a:p>
      </dgm:t>
    </dgm:pt>
    <dgm:pt modelId="{5B636D28-B771-4257-AE6D-F68210C33883}" type="parTrans" cxnId="{FF73D6FE-397F-4748-A0F0-C6E457B4A99D}">
      <dgm:prSet/>
      <dgm:spPr/>
      <dgm:t>
        <a:bodyPr/>
        <a:lstStyle/>
        <a:p>
          <a:endParaRPr lang="en-US"/>
        </a:p>
      </dgm:t>
    </dgm:pt>
    <dgm:pt modelId="{5226F16E-DB21-4EDF-853B-C6B7FCB34392}" type="sibTrans" cxnId="{FF73D6FE-397F-4748-A0F0-C6E457B4A99D}">
      <dgm:prSet/>
      <dgm:spPr/>
      <dgm:t>
        <a:bodyPr/>
        <a:lstStyle/>
        <a:p>
          <a:endParaRPr lang="en-US"/>
        </a:p>
      </dgm:t>
    </dgm:pt>
    <dgm:pt modelId="{DFC478A3-9D33-4021-B0EA-86591B5E28F3}">
      <dgm:prSet phldrT="[Text]"/>
      <dgm:spPr/>
      <dgm:t>
        <a:bodyPr/>
        <a:lstStyle/>
        <a:p>
          <a:r>
            <a:rPr lang="en-US" b="0" i="0" u="none" dirty="0"/>
            <a:t>Authentication</a:t>
          </a:r>
          <a:endParaRPr lang="en-US" dirty="0"/>
        </a:p>
      </dgm:t>
    </dgm:pt>
    <dgm:pt modelId="{50F7DA5B-816D-407F-964E-7D0F68E195B8}" type="parTrans" cxnId="{145BDAA7-A8BA-4358-9794-0462236E430C}">
      <dgm:prSet/>
      <dgm:spPr/>
      <dgm:t>
        <a:bodyPr/>
        <a:lstStyle/>
        <a:p>
          <a:endParaRPr lang="en-US"/>
        </a:p>
      </dgm:t>
    </dgm:pt>
    <dgm:pt modelId="{44EF72C0-0FDC-4130-BD4E-D5C9CD3172D0}" type="sibTrans" cxnId="{145BDAA7-A8BA-4358-9794-0462236E430C}">
      <dgm:prSet/>
      <dgm:spPr/>
      <dgm:t>
        <a:bodyPr/>
        <a:lstStyle/>
        <a:p>
          <a:endParaRPr lang="en-US"/>
        </a:p>
      </dgm:t>
    </dgm:pt>
    <dgm:pt modelId="{93EA4FEC-70D2-4A3F-8536-CA62774F3F45}">
      <dgm:prSet phldrT="[Text]"/>
      <dgm:spPr/>
      <dgm:t>
        <a:bodyPr/>
        <a:lstStyle/>
        <a:p>
          <a:r>
            <a:rPr lang="en-US" dirty="0"/>
            <a:t>Authorization</a:t>
          </a:r>
        </a:p>
      </dgm:t>
    </dgm:pt>
    <dgm:pt modelId="{29B98872-8238-480C-AB82-A48C6778305E}" type="parTrans" cxnId="{C2E66E7F-4636-49AC-9F05-0F43239CE392}">
      <dgm:prSet/>
      <dgm:spPr/>
      <dgm:t>
        <a:bodyPr/>
        <a:lstStyle/>
        <a:p>
          <a:endParaRPr lang="en-US"/>
        </a:p>
      </dgm:t>
    </dgm:pt>
    <dgm:pt modelId="{BD0C6181-A5A0-4BF7-AA38-569509C6DACF}" type="sibTrans" cxnId="{C2E66E7F-4636-49AC-9F05-0F43239CE392}">
      <dgm:prSet/>
      <dgm:spPr/>
      <dgm:t>
        <a:bodyPr/>
        <a:lstStyle/>
        <a:p>
          <a:endParaRPr lang="en-US"/>
        </a:p>
      </dgm:t>
    </dgm:pt>
    <dgm:pt modelId="{22FF904D-7EF5-4266-82B9-B5724F33EC62}">
      <dgm:prSet phldrT="[Text]"/>
      <dgm:spPr/>
      <dgm:t>
        <a:bodyPr/>
        <a:lstStyle/>
        <a:p>
          <a:r>
            <a:rPr lang="en-US" dirty="0"/>
            <a:t>Scalability</a:t>
          </a:r>
        </a:p>
      </dgm:t>
    </dgm:pt>
    <dgm:pt modelId="{0D707303-E765-43C2-94F7-21A6C003441B}" type="parTrans" cxnId="{DADDAC18-050A-420D-B421-C651922BEF97}">
      <dgm:prSet/>
      <dgm:spPr/>
      <dgm:t>
        <a:bodyPr/>
        <a:lstStyle/>
        <a:p>
          <a:endParaRPr lang="en-US"/>
        </a:p>
      </dgm:t>
    </dgm:pt>
    <dgm:pt modelId="{E28545C1-151A-43F9-90D7-B86AC61889DD}" type="sibTrans" cxnId="{DADDAC18-050A-420D-B421-C651922BEF97}">
      <dgm:prSet/>
      <dgm:spPr/>
      <dgm:t>
        <a:bodyPr/>
        <a:lstStyle/>
        <a:p>
          <a:endParaRPr lang="en-US"/>
        </a:p>
      </dgm:t>
    </dgm:pt>
    <dgm:pt modelId="{818EE2BC-6A0B-4835-9CEA-591BC27BD214}">
      <dgm:prSet phldrT="[Text]"/>
      <dgm:spPr/>
      <dgm:t>
        <a:bodyPr/>
        <a:lstStyle/>
        <a:p>
          <a:endParaRPr lang="en-US" dirty="0"/>
        </a:p>
      </dgm:t>
    </dgm:pt>
    <dgm:pt modelId="{3CA49032-E059-4F81-A3D8-1AC5478F6821}" type="parTrans" cxnId="{E511B327-58AD-4DC8-ADE3-DDA882980D21}">
      <dgm:prSet/>
      <dgm:spPr/>
      <dgm:t>
        <a:bodyPr/>
        <a:lstStyle/>
        <a:p>
          <a:endParaRPr lang="en-US"/>
        </a:p>
      </dgm:t>
    </dgm:pt>
    <dgm:pt modelId="{C9CD2CFD-E5E0-4C9C-A46F-19F1787FDBC2}" type="sibTrans" cxnId="{E511B327-58AD-4DC8-ADE3-DDA882980D21}">
      <dgm:prSet/>
      <dgm:spPr/>
      <dgm:t>
        <a:bodyPr/>
        <a:lstStyle/>
        <a:p>
          <a:endParaRPr lang="en-US"/>
        </a:p>
      </dgm:t>
    </dgm:pt>
    <dgm:pt modelId="{D0C5A06B-3779-4C4E-B9AA-71B8CD79CCD2}">
      <dgm:prSet phldrT="[Text]"/>
      <dgm:spPr/>
      <dgm:t>
        <a:bodyPr/>
        <a:lstStyle/>
        <a:p>
          <a:r>
            <a:rPr lang="en-US" dirty="0"/>
            <a:t>Elasticity</a:t>
          </a:r>
        </a:p>
      </dgm:t>
    </dgm:pt>
    <dgm:pt modelId="{31CFA9D1-1876-4F33-A7E1-9E93D9A05863}" type="parTrans" cxnId="{67282CEB-FE17-4F69-BA98-A82F7CEFE30A}">
      <dgm:prSet/>
      <dgm:spPr/>
      <dgm:t>
        <a:bodyPr/>
        <a:lstStyle/>
        <a:p>
          <a:endParaRPr lang="en-US"/>
        </a:p>
      </dgm:t>
    </dgm:pt>
    <dgm:pt modelId="{BDAA48DA-E137-4EBA-A3C2-A05A5940A3BF}" type="sibTrans" cxnId="{67282CEB-FE17-4F69-BA98-A82F7CEFE30A}">
      <dgm:prSet/>
      <dgm:spPr/>
      <dgm:t>
        <a:bodyPr/>
        <a:lstStyle/>
        <a:p>
          <a:endParaRPr lang="en-US"/>
        </a:p>
      </dgm:t>
    </dgm:pt>
    <dgm:pt modelId="{1288E812-CC59-4F3E-92DE-319A31382874}">
      <dgm:prSet phldrT="[Text]"/>
      <dgm:spPr/>
      <dgm:t>
        <a:bodyPr/>
        <a:lstStyle/>
        <a:p>
          <a:r>
            <a:rPr lang="en-US" dirty="0"/>
            <a:t>…</a:t>
          </a:r>
        </a:p>
      </dgm:t>
    </dgm:pt>
    <dgm:pt modelId="{8B70A9CA-1165-4C70-979B-3AE912105F21}" type="parTrans" cxnId="{587E39B6-966D-4DD4-BA2B-466E553E16FF}">
      <dgm:prSet/>
      <dgm:spPr/>
      <dgm:t>
        <a:bodyPr/>
        <a:lstStyle/>
        <a:p>
          <a:endParaRPr lang="en-US"/>
        </a:p>
      </dgm:t>
    </dgm:pt>
    <dgm:pt modelId="{2F3F6D9E-9822-4E7A-8F06-C7A5343842D2}" type="sibTrans" cxnId="{587E39B6-966D-4DD4-BA2B-466E553E16FF}">
      <dgm:prSet/>
      <dgm:spPr/>
      <dgm:t>
        <a:bodyPr/>
        <a:lstStyle/>
        <a:p>
          <a:endParaRPr lang="en-US"/>
        </a:p>
      </dgm:t>
    </dgm:pt>
    <dgm:pt modelId="{948207F6-C6CE-48AD-B15D-887CC0B2FE46}">
      <dgm:prSet phldrT="[Text]"/>
      <dgm:spPr/>
      <dgm:t>
        <a:bodyPr/>
        <a:lstStyle/>
        <a:p>
          <a:r>
            <a:rPr lang="en-US" b="0" i="0" u="none" dirty="0"/>
            <a:t>Extensibility</a:t>
          </a:r>
          <a:endParaRPr lang="en-US" dirty="0"/>
        </a:p>
      </dgm:t>
    </dgm:pt>
    <dgm:pt modelId="{E2DD195A-2D1E-4638-AE14-AD08B1167124}" type="parTrans" cxnId="{2FCD5B1D-1390-4F44-89CC-FB4FDD16F3A9}">
      <dgm:prSet/>
      <dgm:spPr/>
      <dgm:t>
        <a:bodyPr/>
        <a:lstStyle/>
        <a:p>
          <a:endParaRPr lang="en-US"/>
        </a:p>
      </dgm:t>
    </dgm:pt>
    <dgm:pt modelId="{D32E3D70-71EA-4006-A2DE-942EB77DE128}" type="sibTrans" cxnId="{2FCD5B1D-1390-4F44-89CC-FB4FDD16F3A9}">
      <dgm:prSet/>
      <dgm:spPr/>
      <dgm:t>
        <a:bodyPr/>
        <a:lstStyle/>
        <a:p>
          <a:endParaRPr lang="en-US"/>
        </a:p>
      </dgm:t>
    </dgm:pt>
    <dgm:pt modelId="{B0D8628C-EAC5-4DDA-B446-456A0F6EFB92}">
      <dgm:prSet phldrT="[Text]"/>
      <dgm:spPr/>
      <dgm:t>
        <a:bodyPr/>
        <a:lstStyle/>
        <a:p>
          <a:r>
            <a:rPr lang="en-US" b="0" i="0" u="none" dirty="0"/>
            <a:t>Configurability</a:t>
          </a:r>
          <a:endParaRPr lang="en-US" dirty="0"/>
        </a:p>
      </dgm:t>
    </dgm:pt>
    <dgm:pt modelId="{20E35C25-83C5-4D33-B043-4ED2A4A72B74}" type="parTrans" cxnId="{CA30639A-86A6-4224-9B70-484344CF5D56}">
      <dgm:prSet/>
      <dgm:spPr/>
      <dgm:t>
        <a:bodyPr/>
        <a:lstStyle/>
        <a:p>
          <a:endParaRPr lang="en-US"/>
        </a:p>
      </dgm:t>
    </dgm:pt>
    <dgm:pt modelId="{B8FD4797-5FFD-487A-95DE-A4A872C981AA}" type="sibTrans" cxnId="{CA30639A-86A6-4224-9B70-484344CF5D56}">
      <dgm:prSet/>
      <dgm:spPr/>
      <dgm:t>
        <a:bodyPr/>
        <a:lstStyle/>
        <a:p>
          <a:endParaRPr lang="en-US"/>
        </a:p>
      </dgm:t>
    </dgm:pt>
    <dgm:pt modelId="{1B395CF5-2E2A-4011-814D-9A31B96BFD20}">
      <dgm:prSet phldrT="[Text]"/>
      <dgm:spPr/>
      <dgm:t>
        <a:bodyPr/>
        <a:lstStyle/>
        <a:p>
          <a:r>
            <a:rPr lang="en-US" dirty="0"/>
            <a:t>…</a:t>
          </a:r>
        </a:p>
      </dgm:t>
    </dgm:pt>
    <dgm:pt modelId="{750285C0-044F-4510-BB59-6CEA44FD099D}" type="parTrans" cxnId="{CEA7848B-57A8-4066-B30C-4DA2E5807C6C}">
      <dgm:prSet/>
      <dgm:spPr/>
      <dgm:t>
        <a:bodyPr/>
        <a:lstStyle/>
        <a:p>
          <a:endParaRPr lang="en-US"/>
        </a:p>
      </dgm:t>
    </dgm:pt>
    <dgm:pt modelId="{E8908923-2CB1-4C43-A8A2-845705993D4B}" type="sibTrans" cxnId="{CEA7848B-57A8-4066-B30C-4DA2E5807C6C}">
      <dgm:prSet/>
      <dgm:spPr/>
      <dgm:t>
        <a:bodyPr/>
        <a:lstStyle/>
        <a:p>
          <a:endParaRPr lang="en-US"/>
        </a:p>
      </dgm:t>
    </dgm:pt>
    <dgm:pt modelId="{7E01E2B1-873D-40E1-9266-DDD7669D6270}">
      <dgm:prSet phldrT="[Text]"/>
      <dgm:spPr/>
      <dgm:t>
        <a:bodyPr/>
        <a:lstStyle/>
        <a:p>
          <a:r>
            <a:rPr lang="en-US" b="0" i="0" u="none" dirty="0"/>
            <a:t>Security</a:t>
          </a:r>
          <a:endParaRPr lang="en-US" dirty="0"/>
        </a:p>
      </dgm:t>
    </dgm:pt>
    <dgm:pt modelId="{F22A2E77-E7FE-47FE-B034-68A05285BE45}" type="parTrans" cxnId="{204DD76B-0B8F-409A-A85D-EF6BAEB1A356}">
      <dgm:prSet/>
      <dgm:spPr/>
      <dgm:t>
        <a:bodyPr/>
        <a:lstStyle/>
        <a:p>
          <a:endParaRPr lang="en-US"/>
        </a:p>
      </dgm:t>
    </dgm:pt>
    <dgm:pt modelId="{0EAA5344-7CAD-4B31-AB15-273EF35694A1}" type="sibTrans" cxnId="{204DD76B-0B8F-409A-A85D-EF6BAEB1A356}">
      <dgm:prSet/>
      <dgm:spPr/>
      <dgm:t>
        <a:bodyPr/>
        <a:lstStyle/>
        <a:p>
          <a:endParaRPr lang="en-US"/>
        </a:p>
      </dgm:t>
    </dgm:pt>
    <dgm:pt modelId="{EE103327-D2A6-41F0-9920-8B23E7D82AEF}">
      <dgm:prSet phldrT="[Text]"/>
      <dgm:spPr/>
      <dgm:t>
        <a:bodyPr/>
        <a:lstStyle/>
        <a:p>
          <a:r>
            <a:rPr lang="en-US" b="0" i="0" u="none" dirty="0"/>
            <a:t>Accessibility</a:t>
          </a:r>
          <a:endParaRPr lang="en-US" dirty="0"/>
        </a:p>
      </dgm:t>
    </dgm:pt>
    <dgm:pt modelId="{88766C43-2C6A-474B-8A4A-F37F7809BAFC}" type="parTrans" cxnId="{DC793E99-73D9-4FE5-95A7-345F9355549F}">
      <dgm:prSet/>
      <dgm:spPr/>
      <dgm:t>
        <a:bodyPr/>
        <a:lstStyle/>
        <a:p>
          <a:endParaRPr lang="en-US"/>
        </a:p>
      </dgm:t>
    </dgm:pt>
    <dgm:pt modelId="{F6747610-2974-4A7A-9938-F4FAFBFE5A50}" type="sibTrans" cxnId="{DC793E99-73D9-4FE5-95A7-345F9355549F}">
      <dgm:prSet/>
      <dgm:spPr/>
      <dgm:t>
        <a:bodyPr/>
        <a:lstStyle/>
        <a:p>
          <a:endParaRPr lang="en-US"/>
        </a:p>
      </dgm:t>
    </dgm:pt>
    <dgm:pt modelId="{18E765F0-F62C-4C3F-BD2F-B7805DFD492B}">
      <dgm:prSet phldrT="[Text]"/>
      <dgm:spPr/>
      <dgm:t>
        <a:bodyPr/>
        <a:lstStyle/>
        <a:p>
          <a:r>
            <a:rPr lang="en-US" dirty="0"/>
            <a:t>…</a:t>
          </a:r>
        </a:p>
      </dgm:t>
    </dgm:pt>
    <dgm:pt modelId="{7689BE25-9BC1-4A07-A615-8EE75BAF9CD9}" type="parTrans" cxnId="{BBEAB097-379F-4AE3-8756-47679EF41A4D}">
      <dgm:prSet/>
      <dgm:spPr/>
      <dgm:t>
        <a:bodyPr/>
        <a:lstStyle/>
        <a:p>
          <a:endParaRPr lang="en-US"/>
        </a:p>
      </dgm:t>
    </dgm:pt>
    <dgm:pt modelId="{7268D67D-E159-4CB7-B54D-C15B6B9934A1}" type="sibTrans" cxnId="{BBEAB097-379F-4AE3-8756-47679EF41A4D}">
      <dgm:prSet/>
      <dgm:spPr/>
      <dgm:t>
        <a:bodyPr/>
        <a:lstStyle/>
        <a:p>
          <a:endParaRPr lang="en-US"/>
        </a:p>
      </dgm:t>
    </dgm:pt>
    <dgm:pt modelId="{A7846185-D2ED-4E29-90DB-545FEBEC14BC}" type="pres">
      <dgm:prSet presAssocID="{702DF0EB-4279-440A-B249-024D6514E3D4}" presName="Name0" presStyleCnt="0">
        <dgm:presLayoutVars>
          <dgm:dir/>
          <dgm:animLvl val="lvl"/>
          <dgm:resizeHandles val="exact"/>
        </dgm:presLayoutVars>
      </dgm:prSet>
      <dgm:spPr/>
    </dgm:pt>
    <dgm:pt modelId="{BD005CAA-B0DF-47A5-A397-5CE03E91E153}" type="pres">
      <dgm:prSet presAssocID="{AFC7CE2F-A16A-4B05-BAA9-C47B9B86C8E9}" presName="composite" presStyleCnt="0"/>
      <dgm:spPr/>
    </dgm:pt>
    <dgm:pt modelId="{9A30D96E-4837-458D-915A-6FA3331D48EC}" type="pres">
      <dgm:prSet presAssocID="{AFC7CE2F-A16A-4B05-BAA9-C47B9B86C8E9}" presName="parTx" presStyleLbl="alignNode1" presStyleIdx="0" presStyleCnt="3">
        <dgm:presLayoutVars>
          <dgm:chMax val="0"/>
          <dgm:chPref val="0"/>
          <dgm:bulletEnabled val="1"/>
        </dgm:presLayoutVars>
      </dgm:prSet>
      <dgm:spPr/>
    </dgm:pt>
    <dgm:pt modelId="{48A7DDC0-9B29-48B1-8E35-F229953073C0}" type="pres">
      <dgm:prSet presAssocID="{AFC7CE2F-A16A-4B05-BAA9-C47B9B86C8E9}" presName="desTx" presStyleLbl="alignAccFollowNode1" presStyleIdx="0" presStyleCnt="3">
        <dgm:presLayoutVars>
          <dgm:bulletEnabled val="1"/>
        </dgm:presLayoutVars>
      </dgm:prSet>
      <dgm:spPr/>
    </dgm:pt>
    <dgm:pt modelId="{47B2643B-5534-449A-BB8F-8EF5144C9999}" type="pres">
      <dgm:prSet presAssocID="{665F0066-C8D4-48CC-8A2C-58DC9B8024DA}" presName="space" presStyleCnt="0"/>
      <dgm:spPr/>
    </dgm:pt>
    <dgm:pt modelId="{9DBB8CDE-7AB6-4413-8753-FC3C69499E93}" type="pres">
      <dgm:prSet presAssocID="{C87343D8-6F79-4201-A2C6-27823CCE39CB}" presName="composite" presStyleCnt="0"/>
      <dgm:spPr/>
    </dgm:pt>
    <dgm:pt modelId="{E397B871-E8AF-45F1-83A7-63C157BCAD30}" type="pres">
      <dgm:prSet presAssocID="{C87343D8-6F79-4201-A2C6-27823CCE39CB}" presName="parTx" presStyleLbl="alignNode1" presStyleIdx="1" presStyleCnt="3">
        <dgm:presLayoutVars>
          <dgm:chMax val="0"/>
          <dgm:chPref val="0"/>
          <dgm:bulletEnabled val="1"/>
        </dgm:presLayoutVars>
      </dgm:prSet>
      <dgm:spPr/>
    </dgm:pt>
    <dgm:pt modelId="{2A14429E-BD37-4639-9FB1-E28D8036FE18}" type="pres">
      <dgm:prSet presAssocID="{C87343D8-6F79-4201-A2C6-27823CCE39CB}" presName="desTx" presStyleLbl="alignAccFollowNode1" presStyleIdx="1" presStyleCnt="3">
        <dgm:presLayoutVars>
          <dgm:bulletEnabled val="1"/>
        </dgm:presLayoutVars>
      </dgm:prSet>
      <dgm:spPr/>
    </dgm:pt>
    <dgm:pt modelId="{201B97A2-B803-4FD6-9C6D-4F187B4BA74F}" type="pres">
      <dgm:prSet presAssocID="{0E9B4306-BA2D-48A2-81D9-EF3D9A5A2260}" presName="space" presStyleCnt="0"/>
      <dgm:spPr/>
    </dgm:pt>
    <dgm:pt modelId="{0F356ADB-ACF7-4450-9A7B-49AAD3A2B2F5}" type="pres">
      <dgm:prSet presAssocID="{D1B5FCDD-87D5-4D67-AB2C-D6662F9D910B}" presName="composite" presStyleCnt="0"/>
      <dgm:spPr/>
    </dgm:pt>
    <dgm:pt modelId="{FC0E0D5A-75B5-4181-BE3D-BEE761141842}" type="pres">
      <dgm:prSet presAssocID="{D1B5FCDD-87D5-4D67-AB2C-D6662F9D910B}" presName="parTx" presStyleLbl="alignNode1" presStyleIdx="2" presStyleCnt="3">
        <dgm:presLayoutVars>
          <dgm:chMax val="0"/>
          <dgm:chPref val="0"/>
          <dgm:bulletEnabled val="1"/>
        </dgm:presLayoutVars>
      </dgm:prSet>
      <dgm:spPr/>
    </dgm:pt>
    <dgm:pt modelId="{C6801223-D820-4C11-8AF0-4BE8AFFA096E}" type="pres">
      <dgm:prSet presAssocID="{D1B5FCDD-87D5-4D67-AB2C-D6662F9D910B}" presName="desTx" presStyleLbl="alignAccFollowNode1" presStyleIdx="2" presStyleCnt="3">
        <dgm:presLayoutVars>
          <dgm:bulletEnabled val="1"/>
        </dgm:presLayoutVars>
      </dgm:prSet>
      <dgm:spPr/>
    </dgm:pt>
  </dgm:ptLst>
  <dgm:cxnLst>
    <dgm:cxn modelId="{94A4AE00-7013-4526-992E-592F226410E4}" type="presOf" srcId="{C87343D8-6F79-4201-A2C6-27823CCE39CB}" destId="{E397B871-E8AF-45F1-83A7-63C157BCAD30}" srcOrd="0" destOrd="0" presId="urn:microsoft.com/office/officeart/2005/8/layout/hList1"/>
    <dgm:cxn modelId="{A8705C02-B0D3-4437-9705-920598F83EE9}" type="presOf" srcId="{702DF0EB-4279-440A-B249-024D6514E3D4}" destId="{A7846185-D2ED-4E29-90DB-545FEBEC14BC}" srcOrd="0" destOrd="0" presId="urn:microsoft.com/office/officeart/2005/8/layout/hList1"/>
    <dgm:cxn modelId="{3C5ACE0A-CD12-4AB9-B9BB-EE9A8D749973}" type="presOf" srcId="{1288E812-CC59-4F3E-92DE-319A31382874}" destId="{48A7DDC0-9B29-48B1-8E35-F229953073C0}" srcOrd="0" destOrd="4" presId="urn:microsoft.com/office/officeart/2005/8/layout/hList1"/>
    <dgm:cxn modelId="{2443B40D-9093-4A09-B0BC-06571099A072}" type="presOf" srcId="{57DB96F7-FCB4-429A-B458-DCCF54384EF8}" destId="{48A7DDC0-9B29-48B1-8E35-F229953073C0}" srcOrd="0" destOrd="0" presId="urn:microsoft.com/office/officeart/2005/8/layout/hList1"/>
    <dgm:cxn modelId="{DADDAC18-050A-420D-B421-C651922BEF97}" srcId="{AFC7CE2F-A16A-4B05-BAA9-C47B9B86C8E9}" destId="{22FF904D-7EF5-4266-82B9-B5724F33EC62}" srcOrd="2" destOrd="0" parTransId="{0D707303-E765-43C2-94F7-21A6C003441B}" sibTransId="{E28545C1-151A-43F9-90D7-B86AC61889DD}"/>
    <dgm:cxn modelId="{2FCD5B1D-1390-4F44-89CC-FB4FDD16F3A9}" srcId="{C87343D8-6F79-4201-A2C6-27823CCE39CB}" destId="{948207F6-C6CE-48AD-B15D-887CC0B2FE46}" srcOrd="2" destOrd="0" parTransId="{E2DD195A-2D1E-4638-AE14-AD08B1167124}" sibTransId="{D32E3D70-71EA-4006-A2DE-942EB77DE128}"/>
    <dgm:cxn modelId="{6A06531F-0EB4-4FEF-95BC-F239FAF41F07}" type="presOf" srcId="{D1B5FCDD-87D5-4D67-AB2C-D6662F9D910B}" destId="{FC0E0D5A-75B5-4181-BE3D-BEE761141842}" srcOrd="0" destOrd="0" presId="urn:microsoft.com/office/officeart/2005/8/layout/hList1"/>
    <dgm:cxn modelId="{9A3BA020-4613-4725-9AF1-B79E4C30C881}" srcId="{702DF0EB-4279-440A-B249-024D6514E3D4}" destId="{AFC7CE2F-A16A-4B05-BAA9-C47B9B86C8E9}" srcOrd="0" destOrd="0" parTransId="{7C3DED2B-4B3E-4049-AB35-4D1113005B94}" sibTransId="{665F0066-C8D4-48CC-8A2C-58DC9B8024DA}"/>
    <dgm:cxn modelId="{4C3A8227-B7E1-45BE-86B3-0FD29F5668CC}" type="presOf" srcId="{DFC478A3-9D33-4021-B0EA-86591B5E28F3}" destId="{C6801223-D820-4C11-8AF0-4BE8AFFA096E}" srcOrd="0" destOrd="0" presId="urn:microsoft.com/office/officeart/2005/8/layout/hList1"/>
    <dgm:cxn modelId="{E511B327-58AD-4DC8-ADE3-DDA882980D21}" srcId="{AFC7CE2F-A16A-4B05-BAA9-C47B9B86C8E9}" destId="{818EE2BC-6A0B-4835-9CEA-591BC27BD214}" srcOrd="5" destOrd="0" parTransId="{3CA49032-E059-4F81-A3D8-1AC5478F6821}" sibTransId="{C9CD2CFD-E5E0-4C9C-A46F-19F1787FDBC2}"/>
    <dgm:cxn modelId="{217DC828-2678-4682-8C3C-C938D0DEC38C}" type="presOf" srcId="{A44F68F7-17CC-4703-BA71-F5B5773207BC}" destId="{2A14429E-BD37-4639-9FB1-E28D8036FE18}" srcOrd="0" destOrd="1" presId="urn:microsoft.com/office/officeart/2005/8/layout/hList1"/>
    <dgm:cxn modelId="{8AB94340-C2EE-4FC4-BD07-8295BF96A0E8}" srcId="{C87343D8-6F79-4201-A2C6-27823CCE39CB}" destId="{A44F68F7-17CC-4703-BA71-F5B5773207BC}" srcOrd="1" destOrd="0" parTransId="{806C2867-A897-4ACF-BC18-ED339A018FB4}" sibTransId="{712FA828-D44C-468E-9E58-BC894CE84489}"/>
    <dgm:cxn modelId="{0B795447-8382-4A8F-8C9A-F8B7366505D5}" type="presOf" srcId="{AFC7CE2F-A16A-4B05-BAA9-C47B9B86C8E9}" destId="{9A30D96E-4837-458D-915A-6FA3331D48EC}" srcOrd="0" destOrd="0" presId="urn:microsoft.com/office/officeart/2005/8/layout/hList1"/>
    <dgm:cxn modelId="{204DD76B-0B8F-409A-A85D-EF6BAEB1A356}" srcId="{D1B5FCDD-87D5-4D67-AB2C-D6662F9D910B}" destId="{7E01E2B1-873D-40E1-9266-DDD7669D6270}" srcOrd="2" destOrd="0" parTransId="{F22A2E77-E7FE-47FE-B034-68A05285BE45}" sibTransId="{0EAA5344-7CAD-4B31-AB15-273EF35694A1}"/>
    <dgm:cxn modelId="{C2E66E7F-4636-49AC-9F05-0F43239CE392}" srcId="{D1B5FCDD-87D5-4D67-AB2C-D6662F9D910B}" destId="{93EA4FEC-70D2-4A3F-8536-CA62774F3F45}" srcOrd="1" destOrd="0" parTransId="{29B98872-8238-480C-AB82-A48C6778305E}" sibTransId="{BD0C6181-A5A0-4BF7-AA38-569509C6DACF}"/>
    <dgm:cxn modelId="{CD540583-28BF-4555-B6BB-622CC6CC0F9F}" srcId="{C87343D8-6F79-4201-A2C6-27823CCE39CB}" destId="{A521A065-ABE6-4C48-9F96-C5032FB38B0D}" srcOrd="0" destOrd="0" parTransId="{C9E5491E-0C2D-4128-B8D0-2B51FD63014F}" sibTransId="{8AC5484B-6632-4A1F-BBD7-B44597C3F665}"/>
    <dgm:cxn modelId="{CEA7848B-57A8-4066-B30C-4DA2E5807C6C}" srcId="{C87343D8-6F79-4201-A2C6-27823CCE39CB}" destId="{1B395CF5-2E2A-4011-814D-9A31B96BFD20}" srcOrd="4" destOrd="0" parTransId="{750285C0-044F-4510-BB59-6CEA44FD099D}" sibTransId="{E8908923-2CB1-4C43-A8A2-845705993D4B}"/>
    <dgm:cxn modelId="{BBEAB097-379F-4AE3-8756-47679EF41A4D}" srcId="{D1B5FCDD-87D5-4D67-AB2C-D6662F9D910B}" destId="{18E765F0-F62C-4C3F-BD2F-B7805DFD492B}" srcOrd="4" destOrd="0" parTransId="{7689BE25-9BC1-4A07-A615-8EE75BAF9CD9}" sibTransId="{7268D67D-E159-4CB7-B54D-C15B6B9934A1}"/>
    <dgm:cxn modelId="{DC793E99-73D9-4FE5-95A7-345F9355549F}" srcId="{D1B5FCDD-87D5-4D67-AB2C-D6662F9D910B}" destId="{EE103327-D2A6-41F0-9920-8B23E7D82AEF}" srcOrd="3" destOrd="0" parTransId="{88766C43-2C6A-474B-8A4A-F37F7809BAFC}" sibTransId="{F6747610-2974-4A7A-9938-F4FAFBFE5A50}"/>
    <dgm:cxn modelId="{CA30639A-86A6-4224-9B70-484344CF5D56}" srcId="{C87343D8-6F79-4201-A2C6-27823CCE39CB}" destId="{B0D8628C-EAC5-4DDA-B446-456A0F6EFB92}" srcOrd="3" destOrd="0" parTransId="{20E35C25-83C5-4D33-B043-4ED2A4A72B74}" sibTransId="{B8FD4797-5FFD-487A-95DE-A4A872C981AA}"/>
    <dgm:cxn modelId="{B8624CA3-8465-4FB6-9EAF-936AFFC02919}" type="presOf" srcId="{93EA4FEC-70D2-4A3F-8536-CA62774F3F45}" destId="{C6801223-D820-4C11-8AF0-4BE8AFFA096E}" srcOrd="0" destOrd="1" presId="urn:microsoft.com/office/officeart/2005/8/layout/hList1"/>
    <dgm:cxn modelId="{145BDAA7-A8BA-4358-9794-0462236E430C}" srcId="{D1B5FCDD-87D5-4D67-AB2C-D6662F9D910B}" destId="{DFC478A3-9D33-4021-B0EA-86591B5E28F3}" srcOrd="0" destOrd="0" parTransId="{50F7DA5B-816D-407F-964E-7D0F68E195B8}" sibTransId="{44EF72C0-0FDC-4130-BD4E-D5C9CD3172D0}"/>
    <dgm:cxn modelId="{587E39B6-966D-4DD4-BA2B-466E553E16FF}" srcId="{AFC7CE2F-A16A-4B05-BAA9-C47B9B86C8E9}" destId="{1288E812-CC59-4F3E-92DE-319A31382874}" srcOrd="4" destOrd="0" parTransId="{8B70A9CA-1165-4C70-979B-3AE912105F21}" sibTransId="{2F3F6D9E-9822-4E7A-8F06-C7A5343842D2}"/>
    <dgm:cxn modelId="{54000BBB-3E43-4CA4-8A6C-B341637D250A}" srcId="{AFC7CE2F-A16A-4B05-BAA9-C47B9B86C8E9}" destId="{57DB96F7-FCB4-429A-B458-DCCF54384EF8}" srcOrd="0" destOrd="0" parTransId="{AF9289D7-09CE-4723-90D3-FB188D07AF3B}" sibTransId="{11588C16-D897-44D4-868B-A876006C034D}"/>
    <dgm:cxn modelId="{66D248BB-D565-4C40-95E2-D39AA509C8A4}" type="presOf" srcId="{7E01E2B1-873D-40E1-9266-DDD7669D6270}" destId="{C6801223-D820-4C11-8AF0-4BE8AFFA096E}" srcOrd="0" destOrd="2" presId="urn:microsoft.com/office/officeart/2005/8/layout/hList1"/>
    <dgm:cxn modelId="{24DADBBB-36A8-48C6-826D-7E2C18A076C5}" type="presOf" srcId="{1B395CF5-2E2A-4011-814D-9A31B96BFD20}" destId="{2A14429E-BD37-4639-9FB1-E28D8036FE18}" srcOrd="0" destOrd="4" presId="urn:microsoft.com/office/officeart/2005/8/layout/hList1"/>
    <dgm:cxn modelId="{9724ADBC-8534-41A9-92E3-DC13B8687365}" type="presOf" srcId="{818EE2BC-6A0B-4835-9CEA-591BC27BD214}" destId="{48A7DDC0-9B29-48B1-8E35-F229953073C0}" srcOrd="0" destOrd="5" presId="urn:microsoft.com/office/officeart/2005/8/layout/hList1"/>
    <dgm:cxn modelId="{3D14E6C4-23C7-4FA8-9B19-277A6339E1F3}" type="presOf" srcId="{D0C5A06B-3779-4C4E-B9AA-71B8CD79CCD2}" destId="{48A7DDC0-9B29-48B1-8E35-F229953073C0}" srcOrd="0" destOrd="3" presId="urn:microsoft.com/office/officeart/2005/8/layout/hList1"/>
    <dgm:cxn modelId="{73167AC9-96A8-4F40-A4F1-95D2692AEEDC}" type="presOf" srcId="{25ECD2B4-E631-4BC1-8301-04FA8E0525CF}" destId="{48A7DDC0-9B29-48B1-8E35-F229953073C0}" srcOrd="0" destOrd="1" presId="urn:microsoft.com/office/officeart/2005/8/layout/hList1"/>
    <dgm:cxn modelId="{35D8F6CF-EB8A-4A97-B02C-1783C8000AEA}" type="presOf" srcId="{948207F6-C6CE-48AD-B15D-887CC0B2FE46}" destId="{2A14429E-BD37-4639-9FB1-E28D8036FE18}" srcOrd="0" destOrd="2" presId="urn:microsoft.com/office/officeart/2005/8/layout/hList1"/>
    <dgm:cxn modelId="{257024D9-EF85-4900-973F-61293E70F2BA}" type="presOf" srcId="{B0D8628C-EAC5-4DDA-B446-456A0F6EFB92}" destId="{2A14429E-BD37-4639-9FB1-E28D8036FE18}" srcOrd="0" destOrd="3" presId="urn:microsoft.com/office/officeart/2005/8/layout/hList1"/>
    <dgm:cxn modelId="{D5DC70DD-55EC-41D0-ADAD-96E7F616248B}" type="presOf" srcId="{A521A065-ABE6-4C48-9F96-C5032FB38B0D}" destId="{2A14429E-BD37-4639-9FB1-E28D8036FE18}" srcOrd="0" destOrd="0" presId="urn:microsoft.com/office/officeart/2005/8/layout/hList1"/>
    <dgm:cxn modelId="{6504B6DE-9AF8-4DE6-8F9D-309232F58D99}" srcId="{AFC7CE2F-A16A-4B05-BAA9-C47B9B86C8E9}" destId="{25ECD2B4-E631-4BC1-8301-04FA8E0525CF}" srcOrd="1" destOrd="0" parTransId="{C7964390-078C-4660-AB3C-78010B45C961}" sibTransId="{09F5B118-2EA9-448B-8F8F-B2C457B87646}"/>
    <dgm:cxn modelId="{707108E3-CD50-42CF-9BBA-32A3963A308A}" type="presOf" srcId="{EE103327-D2A6-41F0-9920-8B23E7D82AEF}" destId="{C6801223-D820-4C11-8AF0-4BE8AFFA096E}" srcOrd="0" destOrd="3" presId="urn:microsoft.com/office/officeart/2005/8/layout/hList1"/>
    <dgm:cxn modelId="{67282CEB-FE17-4F69-BA98-A82F7CEFE30A}" srcId="{AFC7CE2F-A16A-4B05-BAA9-C47B9B86C8E9}" destId="{D0C5A06B-3779-4C4E-B9AA-71B8CD79CCD2}" srcOrd="3" destOrd="0" parTransId="{31CFA9D1-1876-4F33-A7E1-9E93D9A05863}" sibTransId="{BDAA48DA-E137-4EBA-A3C2-A05A5940A3BF}"/>
    <dgm:cxn modelId="{D88169EB-4181-43B3-A135-73176F6A20BF}" srcId="{702DF0EB-4279-440A-B249-024D6514E3D4}" destId="{C87343D8-6F79-4201-A2C6-27823CCE39CB}" srcOrd="1" destOrd="0" parTransId="{BD14E926-158D-4EBD-8196-9CA61450796B}" sibTransId="{0E9B4306-BA2D-48A2-81D9-EF3D9A5A2260}"/>
    <dgm:cxn modelId="{03B0D4EC-8279-481C-A29F-77D48F86CCAA}" type="presOf" srcId="{18E765F0-F62C-4C3F-BD2F-B7805DFD492B}" destId="{C6801223-D820-4C11-8AF0-4BE8AFFA096E}" srcOrd="0" destOrd="4" presId="urn:microsoft.com/office/officeart/2005/8/layout/hList1"/>
    <dgm:cxn modelId="{0FFACEF4-2414-4660-8C44-18F33E9A9C11}" type="presOf" srcId="{22FF904D-7EF5-4266-82B9-B5724F33EC62}" destId="{48A7DDC0-9B29-48B1-8E35-F229953073C0}" srcOrd="0" destOrd="2" presId="urn:microsoft.com/office/officeart/2005/8/layout/hList1"/>
    <dgm:cxn modelId="{FF73D6FE-397F-4748-A0F0-C6E457B4A99D}" srcId="{702DF0EB-4279-440A-B249-024D6514E3D4}" destId="{D1B5FCDD-87D5-4D67-AB2C-D6662F9D910B}" srcOrd="2" destOrd="0" parTransId="{5B636D28-B771-4257-AE6D-F68210C33883}" sibTransId="{5226F16E-DB21-4EDF-853B-C6B7FCB34392}"/>
    <dgm:cxn modelId="{1C6C9072-0F8A-479C-9A61-4F1872435131}" type="presParOf" srcId="{A7846185-D2ED-4E29-90DB-545FEBEC14BC}" destId="{BD005CAA-B0DF-47A5-A397-5CE03E91E153}" srcOrd="0" destOrd="0" presId="urn:microsoft.com/office/officeart/2005/8/layout/hList1"/>
    <dgm:cxn modelId="{A9C81BF9-4FB8-4F9D-AACF-28AFDF3F9A49}" type="presParOf" srcId="{BD005CAA-B0DF-47A5-A397-5CE03E91E153}" destId="{9A30D96E-4837-458D-915A-6FA3331D48EC}" srcOrd="0" destOrd="0" presId="urn:microsoft.com/office/officeart/2005/8/layout/hList1"/>
    <dgm:cxn modelId="{3D86A7FF-B312-4F1E-BE9C-AD7C621D474C}" type="presParOf" srcId="{BD005CAA-B0DF-47A5-A397-5CE03E91E153}" destId="{48A7DDC0-9B29-48B1-8E35-F229953073C0}" srcOrd="1" destOrd="0" presId="urn:microsoft.com/office/officeart/2005/8/layout/hList1"/>
    <dgm:cxn modelId="{9F8CBC86-CD2C-48A3-9FC0-91A2A739FF08}" type="presParOf" srcId="{A7846185-D2ED-4E29-90DB-545FEBEC14BC}" destId="{47B2643B-5534-449A-BB8F-8EF5144C9999}" srcOrd="1" destOrd="0" presId="urn:microsoft.com/office/officeart/2005/8/layout/hList1"/>
    <dgm:cxn modelId="{9A5D982C-0774-4D2B-AC30-82972E180BD3}" type="presParOf" srcId="{A7846185-D2ED-4E29-90DB-545FEBEC14BC}" destId="{9DBB8CDE-7AB6-4413-8753-FC3C69499E93}" srcOrd="2" destOrd="0" presId="urn:microsoft.com/office/officeart/2005/8/layout/hList1"/>
    <dgm:cxn modelId="{BA1CD2D1-CA3F-4F4A-BAA5-E4805355263F}" type="presParOf" srcId="{9DBB8CDE-7AB6-4413-8753-FC3C69499E93}" destId="{E397B871-E8AF-45F1-83A7-63C157BCAD30}" srcOrd="0" destOrd="0" presId="urn:microsoft.com/office/officeart/2005/8/layout/hList1"/>
    <dgm:cxn modelId="{7DA2BA98-B726-444F-84B5-A923BEE42633}" type="presParOf" srcId="{9DBB8CDE-7AB6-4413-8753-FC3C69499E93}" destId="{2A14429E-BD37-4639-9FB1-E28D8036FE18}" srcOrd="1" destOrd="0" presId="urn:microsoft.com/office/officeart/2005/8/layout/hList1"/>
    <dgm:cxn modelId="{3BB4E7D6-3CD9-47B8-AE0A-B820B2A65D07}" type="presParOf" srcId="{A7846185-D2ED-4E29-90DB-545FEBEC14BC}" destId="{201B97A2-B803-4FD6-9C6D-4F187B4BA74F}" srcOrd="3" destOrd="0" presId="urn:microsoft.com/office/officeart/2005/8/layout/hList1"/>
    <dgm:cxn modelId="{E32751A2-6A2F-4254-868B-AD4DF9FFD599}" type="presParOf" srcId="{A7846185-D2ED-4E29-90DB-545FEBEC14BC}" destId="{0F356ADB-ACF7-4450-9A7B-49AAD3A2B2F5}" srcOrd="4" destOrd="0" presId="urn:microsoft.com/office/officeart/2005/8/layout/hList1"/>
    <dgm:cxn modelId="{3328E6F2-5927-4E1C-A737-26CCB3267467}" type="presParOf" srcId="{0F356ADB-ACF7-4450-9A7B-49AAD3A2B2F5}" destId="{FC0E0D5A-75B5-4181-BE3D-BEE761141842}" srcOrd="0" destOrd="0" presId="urn:microsoft.com/office/officeart/2005/8/layout/hList1"/>
    <dgm:cxn modelId="{C9C4C38B-DE28-42A4-B3B3-18A2204D18C2}" type="presParOf" srcId="{0F356ADB-ACF7-4450-9A7B-49AAD3A2B2F5}" destId="{C6801223-D820-4C11-8AF0-4BE8AFFA096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0F039-C5AE-44E6-A94F-76D5BB4CC99E}"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US"/>
        </a:p>
      </dgm:t>
    </dgm:pt>
    <dgm:pt modelId="{44952F04-31FA-4B8D-B9DE-1EADA8442519}">
      <dgm:prSet phldrT="[Text]"/>
      <dgm:spPr/>
      <dgm:t>
        <a:bodyPr/>
        <a:lstStyle/>
        <a:p>
          <a:r>
            <a:rPr lang="en-US">
              <a:latin typeface="Rubik" panose="020B0604020202020204" charset="-79"/>
              <a:cs typeface="Rubik" panose="020B0604020202020204" charset="-79"/>
            </a:rPr>
            <a:t>Subdomain of order fulfillment</a:t>
          </a:r>
          <a:endParaRPr lang="en-US" dirty="0"/>
        </a:p>
      </dgm:t>
    </dgm:pt>
    <dgm:pt modelId="{C429147F-BE08-486D-A300-C9C1284E01FA}" type="parTrans" cxnId="{8F2BB438-02B6-4CB0-A3F3-B57948A2172B}">
      <dgm:prSet/>
      <dgm:spPr/>
      <dgm:t>
        <a:bodyPr/>
        <a:lstStyle/>
        <a:p>
          <a:endParaRPr lang="en-US"/>
        </a:p>
      </dgm:t>
    </dgm:pt>
    <dgm:pt modelId="{C36024C7-AD8B-499B-807A-5BD9F5BC7DDF}" type="sibTrans" cxnId="{8F2BB438-02B6-4CB0-A3F3-B57948A2172B}">
      <dgm:prSet/>
      <dgm:spPr/>
      <dgm:t>
        <a:bodyPr/>
        <a:lstStyle/>
        <a:p>
          <a:endParaRPr lang="en-US"/>
        </a:p>
      </dgm:t>
    </dgm:pt>
    <dgm:pt modelId="{7B416472-352E-4FC8-9F07-18A87D7F7B32}">
      <dgm:prSet phldrT="[Text]"/>
      <dgm:spPr/>
      <dgm:t>
        <a:bodyPr/>
        <a:lstStyle/>
        <a:p>
          <a:r>
            <a:rPr lang="en-US" b="0" i="0" dirty="0"/>
            <a:t>shipping system</a:t>
          </a:r>
          <a:endParaRPr lang="en-US" dirty="0"/>
        </a:p>
      </dgm:t>
    </dgm:pt>
    <dgm:pt modelId="{CD7CAEBD-8A02-4A78-ADCA-BADAD27EF6DA}" type="parTrans" cxnId="{0424C8F6-534D-4D08-811D-21C7F9E97502}">
      <dgm:prSet/>
      <dgm:spPr/>
      <dgm:t>
        <a:bodyPr/>
        <a:lstStyle/>
        <a:p>
          <a:endParaRPr lang="en-US"/>
        </a:p>
      </dgm:t>
    </dgm:pt>
    <dgm:pt modelId="{61CE9072-5B06-40E4-9574-102A77E35A5A}" type="sibTrans" cxnId="{0424C8F6-534D-4D08-811D-21C7F9E97502}">
      <dgm:prSet/>
      <dgm:spPr/>
      <dgm:t>
        <a:bodyPr/>
        <a:lstStyle/>
        <a:p>
          <a:endParaRPr lang="en-US"/>
        </a:p>
      </dgm:t>
    </dgm:pt>
    <dgm:pt modelId="{F84FDE38-431F-4264-BFE1-68336B4CC134}">
      <dgm:prSet phldrT="[Text]"/>
      <dgm:spPr/>
      <dgm:t>
        <a:bodyPr/>
        <a:lstStyle/>
        <a:p>
          <a:r>
            <a:rPr lang="en-US" b="0" i="0" dirty="0"/>
            <a:t>returns system</a:t>
          </a:r>
          <a:endParaRPr lang="en-US" dirty="0"/>
        </a:p>
      </dgm:t>
    </dgm:pt>
    <dgm:pt modelId="{FA7BABBB-177C-46F8-B468-D2D20A78EB7F}" type="parTrans" cxnId="{F2AC153A-F12D-4978-8196-6051CA19921E}">
      <dgm:prSet/>
      <dgm:spPr/>
      <dgm:t>
        <a:bodyPr/>
        <a:lstStyle/>
        <a:p>
          <a:endParaRPr lang="en-US"/>
        </a:p>
      </dgm:t>
    </dgm:pt>
    <dgm:pt modelId="{2C7BF9A6-F274-4DF8-8FDE-4668CB586FA7}" type="sibTrans" cxnId="{F2AC153A-F12D-4978-8196-6051CA19921E}">
      <dgm:prSet/>
      <dgm:spPr/>
      <dgm:t>
        <a:bodyPr/>
        <a:lstStyle/>
        <a:p>
          <a:endParaRPr lang="en-US"/>
        </a:p>
      </dgm:t>
    </dgm:pt>
    <dgm:pt modelId="{36A2A6E3-1E46-4F72-9640-45E923B7184B}">
      <dgm:prSet phldrT="[Text]"/>
      <dgm:spPr/>
      <dgm:t>
        <a:bodyPr/>
        <a:lstStyle/>
        <a:p>
          <a:r>
            <a:rPr lang="en-US" b="0" i="0"/>
            <a:t>warehouse management</a:t>
          </a:r>
          <a:endParaRPr lang="en-US" dirty="0"/>
        </a:p>
      </dgm:t>
    </dgm:pt>
    <dgm:pt modelId="{F3DC14D4-B89D-472E-BA64-3B5EDB8B03EF}" type="parTrans" cxnId="{43F3A37A-BCF1-4288-9962-595D451E1073}">
      <dgm:prSet/>
      <dgm:spPr/>
      <dgm:t>
        <a:bodyPr/>
        <a:lstStyle/>
        <a:p>
          <a:endParaRPr lang="en-US"/>
        </a:p>
      </dgm:t>
    </dgm:pt>
    <dgm:pt modelId="{E5915289-B332-41E7-9B75-C7A3AD0AC87F}" type="sibTrans" cxnId="{43F3A37A-BCF1-4288-9962-595D451E1073}">
      <dgm:prSet/>
      <dgm:spPr/>
      <dgm:t>
        <a:bodyPr/>
        <a:lstStyle/>
        <a:p>
          <a:endParaRPr lang="en-US"/>
        </a:p>
      </dgm:t>
    </dgm:pt>
    <dgm:pt modelId="{8E750EEA-05A5-446A-AC80-C2D9B4478E73}" type="pres">
      <dgm:prSet presAssocID="{0180F039-C5AE-44E6-A94F-76D5BB4CC99E}" presName="diagram" presStyleCnt="0">
        <dgm:presLayoutVars>
          <dgm:chPref val="1"/>
          <dgm:dir/>
          <dgm:animOne val="branch"/>
          <dgm:animLvl val="lvl"/>
          <dgm:resizeHandles/>
        </dgm:presLayoutVars>
      </dgm:prSet>
      <dgm:spPr/>
    </dgm:pt>
    <dgm:pt modelId="{EF097C58-421A-4CEA-9868-D941A4CB20C8}" type="pres">
      <dgm:prSet presAssocID="{44952F04-31FA-4B8D-B9DE-1EADA8442519}" presName="root" presStyleCnt="0"/>
      <dgm:spPr/>
    </dgm:pt>
    <dgm:pt modelId="{013C35F6-E19C-4352-9F97-A61F09819FB8}" type="pres">
      <dgm:prSet presAssocID="{44952F04-31FA-4B8D-B9DE-1EADA8442519}" presName="rootComposite" presStyleCnt="0"/>
      <dgm:spPr/>
    </dgm:pt>
    <dgm:pt modelId="{E2D91255-CF88-410E-8C22-CF39FA7399D7}" type="pres">
      <dgm:prSet presAssocID="{44952F04-31FA-4B8D-B9DE-1EADA8442519}" presName="rootText" presStyleLbl="node1" presStyleIdx="0" presStyleCnt="1"/>
      <dgm:spPr/>
    </dgm:pt>
    <dgm:pt modelId="{B30563CD-36FB-4DC9-BDE2-DE3CDD47B9E0}" type="pres">
      <dgm:prSet presAssocID="{44952F04-31FA-4B8D-B9DE-1EADA8442519}" presName="rootConnector" presStyleLbl="node1" presStyleIdx="0" presStyleCnt="1"/>
      <dgm:spPr/>
    </dgm:pt>
    <dgm:pt modelId="{77D6F42A-136D-4D90-B436-E56BA04FD8E9}" type="pres">
      <dgm:prSet presAssocID="{44952F04-31FA-4B8D-B9DE-1EADA8442519}" presName="childShape" presStyleCnt="0"/>
      <dgm:spPr/>
    </dgm:pt>
    <dgm:pt modelId="{B258C80F-AB89-4491-A1C7-8C298FCEC26A}" type="pres">
      <dgm:prSet presAssocID="{CD7CAEBD-8A02-4A78-ADCA-BADAD27EF6DA}" presName="Name13" presStyleLbl="parChTrans1D2" presStyleIdx="0" presStyleCnt="3"/>
      <dgm:spPr/>
    </dgm:pt>
    <dgm:pt modelId="{40E70846-4196-4895-B31D-8B0958AFF0D4}" type="pres">
      <dgm:prSet presAssocID="{7B416472-352E-4FC8-9F07-18A87D7F7B32}" presName="childText" presStyleLbl="bgAcc1" presStyleIdx="0" presStyleCnt="3">
        <dgm:presLayoutVars>
          <dgm:bulletEnabled val="1"/>
        </dgm:presLayoutVars>
      </dgm:prSet>
      <dgm:spPr/>
    </dgm:pt>
    <dgm:pt modelId="{45AABB9D-6B68-4993-9DAD-B6AD19A93900}" type="pres">
      <dgm:prSet presAssocID="{FA7BABBB-177C-46F8-B468-D2D20A78EB7F}" presName="Name13" presStyleLbl="parChTrans1D2" presStyleIdx="1" presStyleCnt="3"/>
      <dgm:spPr/>
    </dgm:pt>
    <dgm:pt modelId="{7D2C9EFD-8069-40C2-8F4E-1DFBFD7641D1}" type="pres">
      <dgm:prSet presAssocID="{F84FDE38-431F-4264-BFE1-68336B4CC134}" presName="childText" presStyleLbl="bgAcc1" presStyleIdx="1" presStyleCnt="3">
        <dgm:presLayoutVars>
          <dgm:bulletEnabled val="1"/>
        </dgm:presLayoutVars>
      </dgm:prSet>
      <dgm:spPr/>
    </dgm:pt>
    <dgm:pt modelId="{B298B957-D78B-4923-B907-F151E71CE13C}" type="pres">
      <dgm:prSet presAssocID="{F3DC14D4-B89D-472E-BA64-3B5EDB8B03EF}" presName="Name13" presStyleLbl="parChTrans1D2" presStyleIdx="2" presStyleCnt="3"/>
      <dgm:spPr/>
    </dgm:pt>
    <dgm:pt modelId="{212EBBDE-0658-418D-986B-8E3B9C4B63B2}" type="pres">
      <dgm:prSet presAssocID="{36A2A6E3-1E46-4F72-9640-45E923B7184B}" presName="childText" presStyleLbl="bgAcc1" presStyleIdx="2" presStyleCnt="3">
        <dgm:presLayoutVars>
          <dgm:bulletEnabled val="1"/>
        </dgm:presLayoutVars>
      </dgm:prSet>
      <dgm:spPr/>
    </dgm:pt>
  </dgm:ptLst>
  <dgm:cxnLst>
    <dgm:cxn modelId="{C65D6A20-150F-4681-AFC3-9318B0674A9F}" type="presOf" srcId="{CD7CAEBD-8A02-4A78-ADCA-BADAD27EF6DA}" destId="{B258C80F-AB89-4491-A1C7-8C298FCEC26A}" srcOrd="0" destOrd="0" presId="urn:microsoft.com/office/officeart/2005/8/layout/hierarchy3"/>
    <dgm:cxn modelId="{8F2BB438-02B6-4CB0-A3F3-B57948A2172B}" srcId="{0180F039-C5AE-44E6-A94F-76D5BB4CC99E}" destId="{44952F04-31FA-4B8D-B9DE-1EADA8442519}" srcOrd="0" destOrd="0" parTransId="{C429147F-BE08-486D-A300-C9C1284E01FA}" sibTransId="{C36024C7-AD8B-499B-807A-5BD9F5BC7DDF}"/>
    <dgm:cxn modelId="{F2AC153A-F12D-4978-8196-6051CA19921E}" srcId="{44952F04-31FA-4B8D-B9DE-1EADA8442519}" destId="{F84FDE38-431F-4264-BFE1-68336B4CC134}" srcOrd="1" destOrd="0" parTransId="{FA7BABBB-177C-46F8-B468-D2D20A78EB7F}" sibTransId="{2C7BF9A6-F274-4DF8-8FDE-4668CB586FA7}"/>
    <dgm:cxn modelId="{ADE97C3E-BE99-4987-B066-EC143068A52A}" type="presOf" srcId="{0180F039-C5AE-44E6-A94F-76D5BB4CC99E}" destId="{8E750EEA-05A5-446A-AC80-C2D9B4478E73}" srcOrd="0" destOrd="0" presId="urn:microsoft.com/office/officeart/2005/8/layout/hierarchy3"/>
    <dgm:cxn modelId="{CE127D44-8EAE-468D-AE2C-98FD93B125F0}" type="presOf" srcId="{FA7BABBB-177C-46F8-B468-D2D20A78EB7F}" destId="{45AABB9D-6B68-4993-9DAD-B6AD19A93900}" srcOrd="0" destOrd="0" presId="urn:microsoft.com/office/officeart/2005/8/layout/hierarchy3"/>
    <dgm:cxn modelId="{4BCFAD46-D82B-4A19-AB4D-8EBDB114C689}" type="presOf" srcId="{36A2A6E3-1E46-4F72-9640-45E923B7184B}" destId="{212EBBDE-0658-418D-986B-8E3B9C4B63B2}" srcOrd="0" destOrd="0" presId="urn:microsoft.com/office/officeart/2005/8/layout/hierarchy3"/>
    <dgm:cxn modelId="{43F3A37A-BCF1-4288-9962-595D451E1073}" srcId="{44952F04-31FA-4B8D-B9DE-1EADA8442519}" destId="{36A2A6E3-1E46-4F72-9640-45E923B7184B}" srcOrd="2" destOrd="0" parTransId="{F3DC14D4-B89D-472E-BA64-3B5EDB8B03EF}" sibTransId="{E5915289-B332-41E7-9B75-C7A3AD0AC87F}"/>
    <dgm:cxn modelId="{47A2F485-CD4E-4314-AB50-74DB4693B87F}" type="presOf" srcId="{F84FDE38-431F-4264-BFE1-68336B4CC134}" destId="{7D2C9EFD-8069-40C2-8F4E-1DFBFD7641D1}" srcOrd="0" destOrd="0" presId="urn:microsoft.com/office/officeart/2005/8/layout/hierarchy3"/>
    <dgm:cxn modelId="{02531793-E197-4050-9328-D54D2E036C54}" type="presOf" srcId="{7B416472-352E-4FC8-9F07-18A87D7F7B32}" destId="{40E70846-4196-4895-B31D-8B0958AFF0D4}" srcOrd="0" destOrd="0" presId="urn:microsoft.com/office/officeart/2005/8/layout/hierarchy3"/>
    <dgm:cxn modelId="{DE881793-843F-4B56-B5BB-83ADFF9619A6}" type="presOf" srcId="{F3DC14D4-B89D-472E-BA64-3B5EDB8B03EF}" destId="{B298B957-D78B-4923-B907-F151E71CE13C}" srcOrd="0" destOrd="0" presId="urn:microsoft.com/office/officeart/2005/8/layout/hierarchy3"/>
    <dgm:cxn modelId="{32DFCDAF-2F74-49D7-AC5C-A54D157034EE}" type="presOf" srcId="{44952F04-31FA-4B8D-B9DE-1EADA8442519}" destId="{B30563CD-36FB-4DC9-BDE2-DE3CDD47B9E0}" srcOrd="1" destOrd="0" presId="urn:microsoft.com/office/officeart/2005/8/layout/hierarchy3"/>
    <dgm:cxn modelId="{0DCF90F6-9903-4181-A321-D3A3BB4D3528}" type="presOf" srcId="{44952F04-31FA-4B8D-B9DE-1EADA8442519}" destId="{E2D91255-CF88-410E-8C22-CF39FA7399D7}" srcOrd="0" destOrd="0" presId="urn:microsoft.com/office/officeart/2005/8/layout/hierarchy3"/>
    <dgm:cxn modelId="{0424C8F6-534D-4D08-811D-21C7F9E97502}" srcId="{44952F04-31FA-4B8D-B9DE-1EADA8442519}" destId="{7B416472-352E-4FC8-9F07-18A87D7F7B32}" srcOrd="0" destOrd="0" parTransId="{CD7CAEBD-8A02-4A78-ADCA-BADAD27EF6DA}" sibTransId="{61CE9072-5B06-40E4-9574-102A77E35A5A}"/>
    <dgm:cxn modelId="{83CF077A-C3BC-4F6B-8CDE-974653D2556D}" type="presParOf" srcId="{8E750EEA-05A5-446A-AC80-C2D9B4478E73}" destId="{EF097C58-421A-4CEA-9868-D941A4CB20C8}" srcOrd="0" destOrd="0" presId="urn:microsoft.com/office/officeart/2005/8/layout/hierarchy3"/>
    <dgm:cxn modelId="{EAE1C58C-2207-4017-81D9-028D1066F6F1}" type="presParOf" srcId="{EF097C58-421A-4CEA-9868-D941A4CB20C8}" destId="{013C35F6-E19C-4352-9F97-A61F09819FB8}" srcOrd="0" destOrd="0" presId="urn:microsoft.com/office/officeart/2005/8/layout/hierarchy3"/>
    <dgm:cxn modelId="{227C6DB7-BFCC-46DE-9B24-D6803D17D60B}" type="presParOf" srcId="{013C35F6-E19C-4352-9F97-A61F09819FB8}" destId="{E2D91255-CF88-410E-8C22-CF39FA7399D7}" srcOrd="0" destOrd="0" presId="urn:microsoft.com/office/officeart/2005/8/layout/hierarchy3"/>
    <dgm:cxn modelId="{4E9D84C3-D5A4-452B-87BF-EF6551008E32}" type="presParOf" srcId="{013C35F6-E19C-4352-9F97-A61F09819FB8}" destId="{B30563CD-36FB-4DC9-BDE2-DE3CDD47B9E0}" srcOrd="1" destOrd="0" presId="urn:microsoft.com/office/officeart/2005/8/layout/hierarchy3"/>
    <dgm:cxn modelId="{17EA9BB8-2D08-4712-9E0F-AAA47330CDF0}" type="presParOf" srcId="{EF097C58-421A-4CEA-9868-D941A4CB20C8}" destId="{77D6F42A-136D-4D90-B436-E56BA04FD8E9}" srcOrd="1" destOrd="0" presId="urn:microsoft.com/office/officeart/2005/8/layout/hierarchy3"/>
    <dgm:cxn modelId="{28984A96-32D6-409C-9B50-229D205242C2}" type="presParOf" srcId="{77D6F42A-136D-4D90-B436-E56BA04FD8E9}" destId="{B258C80F-AB89-4491-A1C7-8C298FCEC26A}" srcOrd="0" destOrd="0" presId="urn:microsoft.com/office/officeart/2005/8/layout/hierarchy3"/>
    <dgm:cxn modelId="{8D3E923C-AEBD-4971-AD31-35682026BB32}" type="presParOf" srcId="{77D6F42A-136D-4D90-B436-E56BA04FD8E9}" destId="{40E70846-4196-4895-B31D-8B0958AFF0D4}" srcOrd="1" destOrd="0" presId="urn:microsoft.com/office/officeart/2005/8/layout/hierarchy3"/>
    <dgm:cxn modelId="{14BE0E69-68D4-47BE-AEA5-21920B6ABA99}" type="presParOf" srcId="{77D6F42A-136D-4D90-B436-E56BA04FD8E9}" destId="{45AABB9D-6B68-4993-9DAD-B6AD19A93900}" srcOrd="2" destOrd="0" presId="urn:microsoft.com/office/officeart/2005/8/layout/hierarchy3"/>
    <dgm:cxn modelId="{D31214E2-22C6-42CF-B56C-805B651FA3ED}" type="presParOf" srcId="{77D6F42A-136D-4D90-B436-E56BA04FD8E9}" destId="{7D2C9EFD-8069-40C2-8F4E-1DFBFD7641D1}" srcOrd="3" destOrd="0" presId="urn:microsoft.com/office/officeart/2005/8/layout/hierarchy3"/>
    <dgm:cxn modelId="{6DAC7015-CE10-4826-91D4-90F543F25FC4}" type="presParOf" srcId="{77D6F42A-136D-4D90-B436-E56BA04FD8E9}" destId="{B298B957-D78B-4923-B907-F151E71CE13C}" srcOrd="4" destOrd="0" presId="urn:microsoft.com/office/officeart/2005/8/layout/hierarchy3"/>
    <dgm:cxn modelId="{BDFEA56B-3D21-4E59-9C0E-8BFD6A3FCF58}" type="presParOf" srcId="{77D6F42A-136D-4D90-B436-E56BA04FD8E9}" destId="{212EBBDE-0658-418D-986B-8E3B9C4B63B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D96E-4837-458D-915A-6FA3331D48EC}">
      <dsp:nvSpPr>
        <dsp:cNvPr id="0" name=""/>
        <dsp:cNvSpPr/>
      </dsp:nvSpPr>
      <dsp:spPr>
        <a:xfrm>
          <a:off x="2196"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Operational </a:t>
          </a:r>
          <a:endParaRPr lang="en-US" sz="2000" kern="1200" dirty="0"/>
        </a:p>
      </dsp:txBody>
      <dsp:txXfrm>
        <a:off x="2196" y="895633"/>
        <a:ext cx="2141169" cy="576000"/>
      </dsp:txXfrm>
    </dsp:sp>
    <dsp:sp modelId="{48A7DDC0-9B29-48B1-8E35-F229953073C0}">
      <dsp:nvSpPr>
        <dsp:cNvPr id="0" name=""/>
        <dsp:cNvSpPr/>
      </dsp:nvSpPr>
      <dsp:spPr>
        <a:xfrm>
          <a:off x="2196"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Availability</a:t>
          </a:r>
          <a:endParaRPr lang="en-US" sz="2000" kern="1200" dirty="0"/>
        </a:p>
        <a:p>
          <a:pPr marL="228600" lvl="1" indent="-228600" algn="l" defTabSz="889000">
            <a:lnSpc>
              <a:spcPct val="90000"/>
            </a:lnSpc>
            <a:spcBef>
              <a:spcPct val="0"/>
            </a:spcBef>
            <a:spcAft>
              <a:spcPct val="15000"/>
            </a:spcAft>
            <a:buChar char="•"/>
          </a:pPr>
          <a:r>
            <a:rPr lang="en-US" sz="2000" kern="1200" dirty="0"/>
            <a:t>Performance</a:t>
          </a:r>
        </a:p>
        <a:p>
          <a:pPr marL="228600" lvl="1" indent="-228600" algn="l" defTabSz="889000">
            <a:lnSpc>
              <a:spcPct val="90000"/>
            </a:lnSpc>
            <a:spcBef>
              <a:spcPct val="0"/>
            </a:spcBef>
            <a:spcAft>
              <a:spcPct val="15000"/>
            </a:spcAft>
            <a:buChar char="•"/>
          </a:pPr>
          <a:r>
            <a:rPr lang="en-US" sz="2000" kern="1200" dirty="0"/>
            <a:t>Scalability</a:t>
          </a:r>
        </a:p>
        <a:p>
          <a:pPr marL="228600" lvl="1" indent="-228600" algn="l" defTabSz="889000">
            <a:lnSpc>
              <a:spcPct val="90000"/>
            </a:lnSpc>
            <a:spcBef>
              <a:spcPct val="0"/>
            </a:spcBef>
            <a:spcAft>
              <a:spcPct val="15000"/>
            </a:spcAft>
            <a:buChar char="•"/>
          </a:pPr>
          <a:r>
            <a:rPr lang="en-US" sz="2000" kern="1200" dirty="0"/>
            <a:t>Elasticity</a:t>
          </a:r>
        </a:p>
        <a:p>
          <a:pPr marL="228600" lvl="1" indent="-228600" algn="l" defTabSz="889000">
            <a:lnSpc>
              <a:spcPct val="90000"/>
            </a:lnSpc>
            <a:spcBef>
              <a:spcPct val="0"/>
            </a:spcBef>
            <a:spcAft>
              <a:spcPct val="15000"/>
            </a:spcAft>
            <a:buChar char="•"/>
          </a:pPr>
          <a:r>
            <a:rPr lang="en-US" sz="2000" kern="1200" dirty="0"/>
            <a:t>…</a:t>
          </a:r>
        </a:p>
        <a:p>
          <a:pPr marL="228600" lvl="1" indent="-228600" algn="l" defTabSz="889000">
            <a:lnSpc>
              <a:spcPct val="90000"/>
            </a:lnSpc>
            <a:spcBef>
              <a:spcPct val="0"/>
            </a:spcBef>
            <a:spcAft>
              <a:spcPct val="15000"/>
            </a:spcAft>
            <a:buChar char="•"/>
          </a:pPr>
          <a:endParaRPr lang="en-US" sz="2000" kern="1200" dirty="0"/>
        </a:p>
      </dsp:txBody>
      <dsp:txXfrm>
        <a:off x="2196" y="1471633"/>
        <a:ext cx="2141169" cy="2086199"/>
      </dsp:txXfrm>
    </dsp:sp>
    <dsp:sp modelId="{E397B871-E8AF-45F1-83A7-63C157BCAD30}">
      <dsp:nvSpPr>
        <dsp:cNvPr id="0" name=""/>
        <dsp:cNvSpPr/>
      </dsp:nvSpPr>
      <dsp:spPr>
        <a:xfrm>
          <a:off x="2443128"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Structural </a:t>
          </a:r>
          <a:endParaRPr lang="en-US" sz="2000" kern="1200" dirty="0"/>
        </a:p>
      </dsp:txBody>
      <dsp:txXfrm>
        <a:off x="2443128" y="895633"/>
        <a:ext cx="2141169" cy="576000"/>
      </dsp:txXfrm>
    </dsp:sp>
    <dsp:sp modelId="{2A14429E-BD37-4639-9FB1-E28D8036FE18}">
      <dsp:nvSpPr>
        <dsp:cNvPr id="0" name=""/>
        <dsp:cNvSpPr/>
      </dsp:nvSpPr>
      <dsp:spPr>
        <a:xfrm>
          <a:off x="2443128"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Maintainability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Portability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Extensibility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Configurability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2443128" y="1471633"/>
        <a:ext cx="2141169" cy="2086199"/>
      </dsp:txXfrm>
    </dsp:sp>
    <dsp:sp modelId="{FC0E0D5A-75B5-4181-BE3D-BEE761141842}">
      <dsp:nvSpPr>
        <dsp:cNvPr id="0" name=""/>
        <dsp:cNvSpPr/>
      </dsp:nvSpPr>
      <dsp:spPr>
        <a:xfrm>
          <a:off x="4884061"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Cross-Cutting</a:t>
          </a:r>
          <a:endParaRPr lang="en-US" sz="2000" kern="1200" dirty="0"/>
        </a:p>
      </dsp:txBody>
      <dsp:txXfrm>
        <a:off x="4884061" y="895633"/>
        <a:ext cx="2141169" cy="576000"/>
      </dsp:txXfrm>
    </dsp:sp>
    <dsp:sp modelId="{C6801223-D820-4C11-8AF0-4BE8AFFA096E}">
      <dsp:nvSpPr>
        <dsp:cNvPr id="0" name=""/>
        <dsp:cNvSpPr/>
      </dsp:nvSpPr>
      <dsp:spPr>
        <a:xfrm>
          <a:off x="4884061"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Authentication</a:t>
          </a:r>
          <a:endParaRPr lang="en-US" sz="2000" kern="1200" dirty="0"/>
        </a:p>
        <a:p>
          <a:pPr marL="228600" lvl="1" indent="-228600" algn="l" defTabSz="889000">
            <a:lnSpc>
              <a:spcPct val="90000"/>
            </a:lnSpc>
            <a:spcBef>
              <a:spcPct val="0"/>
            </a:spcBef>
            <a:spcAft>
              <a:spcPct val="15000"/>
            </a:spcAft>
            <a:buChar char="•"/>
          </a:pPr>
          <a:r>
            <a:rPr lang="en-US" sz="2000" kern="1200" dirty="0"/>
            <a:t>Authorization</a:t>
          </a:r>
        </a:p>
        <a:p>
          <a:pPr marL="228600" lvl="1" indent="-228600" algn="l" defTabSz="889000">
            <a:lnSpc>
              <a:spcPct val="90000"/>
            </a:lnSpc>
            <a:spcBef>
              <a:spcPct val="0"/>
            </a:spcBef>
            <a:spcAft>
              <a:spcPct val="15000"/>
            </a:spcAft>
            <a:buChar char="•"/>
          </a:pPr>
          <a:r>
            <a:rPr lang="en-US" sz="2000" b="0" i="0" u="none" kern="1200" dirty="0"/>
            <a:t>Security</a:t>
          </a:r>
          <a:endParaRPr lang="en-US" sz="2000" kern="1200" dirty="0"/>
        </a:p>
        <a:p>
          <a:pPr marL="228600" lvl="1" indent="-228600" algn="l" defTabSz="889000">
            <a:lnSpc>
              <a:spcPct val="90000"/>
            </a:lnSpc>
            <a:spcBef>
              <a:spcPct val="0"/>
            </a:spcBef>
            <a:spcAft>
              <a:spcPct val="15000"/>
            </a:spcAft>
            <a:buChar char="•"/>
          </a:pPr>
          <a:r>
            <a:rPr lang="en-US" sz="2000" b="0" i="0" u="none" kern="1200" dirty="0"/>
            <a:t>Accessibility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4884061" y="1471633"/>
        <a:ext cx="2141169" cy="2086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1255-CF88-410E-8C22-CF39FA7399D7}">
      <dsp:nvSpPr>
        <dsp:cNvPr id="0" name=""/>
        <dsp:cNvSpPr/>
      </dsp:nvSpPr>
      <dsp:spPr>
        <a:xfrm>
          <a:off x="2360808" y="2337"/>
          <a:ext cx="1825350" cy="91267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Rubik" panose="020B0604020202020204" charset="-79"/>
              <a:cs typeface="Rubik" panose="020B0604020202020204" charset="-79"/>
            </a:rPr>
            <a:t>Subdomain of order fulfillment</a:t>
          </a:r>
          <a:endParaRPr lang="en-US" sz="1900" kern="1200" dirty="0"/>
        </a:p>
      </dsp:txBody>
      <dsp:txXfrm>
        <a:off x="2387539" y="29068"/>
        <a:ext cx="1771888" cy="859213"/>
      </dsp:txXfrm>
    </dsp:sp>
    <dsp:sp modelId="{B258C80F-AB89-4491-A1C7-8C298FCEC26A}">
      <dsp:nvSpPr>
        <dsp:cNvPr id="0" name=""/>
        <dsp:cNvSpPr/>
      </dsp:nvSpPr>
      <dsp:spPr>
        <a:xfrm>
          <a:off x="2543343" y="915012"/>
          <a:ext cx="182535" cy="684506"/>
        </a:xfrm>
        <a:custGeom>
          <a:avLst/>
          <a:gdLst/>
          <a:ahLst/>
          <a:cxnLst/>
          <a:rect l="0" t="0" r="0" b="0"/>
          <a:pathLst>
            <a:path>
              <a:moveTo>
                <a:pt x="0" y="0"/>
              </a:moveTo>
              <a:lnTo>
                <a:pt x="0" y="684506"/>
              </a:lnTo>
              <a:lnTo>
                <a:pt x="182535" y="68450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0E70846-4196-4895-B31D-8B0958AFF0D4}">
      <dsp:nvSpPr>
        <dsp:cNvPr id="0" name=""/>
        <dsp:cNvSpPr/>
      </dsp:nvSpPr>
      <dsp:spPr>
        <a:xfrm>
          <a:off x="2725878" y="1143181"/>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shipping system</a:t>
          </a:r>
          <a:endParaRPr lang="en-US" sz="1800" kern="1200" dirty="0"/>
        </a:p>
      </dsp:txBody>
      <dsp:txXfrm>
        <a:off x="2752609" y="1169912"/>
        <a:ext cx="1406818" cy="859213"/>
      </dsp:txXfrm>
    </dsp:sp>
    <dsp:sp modelId="{45AABB9D-6B68-4993-9DAD-B6AD19A93900}">
      <dsp:nvSpPr>
        <dsp:cNvPr id="0" name=""/>
        <dsp:cNvSpPr/>
      </dsp:nvSpPr>
      <dsp:spPr>
        <a:xfrm>
          <a:off x="2543343" y="915012"/>
          <a:ext cx="182535" cy="1825350"/>
        </a:xfrm>
        <a:custGeom>
          <a:avLst/>
          <a:gdLst/>
          <a:ahLst/>
          <a:cxnLst/>
          <a:rect l="0" t="0" r="0" b="0"/>
          <a:pathLst>
            <a:path>
              <a:moveTo>
                <a:pt x="0" y="0"/>
              </a:moveTo>
              <a:lnTo>
                <a:pt x="0" y="1825350"/>
              </a:lnTo>
              <a:lnTo>
                <a:pt x="182535" y="182535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2C9EFD-8069-40C2-8F4E-1DFBFD7641D1}">
      <dsp:nvSpPr>
        <dsp:cNvPr id="0" name=""/>
        <dsp:cNvSpPr/>
      </dsp:nvSpPr>
      <dsp:spPr>
        <a:xfrm>
          <a:off x="2725878" y="2284025"/>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returns system</a:t>
          </a:r>
          <a:endParaRPr lang="en-US" sz="1800" kern="1200" dirty="0"/>
        </a:p>
      </dsp:txBody>
      <dsp:txXfrm>
        <a:off x="2752609" y="2310756"/>
        <a:ext cx="1406818" cy="859213"/>
      </dsp:txXfrm>
    </dsp:sp>
    <dsp:sp modelId="{B298B957-D78B-4923-B907-F151E71CE13C}">
      <dsp:nvSpPr>
        <dsp:cNvPr id="0" name=""/>
        <dsp:cNvSpPr/>
      </dsp:nvSpPr>
      <dsp:spPr>
        <a:xfrm>
          <a:off x="2543343" y="915012"/>
          <a:ext cx="182535" cy="2966194"/>
        </a:xfrm>
        <a:custGeom>
          <a:avLst/>
          <a:gdLst/>
          <a:ahLst/>
          <a:cxnLst/>
          <a:rect l="0" t="0" r="0" b="0"/>
          <a:pathLst>
            <a:path>
              <a:moveTo>
                <a:pt x="0" y="0"/>
              </a:moveTo>
              <a:lnTo>
                <a:pt x="0" y="2966194"/>
              </a:lnTo>
              <a:lnTo>
                <a:pt x="182535" y="296619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2EBBDE-0658-418D-986B-8E3B9C4B63B2}">
      <dsp:nvSpPr>
        <dsp:cNvPr id="0" name=""/>
        <dsp:cNvSpPr/>
      </dsp:nvSpPr>
      <dsp:spPr>
        <a:xfrm>
          <a:off x="2725878" y="3424870"/>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warehouse management</a:t>
          </a:r>
          <a:endParaRPr lang="en-US" sz="1800" kern="1200" dirty="0"/>
        </a:p>
      </dsp:txBody>
      <dsp:txXfrm>
        <a:off x="2752609" y="3451601"/>
        <a:ext cx="1406818" cy="85921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43.928"/>
    </inkml:context>
    <inkml:brush xml:id="br0">
      <inkml:brushProperty name="width" value="0.1" units="cm"/>
      <inkml:brushProperty name="height" value="0.1" units="cm"/>
      <inkml:brushProperty name="color" value="#AE198D"/>
      <inkml:brushProperty name="inkEffects" value="galaxy"/>
      <inkml:brushProperty name="anchorX" value="-70718.14844"/>
      <inkml:brushProperty name="anchorY" value="-39243.64063"/>
      <inkml:brushProperty name="scaleFactor" value="0.5"/>
    </inkml:brush>
  </inkml:definitions>
  <inkml:trace contextRef="#ctx0" brushRef="#br0">0 216 24575,'0'0'0,"4"0"0,0 4 0,4 0 0,-1 3 0,4 1 0,-2 2 0,6-1 0,-2 2 0,2-1 0,1-3 0,-2 6 0,0-2 0,5-2 0,-3 2 0,1-2 0,-3 1 0,0-1 0,0-3 0,6-1 0,-3 2 0,1-2 0,0 0 0,1-2 0,-5 7 0,5-1 0,0 0 0,2-3 0,-1-1 0,-3 2 0,3-2 0,0-1 0,1 0 0,-1-2 0,5-1 0,-5 3 0,0 0 0,-1 0 0,0-1 0,3-1 0,1-1 0,-4 4 0,0-1 0,-2 0 0,5-1 0,0 0 0,0-2 0,0 0 0,-4 7 0,3 0 0,-1 0 0,1-2 0,-1-1 0,5-2 0,-1-1 0,0-2 0,-1 0 0,3 0 0,-1 0 0,-1-1 0,-1 1 0,3 0 0,-1 0 0,-1 0 0,-1 0 0,3 0 0,-1 0 0,-1 0 0,-1 0 0,2 0 0,0 0 0,-1 0 0,-4-4 0,-3 0 0,4 0 0,0 1 0,0 0 0,1-2 0,2 0 0,1 0 0,-1 2 0,-1-4 0,3 2 0,-1 0 0,-1 2 0,-1-3 0,3 0 0,-1 2 0,-1 0 0,-1 2 0,3 1 0,-1-7 0,-1-1 0,-1 2 0,3 0 0,-2 3 0,1 1 0,-6-2 0,-2 0 0,4 1 0,0 1 0,0 1 0,1-3 0,2 0 0,1 1 0,-5-3 0,-1 0 0,-1 2 0,4 1 0,-4-6 0,0 0 0,0 2 0,0 1 0,-3-1 0,4 1 0,0 1 0,0 3 0,-2-3 0,-1 0 0,5 2 0,-1 1 0,2 1 0,-5-4 0,1 2 0,2-1 0,1 2 0,1 1 0,-1-7 0,4 0 0,0 1 0,0 1 0,-2 3 0,3 1 0,-5-2 0,-1 0 0,-1 1 0,0 1 0,3 1 0,1 1 0,0 1 0,-1-1 0,-4-2 0,3-1 0,-1 0 0,0 1 0,1 1 0,3 0 0,0 2 0,0-1 0,-5-3 0,-1 0 0,3 1 0,0 0 0,1 0 0,-1 2 0,4 0 0,0 1 0,-1 0 0,-1 0 0,3 0 0,-1 0 0,-1 0 0,-1 1 0,3-1 0,-1 0 0,-1 0 0,-1 0 0,3 0 0,-1 0 0,-1 0 0,-1 0 0,2 0 0,0 0 0,-1 0 0,-1 0 0,3 0 0,-1 0 0,-1 0 0,-1 0 0,3 0 0,-1 0 0,-5 3 0,-1 1 0,-1 0 0,3 0 0,1-2 0,-4 3 0,0 0 0,0 0 0,3-2 0,-3 7 0,0-1 0,0 0 0,-3 1 0,-1-1 0,5-2 0,-3 2 0,1-2 0,-8-2 0,-7-1 0,-3-5 0,-7-2 0,-4-1 0,1-7 0,-7 0 0,-2 1 0,3-1 0,0 1 0,0 3 0,3-2 0,-4 2 0,-1 2 0,3-3 0,0 2 0,0 1 0,2-6 0,-3 0 0,3-2 0,-2 2 0,0 2 0,2-1 0,0 2 0,-4 2 0,-2 2 0,3-2 0,0 1 0,-1 1 0,-3-7 0,-1 0 0,-1 2 0,1 2 0,4-2 0,-3 2 0,1 2 0,7 1 0,8 2 0,4 8 0,8 2 0,4 4 0,8-1 0,-1 2 0,2-2 0,-1-3 0,-3 2 0,0-3 0,3 6 0,2-1 0,0 2 0,0-2 0,4-3 0,-4 2 0,0-4 0,-2-1 0,-4 2 0,0-2 0,3-1 0,2 7 0,1-2 0,0-1 0,-4 2 0,3-3 0,1-1 0,-1-2 0,1-2 0,-4 2 0,3 0 0,0-1 0,0-1 0,1-1 0,-4 3 0,3-1 0,0 1 0,0-2 0,0-1 0,-3 7 0,-9 0 0,-11-1 0,-5 2 0,-5-1 0,-3-3 0,-3-1 0,3 2 0,-4-2 0,-1 0 0,0-2 0,4 3 0,0 0 0,-3-2 0,-1 0 0,3 6 0,1-1 0,-1 0 0,-3-3 0,3 3 0,0-2 0,-1-2 0,1-1 0,4 2 0,-5-1 0,0-1 0,2 4 0,1-2 0,0-1 0,3 7 0,-5-2 0,0 0 0,-2 1 0,0-2 0,3 2 0,-3-3 0,0-1 0,3 2 0,5-3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8.777"/>
    </inkml:context>
    <inkml:brush xml:id="br0">
      <inkml:brushProperty name="width" value="0.025" units="cm"/>
      <inkml:brushProperty name="height" value="0.025" units="cm"/>
      <inkml:brushProperty name="color" value="#AE198D"/>
      <inkml:brushProperty name="inkEffects" value="galaxy"/>
      <inkml:brushProperty name="anchorX" value="-86819.74219"/>
      <inkml:brushProperty name="anchorY" value="-47088.16797"/>
      <inkml:brushProperty name="scaleFactor" value="0.5"/>
    </inkml:brush>
  </inkml:definitions>
  <inkml:trace contextRef="#ctx0" brushRef="#br0">0 1 24575,'0'0'0,"3"0"0,10 0 0,2 0 0,5 0 0,-4 4 0,2 0 0,-4 3 0,3 1 0,-2 6 0,-4 2 0,1 0 0,-3 0 0,2-3 0,-3 1 0,-2 4 0,2-3 0,-1-2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2:28:55.883"/>
    </inkml:context>
    <inkml:brush xml:id="br0">
      <inkml:brushProperty name="width" value="0.1" units="cm"/>
      <inkml:brushProperty name="height" value="0.1" units="cm"/>
      <inkml:brushProperty name="color" value="#AE198D"/>
      <inkml:brushProperty name="inkEffects" value="galaxy"/>
      <inkml:brushProperty name="anchorX" value="-33957.57813"/>
      <inkml:brushProperty name="anchorY" value="-23735.00586"/>
      <inkml:brushProperty name="scaleFactor" value="0.5"/>
    </inkml:brush>
  </inkml:definitions>
  <inkml:trace contextRef="#ctx0" brushRef="#br0">0 26 24575,'0'0'0,"4"0"0,7 0 0,3 0 0,4 0 0,8 0 0,2 0 0,1 0 0,-1 0 0,4 0 0,-1 0 0,-1 0 0,-1 0 0,2 0 0,-1 0 0,-1 0 0,-1 0 0,3 0 0,-1 0 0,-1 0 0,-2 0 0,4 0 0,-1 0 0,-1 0 0,-1 0 0,3 0 0,-1 0 0,-1 0 0,-1 0 0,3 0 0,-2 0 0,1 0 0,-3 0 0,4 0 0,-1 0 0,-1 0 0,-1 0 0,3 0 0,-1 0 0,-1 0 0,-2 0 0,4 0 0,-1 0 0,-1 0 0,-1 0 0,3 0 0,-1 0 0,-1 0 0,-1 0 0,2 0 0,1 0 0,-2 0 0,-2 0 0,4 0 0,-1 0 0,-1 0 0,-1 0 0,3 0 0,-1 0 0,-1 0 0,-2 0 0,4 0 0,-1 0 0,-1 0 0,-1 0 0,-7-5 0,4 0 0,0 0 0,-1 1 0,1 1 0,4 1 0,0 1 0,-1 1 0,0 0 0,3 0 0,-1 0 0,0 0 0,-2 0 0,3 1 0,-1-1 0,-1 0 0,-2 0 0,4 0 0,-1 0 0,-1 0 0,-1 0 0,3 0 0,-1 0 0,-1 0 0,-2 0 0,4 0 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3:08:21.282"/>
    </inkml:context>
    <inkml:brush xml:id="br0">
      <inkml:brushProperty name="width" value="0.1" units="cm"/>
      <inkml:brushProperty name="height" value="0.1" units="cm"/>
      <inkml:brushProperty name="color" value="#AE198D"/>
      <inkml:brushProperty name="inkEffects" value="galaxy"/>
      <inkml:brushProperty name="anchorX" value="-24408.5"/>
      <inkml:brushProperty name="anchorY" value="-4308.90527"/>
      <inkml:brushProperty name="scaleFactor" value="0.5"/>
    </inkml:brush>
  </inkml:definitions>
  <inkml:trace contextRef="#ctx0" brushRef="#br0">1 214 24575,'0'0'0,"8"0"0,8 0 0,3 0 0,3 0 0,7 0 0,0 0 0,1 0 0,-5-5 0,-3 0 0,4 0 0,-5-4 0,0 2 0,0 0 0,0 2 0,-3-3 0,4 1 0,1 2 0,-4-4 0,0 1 0,1 2 0,-4-8 0,5 2 0,2 0 0,-4-1 0,0 2 0,1 3 0,-5-3 0,7 3 0,0 2 0,2 1 0,0 2 0,5 2 0,1 0 0,-1 1 0,-1 1 0,3-1 0,0 1 0,-2-1 0,-6 10 0,-1 0 0,-6 4 0,4-1 0,0-2 0,-2 1 0,0-3 0,2-1 0,-5 2 0,6-3 0,1 0 0,2-3 0,0-1 0,6-2 0,-1 0 0,0-1 0,-1-1 0,3 1 0,0 0 0,-2-1 0,-1 1 0,3 0 0,-5-5 0,-2 0 0,-1 1 0,-1 0 0,-4-8 0,4 0 0,0 2 0,-2-3 0,-1 2 0,1 2 0,-5-1 0,6 1 0,1 3 0,2 1 0,-4-2 0,0 0 0,4 2 0,1 1 0,1 2 0,0 0 0,4 2 0,0 0 0,-1 0 0,-1 0 0,-6 5 0,3 0 0,0 0 0,-5 8 0,0 0 0,-1-1 0,-4 2 0,6-3 0,1-3 0,-3 3 0,0-3 0,1-2 0,5-1 0,1-2 0,1-2 0,0-1 0,4 0 0,-1 0 0,0 0 0,-2-1 0,3 1 0,-1 0 0,-1 0 0,-1 0 0,3 0 0,-1 0 0,-1 0 0,-6-10 0,-2 1 0,4-1 0,1 2 0,-5-2 0,-1 1 0,1 2 0,4 2 0,-3 7 0,0 1 0,-5 6 0,0 0 0,-4 4 0,-4 3 0,2-3 0,-4 8 0,0 2 0,6-4 0,-1 1 0,3-4 0,-1 0 0,1-3 0,-3 5 0,2-3 0,6-2 0,3-4 0,2-3 0,1-3 0,4-2 0,-4-5 0,-2-1 0,0-1 0,-6-3 0,0 1 0,4 1 0,2-3 0,1 2 0,-4-9 0,-1 3 0,5 1 0,-4-1 0,0 2 0,0 4 0,-4-3 0,0 3 0,6 2 0,1 2 0,-4-4 0,1 2 0,0 1 0,-5-8 0,5 1 0,2 1 0,0 2 0,2 3 0,4 3 0,0 1 0,0 2 0,-1 0 0,4 0 0,-2 1 0,-1-1 0,-1 1 0,-6 3 0,3 1 0,-1 0 0,1-1 0,-5 4 0,-1-2 0,5 0 0,1-2 0,0-1 0,-4 4 0,0-2 0,4 0 0,0-1 0,1-1 0,0-2 0,4 0 0,0-1 0,-1 0 0,-1 0 0,3 0 0,-1-1 0,-5-3 0,-2-1 0,-2 0 0,5 1 0,0 1 0,-4-8 0,0 0 0,-1 1 0,-5-3 0,5 3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4.205"/>
    </inkml:context>
    <inkml:brush xml:id="br0">
      <inkml:brushProperty name="width" value="0.1" units="cm"/>
      <inkml:brushProperty name="height" value="0.1" units="cm"/>
      <inkml:brushProperty name="color" value="#AE198D"/>
      <inkml:brushProperty name="inkEffects" value="galaxy"/>
      <inkml:brushProperty name="anchorX" value="-34999.26563"/>
      <inkml:brushProperty name="anchorY" value="-27461.99805"/>
      <inkml:brushProperty name="scaleFactor" value="0.5"/>
    </inkml:brush>
  </inkml:definitions>
  <inkml:trace contextRef="#ctx0" brushRef="#br0">0 160 24575,'0'0'0,"0"-9"0,5-5 0,7 3 0,4 2 0,6 2 0,-3-3 0,8 2 0,1 1 0,2 2 0,0 2 0,5 2 0,0 0 0,-6-4 0,-2-1 0,-1 1 0,5 1 0,-6-5 0,1 2 0,-1 0 0,-5-9 0,-5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7.281"/>
    </inkml:context>
    <inkml:brush xml:id="br0">
      <inkml:brushProperty name="width" value="0.1" units="cm"/>
      <inkml:brushProperty name="height" value="0.1" units="cm"/>
      <inkml:brushProperty name="color" value="#AE198D"/>
      <inkml:brushProperty name="inkEffects" value="galaxy"/>
      <inkml:brushProperty name="anchorX" value="-38374.10547"/>
      <inkml:brushProperty name="anchorY" value="-29630.72266"/>
      <inkml:brushProperty name="scaleFactor" value="0.5"/>
    </inkml:brush>
  </inkml:definitions>
  <inkml:trace contextRef="#ctx0" brushRef="#br0">1 0 24575,'0'0'0,"5"0"0,12 0 0,6 0 0,4 11 0,3 1 0,5-1 0,-4 4 0,-1-3 0,-2-2 0,-6 3 0,-1-3 0,6-2 0,-5 3 0,2-2 0,-5 9 0,0-1 0,-4 3 0,1-4 0,-3 3 0,7-4 0,-2 2 0,2-4 0,-4 8 0,3-3 0,-5 2 0,3-3 0,-4 1 0,-4 2 0,9-3 0,-3 7 0,4-4 0,-4 2 0,-3 1 0,-4-4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8.309"/>
    </inkml:context>
    <inkml:brush xml:id="br0">
      <inkml:brushProperty name="width" value="0.1" units="cm"/>
      <inkml:brushProperty name="height" value="0.1" units="cm"/>
      <inkml:brushProperty name="color" value="#AE198D"/>
      <inkml:brushProperty name="inkEffects" value="galaxy"/>
      <inkml:brushProperty name="anchorX" value="-40047.56641"/>
      <inkml:brushProperty name="anchorY" value="-31142.22266"/>
      <inkml:brushProperty name="scaleFactor" value="0.5"/>
    </inkml:brush>
  </inkml:definitions>
  <inkml:trace contextRef="#ctx0" brushRef="#br0">0 0 24575,'0'0'0,"5"0"0,7 0 0,5 0 0,-1 11 0,3 6 0,-3 5 0,7-1 0,-3 1 0,-3 7 0,-6 1 0,2-4 0,-3 0 0,-3-1 0,-2 6 0,-2 0 0,-2 1 0,0-1 0,-2 5 0,1-1 0,-1 0 0,1-2 0,5-8 0,0 5 0,1-2 0,-1-4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54.402"/>
    </inkml:context>
    <inkml:brush xml:id="br0">
      <inkml:brushProperty name="width" value="0.1" units="cm"/>
      <inkml:brushProperty name="height" value="0.1" units="cm"/>
      <inkml:brushProperty name="color" value="#AE198D"/>
      <inkml:brushProperty name="inkEffects" value="galaxy"/>
      <inkml:brushProperty name="anchorX" value="-79557.49219"/>
      <inkml:brushProperty name="anchorY" value="-43315.71875"/>
      <inkml:brushProperty name="scaleFactor" value="0.5"/>
    </inkml:brush>
  </inkml:definitions>
  <inkml:trace contextRef="#ctx0" brushRef="#br0">0 1 24575,'0'0'0,"3"0"0,6 0 0,-1 7 0,3 1 0,-1 4 0,2-1 0,-3 2 0,7-3 0,-3 2 0,2-2 0,-3 5 0,1-2 0,-3 1 0,2-2 0,-3 1 0,6-2 0,-2 0 0,1-2 0,-2 6 0,1-2 0,-3 1 0,2-2 0,-3 1 0,-3 1 0,7-2 0,-2 5 0,2-3 0,-2 2 0,2-4 0,-4 1 0,3-3 0,-3 2 0,-2 5 0,5-3 0,-1 3 0,3-4 0,-3 1 0,1-3 0,-2 0 0,-2 6 0,1-2 0,-2 2 0,6-4 0,-1 1 0,2-3 0,-2 0 0,1-2 0,-3 6 0,-2 1 0,1-1 0,-2 1 0,6-4 0,-1 1 0,-2 5 0,1-2 0,-2 0 0,2-2 0,-2-1 0,2-2 0,-3 1 0,7-3 0,-3 6 0,-1 1 0,1-1 0,-3 0 0,2-3 0,-2 2 0,1-4 0,-1 5 0,5-2 0,-1 2 0,2-4 0,-3 2 0,1-3 0,-3 2 0,2-3 0,-3 5 0,5-1 0,-1 2 0,2-3 0,-3 1 0,1-3 0,1-3 0,-2 2 0,4-2 0,-1 6 0,0-1 0,-2 2 0,0-2 0,1-3 0,-2 1 0,4-2 0,-2 2 0,2-2 0,-4 5 0,2 0 0,0-3 0,-2 2 0,4-2 0,-2 1 0,2-3 0,0-1 0,-3 2 0,2-3 0,3 0 0,-2 5 0,1-1 0,1 3 0,0-2 0,-4 2 0,5-3 0,1-2 0,-4 1 0,0-2 0,1-1 0,4 5 0,0-1 0,2-1 0,-5 2 0,0-2 0,3-3 0,-4 3 0,1-2 0,-1-2 0,1-1 0,-4 2 0,5-1 0,0 0 0,1-2 0,-3 7 0,-1-1 0,4 0 0,1 1 0,0-1 0,1-2 0,3-2 0,-4 1 0,-1 0 0,-1-2 0,0-1 0,4 3 0,0-1 0,0 0 0,-1-2 0,4-1 0,-5 7 0,-1 0 0,-1 0 0,0-3 0,3-1 0,1-2 0,0-2 0,-4 4 0,-2-1 0,4-1 0,0 0 0,1-1 0,-1-1 0,4 0 0,-1 3 0,1 0 0,-2 0 0,3-1 0,-1-1 0,-1 0 0,-5 2 0,-1 0 0,3 0 0,0 0 0,0-2 0,0-1 0,4 0 0,0-1 0,-5 8 0,-1 0 0,-1 0 0,4-2 0,0-1 0,0-2 0,0-1 0,3-2 0,0 0 0,-1 0 0,0 0 0,-6 3 0,3 1 0,-1 0 0,0-1 0,1-1 0,3 0 0,0-1 0,0 3 0,-1 0 0,2 0 0,1-1 0,-2-1 0,-1-1 0,3 0 0,-5 3 0,-1 0 0,-1 0 0,0-1 0,3-1 0,1 0 0,-1-2 0,1 1 0,2-1 0,-4 7 0,0 1 0,-2 0 0,0-2 0,3-1 0,1-2 0,0-1 0,-1-2 0,4 0 0,-1 0 0,-1 0 0,-1-1 0,-5 5 0,3 0 0,-1 0 0,1 0 0,-1-2 0,4 0 0,0-2 0,0 1 0,-5 3 0,-1 0 0,3-1 0,0 1 0,1-2 0,-5 3 0,0 0 0,3-1 0,1-1 0,1 0 0,-1-2 0,-4 7 0,4 0 0,-1 0 0,-3 3 0,-1-3 0,1-1 0,4-2 0,-4 2 0,1-2 0,0 0 0,1-1 0,-4 2 0,3-1 0,2-1 0,-4 7 0,0-1 0,-3 4 0,0-3 0,4-3 0,-2 2 0,2-2 0,-4 2 0,1-2 0,-4 7 0,2-3 0,5-1 0,-2 1 0,1-3 0,-2 2 0,-1-3 0,-2 3 0,1-3 0,-3 7 0,5-2 0,3-2 0,-2 1 0,0-3 0,2-2 0,-4 1 0,5-1 0,-4-6 0,-2-9 0,-3-6 0,-4-4 0,-6 1 0,-2 0 0,-1-5 0,0 0 0,1 0 0,-3 3 0,1 2 0,0-4 0,1 0 0,2-1 0,-3 5 0,0 0 0,1-4 0,1 0 0,1 0 0,0-1 0,-6 5 0,-1-3 0,1-1 0,-2 4 0,1 1 0,6 3 0,3 8 0,1 11 0,4 3 0,1 5 0,0 3 0,2-2 0,0 1 0,-2 4 0,2-3 0,-1 1 0,6-4 0,-1 0 0,-2 1 0,2-3 0,-3 4 0,-2 2 0,2-2 0,-2 0 0,2-4 0,-1 1 0,-2 5 0,6-2 0,-1 0 0,-2 1 0,2-3 0,-2 1 0,2-4 0,-3 5 0,-1 1 0,1-2 0,-1 0 0,-1 2 0,6-4 0,-2 4 0,-1 2 0,2-3 0,2 0 0,1-3 0,-1 0 0,5-3 0,1-3 0,-3 5 0,1-1 0,-12-2 0,-7-2 0,-8-3 0,-6-1 0,-6-2 0,-3-1 0,0 0 0,1-1 0,-4 1 0,2 0 0,1-1 0,1 1 0,-2 0 0,1 0 0,1-4 0,1 0 0,-2 0 0,0 1 0,1 0 0,1 2 0,-3 0 0,1 1 0,1 0 0,1 0 0,-3 0 0,2 0 0,-1 0 0,2 0 0,-2 1 0,4 2 0,1 1 0,1 0 0,0 0 0,-3-2 0,-1 0 0,4 2 0,1 1 0,0-1 0,-3-1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2.420"/>
    </inkml:context>
    <inkml:brush xml:id="br0">
      <inkml:brushProperty name="width" value="0.025" units="cm"/>
      <inkml:brushProperty name="height" value="0.025" units="cm"/>
      <inkml:brushProperty name="color" value="#AE198D"/>
      <inkml:brushProperty name="inkEffects" value="galaxy"/>
      <inkml:brushProperty name="anchorX" value="-87660.02344"/>
      <inkml:brushProperty name="anchorY" value="-48258.92188"/>
      <inkml:brushProperty name="scaleFactor" value="0.5"/>
    </inkml:brush>
  </inkml:definitions>
  <inkml:trace contextRef="#ctx0" brushRef="#br0">0 0 24575,'0'0'0,"0"4"0,4 0 0,5 0 0,3 3 0,3 0 0,6-2 0,2-1 0,1-1 0,0-1 0,-5 2 0,2 0 0,0 0 0,0-1 0,0-1 0,3 0 0,0-2 0,0 0 0,-1 0 0,3 0 0,-1 0 0,-1 0 0,-1 0 0,3 0 0,-1 0 0,-1 0 0,-1 0 0,3 0 0,-1 0 0,-1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155"/>
    </inkml:context>
    <inkml:brush xml:id="br0">
      <inkml:brushProperty name="width" value="0.025" units="cm"/>
      <inkml:brushProperty name="height" value="0.025" units="cm"/>
      <inkml:brushProperty name="color" value="#AE198D"/>
      <inkml:brushProperty name="inkEffects" value="galaxy"/>
      <inkml:brushProperty name="anchorX" value="-89295.78125"/>
      <inkml:brushProperty name="anchorY" value="-49333.0625"/>
      <inkml:brushProperty name="scaleFactor" value="0.5"/>
    </inkml:brush>
  </inkml:definitions>
  <inkml:trace contextRef="#ctx0" brushRef="#br0">1 424 24575,'0'0'0,"0"-3"0,4-2 0,0-7 0,3 1 0,1-4 0,2 3 0,-1-1 0,2-2 0,6-5 0,-2-1 0,2 3 0,-3-1 0,0 5 0,-3 0 0,-3-4 0,1 3 0,-2-2 0,-2 0 0,6 3 0,0 0 0,-2-5 0,-2-1 0,1 3 0,-1 0 0,-2 0 0,-1-5 0,-2 8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783"/>
    </inkml:context>
    <inkml:brush xml:id="br0">
      <inkml:brushProperty name="width" value="0.025" units="cm"/>
      <inkml:brushProperty name="height" value="0.025" units="cm"/>
      <inkml:brushProperty name="color" value="#AE198D"/>
      <inkml:brushProperty name="inkEffects" value="galaxy"/>
      <inkml:brushProperty name="anchorX" value="-90547.30469"/>
      <inkml:brushProperty name="anchorY" value="-49925.27734"/>
      <inkml:brushProperty name="scaleFactor" value="0.5"/>
    </inkml:brush>
  </inkml:definitions>
  <inkml:trace contextRef="#ctx0" brushRef="#br0">162 380 24575,'0'0'0,"0"-3"0,0-9 0,-4 0 0,0-3 0,0-2 0,1-1 0,-7 3 0,0-5 0,1 0 0,3 0 0,-3 3 0,2 0 0,2-3 0,-3 3 0,1-1 0,2 1 0,-3 3 0,2 0 0,1-5 0,-7 3 0,2-1 0,0 0 0,-1 3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4.573"/>
    </inkml:context>
    <inkml:brush xml:id="br0">
      <inkml:brushProperty name="width" value="0.025" units="cm"/>
      <inkml:brushProperty name="height" value="0.025" units="cm"/>
      <inkml:brushProperty name="color" value="#AE198D"/>
      <inkml:brushProperty name="inkEffects" value="galaxy"/>
      <inkml:brushProperty name="anchorX" value="-89370"/>
      <inkml:brushProperty name="anchorY" value="-48528.88672"/>
      <inkml:brushProperty name="scaleFactor" value="0.5"/>
    </inkml:brush>
  </inkml:definitions>
  <inkml:trace contextRef="#ctx0" brushRef="#br0">201 182 24575,'0'0'0,"-3"0"0,-2-4 0,-3 0 0,-7 0 0,0-7 0,-1 1 0,2-3 0,-1 1 0,4-1 0,-1 2 0,3 0 0,-6 1 0,2-5 0,-1-1 0,2-3 0,-1 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5.681"/>
    </inkml:context>
    <inkml:brush xml:id="br0">
      <inkml:brushProperty name="width" value="0.025" units="cm"/>
      <inkml:brushProperty name="height" value="0.025" units="cm"/>
      <inkml:brushProperty name="color" value="#AE198D"/>
      <inkml:brushProperty name="inkEffects" value="galaxy"/>
      <inkml:brushProperty name="anchorX" value="-88153.83594"/>
      <inkml:brushProperty name="anchorY" value="-47331.14844"/>
      <inkml:brushProperty name="scaleFactor" value="0.5"/>
    </inkml:brush>
  </inkml:definitions>
  <inkml:trace contextRef="#ctx0" brushRef="#br0">1 0 24575,'0'0'0,"0"4"0,0 8 0,0 4 0,0 3 0,0 2 0,0 5 0,0-1 0,0 0 0,0-1 0,0 3 0,0-2 0,0 0 0,0-2 0,0 3 0,0-1 0,0-1 0,0-1 0,0 2 0,0-4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354"/>
    </inkml:context>
    <inkml:brush xml:id="br0">
      <inkml:brushProperty name="width" value="0.025" units="cm"/>
      <inkml:brushProperty name="height" value="0.025" units="cm"/>
      <inkml:brushProperty name="color" value="#AE198D"/>
      <inkml:brushProperty name="inkEffects" value="galaxy"/>
      <inkml:brushProperty name="anchorX" value="-89169.83594"/>
      <inkml:brushProperty name="anchorY" value="-48763.12109"/>
      <inkml:brushProperty name="scaleFactor" value="0.5"/>
    </inkml:brush>
  </inkml:definitions>
  <inkml:trace contextRef="#ctx0" brushRef="#br0">169 1 24575,'0'0'0,"0"7"0,-3 6 0,-1 3 0,-8-2 0,0 2 0,2 5 0,-2-4 0,2 2 0,-1-5 0,2 0 0,2 1 0,-2-3 0,3 4 0,-7-2 0,1 2 0,2 0 0,-2-3 0,3 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896"/>
    </inkml:context>
    <inkml:brush xml:id="br0">
      <inkml:brushProperty name="width" value="0.025" units="cm"/>
      <inkml:brushProperty name="height" value="0.025" units="cm"/>
      <inkml:brushProperty name="color" value="#AE198D"/>
      <inkml:brushProperty name="inkEffects" value="galaxy"/>
      <inkml:brushProperty name="anchorX" value="-87984.89844"/>
      <inkml:brushProperty name="anchorY" value="-48025.42578"/>
      <inkml:brushProperty name="scaleFactor" value="0.5"/>
    </inkml:brush>
  </inkml:definitions>
  <inkml:trace contextRef="#ctx0" brushRef="#br0">150 0 24575,'0'0'0,"-4"0"0,-4 0 0,-4 0 0,1 4 0,-7 0 0,3 4 0,-2-1 0,0-1 0,3 7 0,0-2 0,3 3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characteristics specify operational and design criteria for success</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how to implement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requirements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why certain choices were made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common important architecture characteristic specifies a </a:t>
            </a:r>
            <a:r>
              <a:rPr lang="en-US" sz="1800" b="1" i="0" u="none" strike="noStrike" dirty="0">
                <a:solidFill>
                  <a:srgbClr val="000000"/>
                </a:solidFill>
                <a:effectLst/>
                <a:latin typeface="Arial" panose="020B0604020202020204" pitchFamily="34" charset="0"/>
              </a:rPr>
              <a:t>certain level</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for the application, which often doesn’t appear in a requirements document. </a:t>
            </a:r>
          </a:p>
          <a:p>
            <a:pPr rtl="0">
              <a:spcBef>
                <a:spcPts val="0"/>
              </a:spcBef>
              <a:spcAft>
                <a:spcPts val="0"/>
              </a:spcAft>
            </a:pPr>
            <a:r>
              <a:rPr lang="en-US" sz="1800" b="1" i="0" u="none" strike="noStrike" dirty="0">
                <a:solidFill>
                  <a:srgbClr val="000000"/>
                </a:solidFill>
                <a:effectLst/>
                <a:latin typeface="Arial" panose="020B0604020202020204" pitchFamily="34" charset="0"/>
              </a:rPr>
              <a:t>no requirements </a:t>
            </a:r>
            <a:r>
              <a:rPr lang="en-US" sz="1800" b="0" i="0" u="none" strike="noStrike" dirty="0">
                <a:solidFill>
                  <a:srgbClr val="000000"/>
                </a:solidFill>
                <a:effectLst/>
                <a:latin typeface="Arial" panose="020B0604020202020204" pitchFamily="34" charset="0"/>
              </a:rPr>
              <a:t>document states “</a:t>
            </a:r>
            <a:r>
              <a:rPr lang="en-US" sz="1800" b="1" i="0" u="none" strike="noStrike" dirty="0">
                <a:solidFill>
                  <a:srgbClr val="000000"/>
                </a:solidFill>
                <a:effectLst/>
                <a:latin typeface="Arial" panose="020B0604020202020204" pitchFamily="34" charset="0"/>
              </a:rPr>
              <a:t>prevent technical debt</a:t>
            </a:r>
            <a:r>
              <a:rPr lang="en-US" sz="1800" b="0" i="0" u="none" strike="noStrike" dirty="0">
                <a:solidFill>
                  <a:srgbClr val="000000"/>
                </a:solidFill>
                <a:effectLst/>
                <a:latin typeface="Arial" panose="020B0604020202020204" pitchFamily="34" charset="0"/>
              </a:rPr>
              <a:t>,” but it is a common design consideration for architects and developers.</a:t>
            </a:r>
            <a:br>
              <a:rPr lang="en-US" dirty="0"/>
            </a:br>
            <a:endParaRPr lang="en-US" dirty="0"/>
          </a:p>
        </p:txBody>
      </p:sp>
    </p:spTree>
    <p:extLst>
      <p:ext uri="{BB962C8B-B14F-4D97-AF65-F5344CB8AC3E}">
        <p14:creationId xmlns:p14="http://schemas.microsoft.com/office/powerpoint/2010/main" val="30040033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layered architecture style is a </a:t>
            </a:r>
            <a:r>
              <a:rPr lang="en-US" sz="1800" b="1" i="0" u="none" strike="noStrike" dirty="0">
                <a:solidFill>
                  <a:srgbClr val="000000"/>
                </a:solidFill>
                <a:effectLst/>
                <a:latin typeface="Arial" panose="020B0604020202020204" pitchFamily="34" charset="0"/>
              </a:rPr>
              <a:t>good choice for small, simple applications or websites.</a:t>
            </a:r>
            <a:r>
              <a:rPr lang="en-US" sz="1800" b="0" i="0" u="none" strike="noStrike" dirty="0">
                <a:solidFill>
                  <a:srgbClr val="000000"/>
                </a:solidFill>
                <a:effectLst/>
                <a:latin typeface="Arial" panose="020B0604020202020204" pitchFamily="34" charset="0"/>
              </a:rPr>
              <a:t> Particularly as a starting point, </a:t>
            </a:r>
            <a:r>
              <a:rPr lang="en-US" sz="1800" b="1" i="0" u="none" strike="noStrike" dirty="0">
                <a:solidFill>
                  <a:srgbClr val="000000"/>
                </a:solidFill>
                <a:effectLst/>
                <a:latin typeface="Arial" panose="020B0604020202020204" pitchFamily="34" charset="0"/>
              </a:rPr>
              <a:t>for situations with</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very tight budget and time constraints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Because of the </a:t>
            </a:r>
            <a:r>
              <a:rPr lang="en-US" sz="1800" b="1" i="0" u="none" strike="noStrike" dirty="0">
                <a:solidFill>
                  <a:srgbClr val="000000"/>
                </a:solidFill>
                <a:effectLst/>
                <a:latin typeface="Arial" panose="020B0604020202020204" pitchFamily="34" charset="0"/>
              </a:rPr>
              <a:t>simplicity and familiarity</a:t>
            </a:r>
            <a:r>
              <a:rPr lang="en-US" sz="1800" b="0" i="0" u="none" strike="noStrike" dirty="0">
                <a:solidFill>
                  <a:srgbClr val="000000"/>
                </a:solidFill>
                <a:effectLst/>
                <a:latin typeface="Arial" panose="020B0604020202020204" pitchFamily="34" charset="0"/>
              </a:rPr>
              <a:t> among developers and architects, </a:t>
            </a:r>
            <a:r>
              <a:rPr lang="en-US" sz="1800" b="1" i="0" u="none" strike="noStrike" dirty="0">
                <a:solidFill>
                  <a:srgbClr val="000000"/>
                </a:solidFill>
                <a:effectLst/>
                <a:latin typeface="Arial" panose="020B0604020202020204" pitchFamily="34" charset="0"/>
              </a:rPr>
              <a:t>The layered architecture style is also a good choice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when an architect is </a:t>
            </a:r>
            <a:r>
              <a:rPr lang="en-US" sz="1800" b="1" i="0" u="sng" dirty="0">
                <a:solidFill>
                  <a:srgbClr val="000000"/>
                </a:solidFill>
                <a:effectLst/>
                <a:latin typeface="Arial" panose="020B0604020202020204" pitchFamily="34" charset="0"/>
              </a:rPr>
              <a:t>still analyzing business needs and requirements</a:t>
            </a:r>
            <a:r>
              <a:rPr lang="en-US" sz="1800" b="1" i="0" u="none" strike="noStrike" dirty="0">
                <a:solidFill>
                  <a:srgbClr val="000000"/>
                </a:solidFill>
                <a:effectLst/>
                <a:latin typeface="Arial" panose="020B0604020202020204" pitchFamily="34" charset="0"/>
              </a:rPr>
              <a:t> and </a:t>
            </a:r>
            <a:r>
              <a:rPr lang="en-US" sz="1800" b="1" i="0" u="sng" strike="noStrike" dirty="0">
                <a:solidFill>
                  <a:srgbClr val="000000"/>
                </a:solidFill>
                <a:effectLst/>
                <a:latin typeface="Arial" panose="020B0604020202020204" pitchFamily="34" charset="0"/>
              </a:rPr>
              <a:t>is unsure which architecture style would be best.</a:t>
            </a:r>
            <a:endParaRPr lang="en-US" b="0" u="sng" dirty="0">
              <a:effectLst/>
            </a:endParaRPr>
          </a:p>
        </p:txBody>
      </p:sp>
    </p:spTree>
    <p:extLst>
      <p:ext uri="{BB962C8B-B14F-4D97-AF65-F5344CB8AC3E}">
        <p14:creationId xmlns:p14="http://schemas.microsoft.com/office/powerpoint/2010/main" val="39502130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Overall cost and simplicity (</a:t>
            </a:r>
            <a:r>
              <a:rPr lang="en-US" sz="1800" b="0" i="0" u="none" strike="noStrike" dirty="0">
                <a:solidFill>
                  <a:srgbClr val="000000"/>
                </a:solidFill>
                <a:effectLst/>
                <a:latin typeface="Arial" panose="020B0604020202020204" pitchFamily="34" charset="0"/>
              </a:rPr>
              <a:t>easy to understand, low cost of building and maintain</a:t>
            </a:r>
            <a:r>
              <a:rPr lang="en-US" sz="1800" b="1" i="0" u="sng"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are the </a:t>
            </a:r>
            <a:r>
              <a:rPr lang="en-US" sz="1800" b="1" i="0" u="sng" strike="noStrike" dirty="0">
                <a:solidFill>
                  <a:srgbClr val="000000"/>
                </a:solidFill>
                <a:effectLst/>
                <a:latin typeface="Arial" panose="020B0604020202020204" pitchFamily="34" charset="0"/>
              </a:rPr>
              <a:t>primary strengths </a:t>
            </a:r>
            <a:r>
              <a:rPr lang="en-US" sz="1800" b="0" i="0" u="none" strike="noStrike" dirty="0">
                <a:solidFill>
                  <a:srgbClr val="000000"/>
                </a:solidFill>
                <a:effectLst/>
                <a:latin typeface="Arial" panose="020B0604020202020204" pitchFamily="34" charset="0"/>
              </a:rPr>
              <a:t>of the layered architecture style. </a:t>
            </a:r>
            <a:r>
              <a:rPr lang="en-US" sz="1800" b="1" i="0" u="none" strike="noStrike" dirty="0">
                <a:solidFill>
                  <a:srgbClr val="000000"/>
                </a:solidFill>
                <a:effectLst/>
                <a:latin typeface="Arial" panose="020B0604020202020204" pitchFamily="34" charset="0"/>
              </a:rPr>
              <a:t>Being monolithic in nature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However, as a cautionary note, these ratings start to </a:t>
            </a:r>
            <a:r>
              <a:rPr lang="en-US" sz="1800" b="1" i="1" u="sng" dirty="0">
                <a:solidFill>
                  <a:srgbClr val="000000"/>
                </a:solidFill>
                <a:effectLst/>
                <a:latin typeface="Arial" panose="020B0604020202020204" pitchFamily="34" charset="0"/>
              </a:rPr>
              <a:t>quickly diminish</a:t>
            </a:r>
            <a:r>
              <a:rPr lang="en-US" sz="1800" b="1" i="1" u="none" strike="noStrike" dirty="0">
                <a:solidFill>
                  <a:srgbClr val="000000"/>
                </a:solidFill>
                <a:effectLst/>
                <a:latin typeface="Arial" panose="020B0604020202020204" pitchFamily="34" charset="0"/>
              </a:rPr>
              <a:t> as monolithic </a:t>
            </a:r>
            <a:r>
              <a:rPr lang="en-US" sz="1800" b="0" i="1" u="none" strike="noStrike" dirty="0">
                <a:solidFill>
                  <a:srgbClr val="000000"/>
                </a:solidFill>
                <a:effectLst/>
                <a:latin typeface="Arial" panose="020B0604020202020204" pitchFamily="34" charset="0"/>
              </a:rPr>
              <a:t>layered architectures </a:t>
            </a:r>
            <a:r>
              <a:rPr lang="en-US" sz="1800" b="1" i="1" u="none" strike="noStrike" dirty="0">
                <a:solidFill>
                  <a:srgbClr val="000000"/>
                </a:solidFill>
                <a:effectLst/>
                <a:latin typeface="Arial" panose="020B0604020202020204" pitchFamily="34" charset="0"/>
              </a:rPr>
              <a:t>get bigger and consequently more complex.</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Both </a:t>
            </a:r>
            <a:r>
              <a:rPr lang="en-US" sz="1800" b="1" i="0" u="none" strike="noStrike" dirty="0" err="1">
                <a:solidFill>
                  <a:srgbClr val="000000"/>
                </a:solidFill>
                <a:effectLst/>
                <a:latin typeface="Arial" panose="020B0604020202020204" pitchFamily="34" charset="0"/>
              </a:rPr>
              <a:t>deployability</a:t>
            </a:r>
            <a:r>
              <a:rPr lang="en-US" sz="1800" b="1" i="0" u="none" strike="noStrike" dirty="0">
                <a:solidFill>
                  <a:srgbClr val="000000"/>
                </a:solidFill>
                <a:effectLst/>
                <a:latin typeface="Arial" panose="020B0604020202020204" pitchFamily="34" charset="0"/>
              </a:rPr>
              <a:t> and testability rates are very low </a:t>
            </a:r>
            <a:r>
              <a:rPr lang="en-US" sz="1800" b="0" i="0" u="none" strike="noStrike" dirty="0">
                <a:solidFill>
                  <a:srgbClr val="000000"/>
                </a:solidFill>
                <a:effectLst/>
                <a:latin typeface="Arial" panose="020B0604020202020204" pitchFamily="34" charset="0"/>
              </a:rPr>
              <a:t>for this architecture style. </a:t>
            </a:r>
            <a:r>
              <a:rPr lang="en-US" sz="1800" b="1" i="0" u="none" strike="noStrike" dirty="0">
                <a:solidFill>
                  <a:srgbClr val="000000"/>
                </a:solidFill>
                <a:effectLst/>
                <a:latin typeface="Arial" panose="020B0604020202020204" pitchFamily="34" charset="0"/>
              </a:rPr>
              <a:t>due to the </a:t>
            </a:r>
            <a:r>
              <a:rPr lang="en-US" sz="1800" b="1" i="0" u="sng" strike="noStrike" dirty="0">
                <a:solidFill>
                  <a:srgbClr val="000000"/>
                </a:solidFill>
                <a:effectLst/>
                <a:latin typeface="Arial" panose="020B0604020202020204" pitchFamily="34" charset="0"/>
              </a:rPr>
              <a:t>effort</a:t>
            </a:r>
            <a:r>
              <a:rPr lang="en-US" sz="1800" b="1" i="0" u="none" strike="noStrike" dirty="0">
                <a:solidFill>
                  <a:srgbClr val="000000"/>
                </a:solidFill>
                <a:effectLst/>
                <a:latin typeface="Arial" panose="020B0604020202020204" pitchFamily="34" charset="0"/>
              </a:rPr>
              <a:t> to deploy, high </a:t>
            </a:r>
            <a:r>
              <a:rPr lang="en-US" sz="1800" b="1" i="0" u="sng" strike="noStrike" dirty="0">
                <a:solidFill>
                  <a:srgbClr val="000000"/>
                </a:solidFill>
                <a:effectLst/>
                <a:latin typeface="Arial" panose="020B0604020202020204" pitchFamily="34" charset="0"/>
              </a:rPr>
              <a:t>risk</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lack of frequent deployments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1" u="sng" dirty="0">
                <a:solidFill>
                  <a:srgbClr val="000000"/>
                </a:solidFill>
                <a:effectLst/>
                <a:latin typeface="Arial" panose="020B0604020202020204" pitchFamily="34" charset="0"/>
              </a:rPr>
              <a:t>A simple three-line code change to a class file </a:t>
            </a:r>
            <a:r>
              <a:rPr lang="en-US" sz="1800" b="1" i="1" u="sng" dirty="0">
                <a:solidFill>
                  <a:srgbClr val="000000"/>
                </a:solidFill>
                <a:effectLst/>
                <a:latin typeface="Arial" panose="020B0604020202020204" pitchFamily="34" charset="0"/>
              </a:rPr>
              <a:t>requires the entire deployment unit to be redeployed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 low testability rating</a:t>
            </a:r>
            <a:r>
              <a:rPr lang="en-US" sz="1800" b="0" i="0" u="none" strike="noStrike" dirty="0">
                <a:solidFill>
                  <a:srgbClr val="000000"/>
                </a:solidFill>
                <a:effectLst/>
                <a:latin typeface="Arial" panose="020B0604020202020204" pitchFamily="34" charset="0"/>
              </a:rPr>
              <a:t> also reflects this scenario; with a simple three-line change, most </a:t>
            </a:r>
            <a:r>
              <a:rPr lang="en-US" sz="1800" b="1" i="0" u="none" strike="noStrike" dirty="0">
                <a:solidFill>
                  <a:srgbClr val="000000"/>
                </a:solidFill>
                <a:effectLst/>
                <a:latin typeface="Arial" panose="020B0604020202020204" pitchFamily="34" charset="0"/>
              </a:rPr>
              <a:t>developers are not going to spend hours Re Executing the </a:t>
            </a:r>
            <a:r>
              <a:rPr lang="en-US" sz="1800" b="1" i="0" u="sng" strike="noStrike" dirty="0">
                <a:solidFill>
                  <a:srgbClr val="000000"/>
                </a:solidFill>
                <a:effectLst/>
                <a:latin typeface="Arial" panose="020B0604020202020204" pitchFamily="34" charset="0"/>
              </a:rPr>
              <a:t>entire regression test suite.</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We gave testability a two-star rating </a:t>
            </a:r>
            <a:r>
              <a:rPr lang="en-US" sz="1800" b="0" i="0" u="none" strike="noStrike" dirty="0">
                <a:solidFill>
                  <a:srgbClr val="000000"/>
                </a:solidFill>
                <a:effectLst/>
                <a:latin typeface="Arial" panose="020B0604020202020204" pitchFamily="34" charset="0"/>
              </a:rPr>
              <a:t>due to the ability to </a:t>
            </a:r>
            <a:r>
              <a:rPr lang="en-US" sz="1800" b="1" i="0" u="none" strike="noStrike" dirty="0">
                <a:solidFill>
                  <a:srgbClr val="000000"/>
                </a:solidFill>
                <a:effectLst/>
                <a:latin typeface="Arial" panose="020B0604020202020204" pitchFamily="34" charset="0"/>
              </a:rPr>
              <a:t>mock or stub components </a:t>
            </a:r>
            <a:r>
              <a:rPr lang="en-US" sz="1800" b="0" i="0" u="none" strike="noStrike" dirty="0">
                <a:solidFill>
                  <a:srgbClr val="000000"/>
                </a:solidFill>
                <a:effectLst/>
                <a:latin typeface="Arial" panose="020B0604020202020204" pitchFamily="34" charset="0"/>
              </a:rPr>
              <a:t>(or even an entire layer) </a:t>
            </a:r>
            <a:r>
              <a:rPr lang="en-US" sz="1800" b="1" i="0" u="none" strike="noStrike" dirty="0">
                <a:solidFill>
                  <a:srgbClr val="000000"/>
                </a:solidFill>
                <a:effectLst/>
                <a:latin typeface="Arial" panose="020B0604020202020204" pitchFamily="34" charset="0"/>
              </a:rPr>
              <a:t>with less effort</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eases the overall testing </a:t>
            </a:r>
            <a:r>
              <a:rPr lang="en-US" sz="1800" b="1" i="0" u="sng" strike="noStrike" dirty="0">
                <a:solidFill>
                  <a:srgbClr val="000000"/>
                </a:solidFill>
                <a:effectLst/>
                <a:latin typeface="Arial" panose="020B0604020202020204" pitchFamily="34" charset="0"/>
              </a:rPr>
              <a:t>effort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Overall reliability rates are medium </a:t>
            </a:r>
            <a:r>
              <a:rPr lang="en-US" sz="1800" b="0" i="0" u="none" strike="noStrike" dirty="0">
                <a:solidFill>
                  <a:srgbClr val="000000"/>
                </a:solidFill>
                <a:effectLst/>
                <a:latin typeface="Arial" panose="020B0604020202020204" pitchFamily="34" charset="0"/>
              </a:rPr>
              <a:t>(three stars), </a:t>
            </a:r>
            <a:r>
              <a:rPr lang="en-US" sz="1800" b="1" i="0" u="none" strike="noStrike" dirty="0">
                <a:solidFill>
                  <a:srgbClr val="000000"/>
                </a:solidFill>
                <a:effectLst/>
                <a:latin typeface="Arial" panose="020B0604020202020204" pitchFamily="34" charset="0"/>
              </a:rPr>
              <a:t>mostly due to the lack of network traffic</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bandwidth, and latency found in most distributed architectures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because of the nature of the monolithic deployment in the layered architecture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Elasticity and scalability rate very low</a:t>
            </a:r>
            <a:r>
              <a:rPr lang="en-US" sz="1800" b="0" i="0" u="none" strike="noStrike" dirty="0">
                <a:solidFill>
                  <a:srgbClr val="000000"/>
                </a:solidFill>
                <a:effectLst/>
                <a:latin typeface="Arial" panose="020B0604020202020204" pitchFamily="34" charset="0"/>
              </a:rPr>
              <a:t> (one star) </a:t>
            </a:r>
            <a:r>
              <a:rPr lang="en-US" sz="1800" b="1" i="0" u="none" strike="noStrike" dirty="0">
                <a:solidFill>
                  <a:srgbClr val="000000"/>
                </a:solidFill>
                <a:effectLst/>
                <a:latin typeface="Arial" panose="020B0604020202020204" pitchFamily="34" charset="0"/>
              </a:rPr>
              <a:t>due to </a:t>
            </a:r>
            <a:r>
              <a:rPr lang="en-US" sz="1800" b="1" i="0" u="sng" dirty="0">
                <a:solidFill>
                  <a:srgbClr val="000000"/>
                </a:solidFill>
                <a:effectLst/>
                <a:latin typeface="Arial" panose="020B0604020202020204" pitchFamily="34" charset="0"/>
              </a:rPr>
              <a:t>monolithic deployments and the lack of architectural modularity.</a:t>
            </a:r>
            <a:r>
              <a:rPr lang="en-US" sz="1800" b="0" i="0" u="none" strike="noStrike" dirty="0">
                <a:solidFill>
                  <a:srgbClr val="000000"/>
                </a:solidFill>
                <a:effectLst/>
                <a:latin typeface="Arial" panose="020B0604020202020204" pitchFamily="34" charset="0"/>
              </a:rPr>
              <a:t> Although it is </a:t>
            </a:r>
            <a:r>
              <a:rPr lang="en-US" sz="1800" b="1" i="0" u="none" strike="noStrike" dirty="0">
                <a:solidFill>
                  <a:srgbClr val="000000"/>
                </a:solidFill>
                <a:effectLst/>
                <a:latin typeface="Arial" panose="020B0604020202020204" pitchFamily="34" charset="0"/>
              </a:rPr>
              <a:t>possible to scale this monolith</a:t>
            </a:r>
            <a:r>
              <a:rPr lang="en-US" sz="1800" b="0" i="0" u="none" strike="noStrike" dirty="0">
                <a:solidFill>
                  <a:srgbClr val="000000"/>
                </a:solidFill>
                <a:effectLst/>
                <a:latin typeface="Arial" panose="020B0604020202020204" pitchFamily="34" charset="0"/>
              </a:rPr>
              <a:t>, this effort usually requires </a:t>
            </a:r>
            <a:r>
              <a:rPr lang="en-US" sz="1800" b="1" i="0" u="none" strike="noStrike" dirty="0">
                <a:solidFill>
                  <a:srgbClr val="000000"/>
                </a:solidFill>
                <a:effectLst/>
                <a:latin typeface="Arial" panose="020B0604020202020204" pitchFamily="34" charset="0"/>
              </a:rPr>
              <a:t>very complex design techniques such as multithreading, internal messaging, and other parallel processing techniques this architecture isn’t well suited for</a:t>
            </a:r>
            <a:r>
              <a:rPr lang="en-US" sz="1800" b="0" i="0" u="none" strike="noStrike" dirty="0">
                <a:solidFill>
                  <a:srgbClr val="000000"/>
                </a:solidFill>
                <a:effectLst/>
                <a:latin typeface="Arial" panose="020B0604020202020204" pitchFamily="34" charset="0"/>
              </a:rPr>
              <a:t>. However, because the layered architecture </a:t>
            </a:r>
            <a:r>
              <a:rPr lang="en-US" sz="1800" b="1" i="0" u="none" strike="noStrike" dirty="0">
                <a:solidFill>
                  <a:srgbClr val="000000"/>
                </a:solidFill>
                <a:effectLst/>
                <a:latin typeface="Arial" panose="020B0604020202020204" pitchFamily="34" charset="0"/>
              </a:rPr>
              <a:t>is always a single system quantum</a:t>
            </a:r>
            <a:r>
              <a:rPr lang="en-US" sz="1800" b="0" i="0" u="none" strike="noStrike" dirty="0">
                <a:solidFill>
                  <a:srgbClr val="000000"/>
                </a:solidFill>
                <a:effectLst/>
                <a:latin typeface="Arial" panose="020B0604020202020204" pitchFamily="34" charset="0"/>
              </a:rPr>
              <a:t>, applications </a:t>
            </a:r>
            <a:r>
              <a:rPr lang="en-US" sz="1800" b="1" i="0" u="none" strike="noStrike" dirty="0">
                <a:solidFill>
                  <a:srgbClr val="000000"/>
                </a:solidFill>
                <a:effectLst/>
                <a:latin typeface="Arial" panose="020B0604020202020204" pitchFamily="34" charset="0"/>
              </a:rPr>
              <a:t>can only scale to a certain point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Performance only </a:t>
            </a:r>
            <a:r>
              <a:rPr lang="en-US" sz="1800" b="1" i="0" u="none" strike="noStrike" dirty="0">
                <a:solidFill>
                  <a:srgbClr val="000000"/>
                </a:solidFill>
                <a:effectLst/>
                <a:latin typeface="Arial" panose="020B0604020202020204" pitchFamily="34" charset="0"/>
              </a:rPr>
              <a:t>two stars</a:t>
            </a:r>
            <a:r>
              <a:rPr lang="en-US" sz="1800" b="0" i="0" u="none" strike="noStrike" dirty="0">
                <a:solidFill>
                  <a:srgbClr val="000000"/>
                </a:solidFill>
                <a:effectLst/>
                <a:latin typeface="Arial" panose="020B0604020202020204" pitchFamily="34" charset="0"/>
              </a:rPr>
              <a:t> because of </a:t>
            </a:r>
            <a:r>
              <a:rPr lang="en-US" sz="1800" b="1" i="0" u="sng" dirty="0">
                <a:solidFill>
                  <a:srgbClr val="000000"/>
                </a:solidFill>
                <a:effectLst/>
                <a:latin typeface="Arial" panose="020B0604020202020204" pitchFamily="34" charset="0"/>
              </a:rPr>
              <a:t>the lack of </a:t>
            </a:r>
            <a:r>
              <a:rPr lang="en-US" sz="1800" b="1" i="0" u="none" strike="noStrike" dirty="0">
                <a:solidFill>
                  <a:srgbClr val="000000"/>
                </a:solidFill>
                <a:effectLst/>
                <a:latin typeface="Arial" panose="020B0604020202020204" pitchFamily="34" charset="0"/>
              </a:rPr>
              <a:t>parallel processing, closed layering, and the sinkhole architecture anti-pattern.</a:t>
            </a:r>
            <a:r>
              <a:rPr lang="en-US" sz="1800" b="0" i="0" u="none" strike="noStrike" dirty="0">
                <a:solidFill>
                  <a:srgbClr val="000000"/>
                </a:solidFill>
                <a:effectLst/>
                <a:latin typeface="Arial" panose="020B0604020202020204" pitchFamily="34" charset="0"/>
              </a:rPr>
              <a:t> Like </a:t>
            </a:r>
            <a:r>
              <a:rPr lang="en-US" sz="1800" b="1" i="0" u="none" strike="noStrike" dirty="0">
                <a:solidFill>
                  <a:srgbClr val="000000"/>
                </a:solidFill>
                <a:effectLst/>
                <a:latin typeface="Arial" panose="020B0604020202020204" pitchFamily="34" charset="0"/>
              </a:rPr>
              <a:t>scalability, performance </a:t>
            </a:r>
            <a:r>
              <a:rPr lang="en-US" sz="1800" b="0" i="0" u="none" strike="noStrike" dirty="0">
                <a:solidFill>
                  <a:srgbClr val="000000"/>
                </a:solidFill>
                <a:effectLst/>
                <a:latin typeface="Arial" panose="020B0604020202020204" pitchFamily="34" charset="0"/>
              </a:rPr>
              <a:t>can be addressed </a:t>
            </a:r>
            <a:r>
              <a:rPr lang="en-US" sz="1800" b="1" i="0" u="none" strike="noStrike" dirty="0">
                <a:solidFill>
                  <a:srgbClr val="000000"/>
                </a:solidFill>
                <a:effectLst/>
                <a:latin typeface="Arial" panose="020B0604020202020204" pitchFamily="34" charset="0"/>
              </a:rPr>
              <a:t>through caching, multithreading,</a:t>
            </a:r>
            <a:r>
              <a:rPr lang="en-US" sz="1800" b="0" i="0" u="none" strike="noStrike" dirty="0">
                <a:solidFill>
                  <a:srgbClr val="000000"/>
                </a:solidFill>
                <a:effectLst/>
                <a:latin typeface="Arial" panose="020B0604020202020204" pitchFamily="34" charset="0"/>
              </a:rPr>
              <a:t> and the like, but it is </a:t>
            </a:r>
            <a:r>
              <a:rPr lang="en-US" sz="1800" b="1" i="0" u="sng" dirty="0">
                <a:solidFill>
                  <a:srgbClr val="000000"/>
                </a:solidFill>
                <a:effectLst/>
                <a:latin typeface="Arial" panose="020B0604020202020204" pitchFamily="34" charset="0"/>
              </a:rPr>
              <a:t>not a natural characteristic</a:t>
            </a:r>
            <a:r>
              <a:rPr lang="en-US" sz="1800" b="0" i="0" u="none" strike="noStrike" dirty="0">
                <a:solidFill>
                  <a:srgbClr val="000000"/>
                </a:solidFill>
                <a:effectLst/>
                <a:latin typeface="Arial" panose="020B0604020202020204" pitchFamily="34" charset="0"/>
              </a:rPr>
              <a:t> of this architecture style.</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Layered architectures don’t support fault tolerance</a:t>
            </a:r>
            <a:r>
              <a:rPr lang="en-US" sz="1800" b="0" i="0" u="none" strike="noStrike" dirty="0">
                <a:solidFill>
                  <a:srgbClr val="000000"/>
                </a:solidFill>
                <a:effectLst/>
                <a:latin typeface="Arial" panose="020B0604020202020204" pitchFamily="34" charset="0"/>
              </a:rPr>
              <a:t> due to </a:t>
            </a:r>
            <a:r>
              <a:rPr lang="en-US" sz="1800" b="1" i="0" u="none" strike="noStrike" dirty="0">
                <a:solidFill>
                  <a:srgbClr val="000000"/>
                </a:solidFill>
                <a:effectLst/>
                <a:latin typeface="Arial" panose="020B0604020202020204" pitchFamily="34" charset="0"/>
              </a:rPr>
              <a:t>monolithic deployments </a:t>
            </a:r>
            <a:r>
              <a:rPr lang="en-US" sz="1800" b="0" i="0" u="none" strike="noStrike" dirty="0">
                <a:solidFill>
                  <a:srgbClr val="000000"/>
                </a:solidFill>
                <a:effectLst/>
                <a:latin typeface="Arial" panose="020B0604020202020204" pitchFamily="34" charset="0"/>
              </a:rPr>
              <a:t>and the lack of architectural modularity. If </a:t>
            </a:r>
            <a:r>
              <a:rPr lang="en-US" sz="1800" b="1" i="0" u="none" strike="noStrike" dirty="0">
                <a:solidFill>
                  <a:srgbClr val="000000"/>
                </a:solidFill>
                <a:effectLst/>
                <a:latin typeface="Arial" panose="020B0604020202020204" pitchFamily="34" charset="0"/>
              </a:rPr>
              <a:t>one small part causes an out-of-memory condition </a:t>
            </a:r>
            <a:r>
              <a:rPr lang="en-US" sz="1800" b="0" i="0" u="none" strike="noStrike" dirty="0">
                <a:solidFill>
                  <a:srgbClr val="000000"/>
                </a:solidFill>
                <a:effectLst/>
                <a:latin typeface="Arial" panose="020B0604020202020204" pitchFamily="34" charset="0"/>
              </a:rPr>
              <a:t>to occur, the </a:t>
            </a:r>
            <a:r>
              <a:rPr lang="en-US" sz="1800" b="1" i="0" u="none" strike="noStrike" dirty="0">
                <a:solidFill>
                  <a:srgbClr val="000000"/>
                </a:solidFill>
                <a:effectLst/>
                <a:latin typeface="Arial" panose="020B0604020202020204" pitchFamily="34" charset="0"/>
              </a:rPr>
              <a:t>entire application unit is impacted and crashes</a:t>
            </a:r>
            <a:r>
              <a:rPr lang="en-US" sz="1800" b="0" i="0" u="none" strike="noStrike" dirty="0">
                <a:solidFill>
                  <a:srgbClr val="000000"/>
                </a:solidFill>
                <a:effectLst/>
                <a:latin typeface="Arial" panose="020B0604020202020204" pitchFamily="34" charset="0"/>
              </a:rPr>
              <a:t>. Furthermore, </a:t>
            </a:r>
            <a:r>
              <a:rPr lang="en-US" sz="1800" b="1" i="0" u="none" strike="noStrike" dirty="0">
                <a:solidFill>
                  <a:srgbClr val="000000"/>
                </a:solidFill>
                <a:effectLst/>
                <a:latin typeface="Arial" panose="020B0604020202020204" pitchFamily="34" charset="0"/>
              </a:rPr>
              <a:t>overall availability is impacted</a:t>
            </a:r>
            <a:r>
              <a:rPr lang="en-US" sz="1800" b="0" i="0" u="none" strike="noStrike" dirty="0">
                <a:solidFill>
                  <a:srgbClr val="000000"/>
                </a:solidFill>
                <a:effectLst/>
                <a:latin typeface="Arial" panose="020B0604020202020204" pitchFamily="34" charset="0"/>
              </a:rPr>
              <a:t> due to the </a:t>
            </a:r>
            <a:r>
              <a:rPr lang="en-US" sz="1800" b="1" i="0" u="none" strike="noStrike" dirty="0">
                <a:solidFill>
                  <a:srgbClr val="000000"/>
                </a:solidFill>
                <a:effectLst/>
                <a:latin typeface="Arial" panose="020B0604020202020204" pitchFamily="34" charset="0"/>
              </a:rPr>
              <a:t>high mean-time-to-recovery</a:t>
            </a:r>
            <a:r>
              <a:rPr lang="en-US" sz="1800" b="0" i="0" u="none" strike="noStrike" dirty="0">
                <a:solidFill>
                  <a:srgbClr val="000000"/>
                </a:solidFill>
                <a:effectLst/>
                <a:latin typeface="Arial" panose="020B0604020202020204" pitchFamily="34" charset="0"/>
              </a:rPr>
              <a:t> (MTTR) usually experienced by most monolithic applications.</a:t>
            </a:r>
            <a:endParaRPr lang="en-US" sz="3200" b="0" dirty="0">
              <a:effectLst/>
            </a:endParaRPr>
          </a:p>
          <a:p>
            <a:endParaRPr lang="en-US" b="0" u="sng" dirty="0">
              <a:effectLst/>
            </a:endParaRPr>
          </a:p>
        </p:txBody>
      </p:sp>
    </p:spTree>
    <p:extLst>
      <p:ext uri="{BB962C8B-B14F-4D97-AF65-F5344CB8AC3E}">
        <p14:creationId xmlns:p14="http://schemas.microsoft.com/office/powerpoint/2010/main" val="29959296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Microservices is an extremely popular architecture style that has gained significant momentum in recent years. In this chapter, we provide an </a:t>
            </a:r>
            <a:r>
              <a:rPr lang="en-US" sz="1800" b="1" i="0" u="none" strike="noStrike" dirty="0">
                <a:solidFill>
                  <a:srgbClr val="000000"/>
                </a:solidFill>
                <a:effectLst/>
                <a:latin typeface="Arial" panose="020B0604020202020204" pitchFamily="34" charset="0"/>
              </a:rPr>
              <a:t>overview of the important characteristics that set this architecture apart</a:t>
            </a:r>
            <a:r>
              <a:rPr lang="en-US" sz="1800" b="0" i="0" u="none" strike="noStrike" dirty="0">
                <a:solidFill>
                  <a:srgbClr val="000000"/>
                </a:solidFill>
                <a:effectLst/>
                <a:latin typeface="Arial" panose="020B0604020202020204" pitchFamily="34" charset="0"/>
              </a:rPr>
              <a:t>, both topologically and philosophically.</a:t>
            </a:r>
          </a:p>
          <a:p>
            <a:pPr rtl="0">
              <a:spcBef>
                <a:spcPts val="0"/>
              </a:spcBef>
              <a:spcAft>
                <a:spcPts val="0"/>
              </a:spcAft>
            </a:pPr>
            <a:endParaRPr lang="en-US" b="0" dirty="0">
              <a:effectLst/>
            </a:endParaRPr>
          </a:p>
          <a:p>
            <a:pPr marL="457200" marR="0" lvl="0" indent="-298450" algn="l" defTabSz="914400" rtl="0" eaLnBrk="1" fontAlgn="auto" latinLnBrk="0" hangingPunct="1">
              <a:lnSpc>
                <a:spcPct val="100000"/>
              </a:lnSpc>
              <a:spcBef>
                <a:spcPts val="1800"/>
              </a:spcBef>
              <a:spcAft>
                <a:spcPts val="60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However, if the architect’s goal requires </a:t>
            </a:r>
            <a:r>
              <a:rPr lang="en-US" sz="1100" b="1" i="0" u="none" strike="noStrike" dirty="0">
                <a:solidFill>
                  <a:srgbClr val="000000"/>
                </a:solidFill>
                <a:effectLst/>
                <a:latin typeface="Arial" panose="020B0604020202020204" pitchFamily="34" charset="0"/>
              </a:rPr>
              <a:t>high degrees of decoupling, then they favor </a:t>
            </a:r>
            <a:r>
              <a:rPr lang="en-US" sz="1100" b="1" i="0" u="sng" dirty="0">
                <a:solidFill>
                  <a:srgbClr val="000000"/>
                </a:solidFill>
                <a:effectLst/>
                <a:latin typeface="Arial" panose="020B0604020202020204" pitchFamily="34" charset="0"/>
              </a:rPr>
              <a:t>duplication over reuse</a:t>
            </a:r>
            <a:r>
              <a:rPr lang="en-US" sz="1100" b="0" i="0" u="none" strike="noStrike" dirty="0">
                <a:solidFill>
                  <a:srgbClr val="000000"/>
                </a:solidFill>
                <a:effectLst/>
                <a:latin typeface="Arial" panose="020B0604020202020204" pitchFamily="34" charset="0"/>
              </a:rPr>
              <a:t>. </a:t>
            </a:r>
          </a:p>
          <a:p>
            <a:pPr rtl="0">
              <a:spcBef>
                <a:spcPts val="1800"/>
              </a:spcBef>
              <a:spcAft>
                <a:spcPts val="600"/>
              </a:spcAft>
            </a:pPr>
            <a:br>
              <a:rPr lang="en-US" dirty="0"/>
            </a:br>
            <a:r>
              <a:rPr lang="en-US" sz="1800" b="0" i="0" u="none" strike="noStrike" dirty="0">
                <a:solidFill>
                  <a:srgbClr val="000000"/>
                </a:solidFill>
                <a:effectLst/>
                <a:latin typeface="Arial" panose="020B0604020202020204" pitchFamily="34" charset="0"/>
              </a:rPr>
              <a:t>Background</a:t>
            </a:r>
            <a:endParaRPr lang="en-US"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Microservices is heavily inspired by the ideas in domain-driven design (DDD)</a:t>
            </a:r>
            <a:r>
              <a:rPr lang="en-US" sz="1800" b="0" i="0" u="none" strike="noStrike" dirty="0">
                <a:solidFill>
                  <a:srgbClr val="000000"/>
                </a:solidFill>
                <a:effectLst/>
                <a:latin typeface="Arial" panose="020B0604020202020204" pitchFamily="34" charset="0"/>
              </a:rPr>
              <a:t>, a logical design process for software projects. </a:t>
            </a:r>
            <a:r>
              <a:rPr lang="en-US" sz="1800" b="1" i="0" u="none" strike="noStrike" dirty="0">
                <a:solidFill>
                  <a:srgbClr val="000000"/>
                </a:solidFill>
                <a:effectLst/>
                <a:latin typeface="Arial" panose="020B0604020202020204" pitchFamily="34" charset="0"/>
              </a:rPr>
              <a:t>The concept of bounded context of DDD represents a decoupling style</a:t>
            </a:r>
            <a:r>
              <a:rPr lang="en-US" sz="1800" b="0" i="0" u="none" strike="noStrike" dirty="0">
                <a:solidFill>
                  <a:srgbClr val="000000"/>
                </a:solidFill>
                <a:effectLst/>
                <a:latin typeface="Arial" panose="020B0604020202020204" pitchFamily="34" charset="0"/>
              </a:rPr>
              <a:t>. For example, an application might have a domain called </a:t>
            </a:r>
            <a:r>
              <a:rPr lang="en-US" sz="1800" b="0" i="0" u="none" strike="noStrike" dirty="0" err="1">
                <a:solidFill>
                  <a:srgbClr val="000000"/>
                </a:solidFill>
                <a:effectLst/>
                <a:latin typeface="Arial" panose="020B0604020202020204" pitchFamily="34" charset="0"/>
              </a:rPr>
              <a:t>CatalogCheckout</a:t>
            </a:r>
            <a:r>
              <a:rPr lang="en-US" sz="1800" b="0" i="0" u="none" strike="noStrike" dirty="0">
                <a:solidFill>
                  <a:srgbClr val="000000"/>
                </a:solidFill>
                <a:effectLst/>
                <a:latin typeface="Arial" panose="020B0604020202020204" pitchFamily="34" charset="0"/>
              </a:rPr>
              <a:t>, which includes notions such as catalog items, customers, and payment. In a traditional </a:t>
            </a:r>
            <a:r>
              <a:rPr lang="en-US" sz="1800" b="1" i="0" u="none" strike="noStrike" dirty="0">
                <a:solidFill>
                  <a:srgbClr val="000000"/>
                </a:solidFill>
                <a:effectLst/>
                <a:latin typeface="Arial" panose="020B0604020202020204" pitchFamily="34" charset="0"/>
              </a:rPr>
              <a:t>monolithic architecture, developers would build reusable classes and linked databases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Within a bounded context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internal parts</a:t>
            </a:r>
            <a:r>
              <a:rPr lang="en-US" sz="1800" b="0" i="0" u="none" strike="noStrike" dirty="0">
                <a:solidFill>
                  <a:srgbClr val="000000"/>
                </a:solidFill>
                <a:effectLst/>
                <a:latin typeface="Arial" panose="020B0604020202020204" pitchFamily="34" charset="0"/>
              </a:rPr>
              <a:t>, such as code and data schemas, </a:t>
            </a:r>
            <a:r>
              <a:rPr lang="en-US" sz="1800" b="1" i="0" u="none" strike="noStrike" dirty="0">
                <a:solidFill>
                  <a:srgbClr val="000000"/>
                </a:solidFill>
                <a:effectLst/>
                <a:latin typeface="Arial" panose="020B0604020202020204" pitchFamily="34" charset="0"/>
              </a:rPr>
              <a:t>are coupled together to produce work; </a:t>
            </a:r>
            <a:r>
              <a:rPr lang="en-US" sz="1800" b="1" i="0" u="sng" dirty="0">
                <a:solidFill>
                  <a:srgbClr val="000000"/>
                </a:solidFill>
                <a:effectLst/>
                <a:latin typeface="Arial" panose="020B0604020202020204" pitchFamily="34" charset="0"/>
              </a:rPr>
              <a:t>but they are never coupled to anything outside the bounded context</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While reuse is beneficial, </a:t>
            </a:r>
            <a:r>
              <a:rPr lang="en-US" sz="1800" b="1" i="0" u="none" strike="noStrike" dirty="0">
                <a:solidFill>
                  <a:srgbClr val="000000"/>
                </a:solidFill>
                <a:effectLst/>
                <a:latin typeface="Arial" panose="020B0604020202020204" pitchFamily="34" charset="0"/>
              </a:rPr>
              <a:t>the negative trade-off of reuse is coupling</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However, if the architect’s goal requires </a:t>
            </a:r>
            <a:r>
              <a:rPr lang="en-US" sz="1800" b="1" i="0" u="none" strike="noStrike" dirty="0">
                <a:solidFill>
                  <a:srgbClr val="000000"/>
                </a:solidFill>
                <a:effectLst/>
                <a:latin typeface="Arial" panose="020B0604020202020204" pitchFamily="34" charset="0"/>
              </a:rPr>
              <a:t>high degrees of decoupling, then they favor </a:t>
            </a:r>
            <a:r>
              <a:rPr lang="en-US" sz="1800" b="1" i="0" u="sng" dirty="0">
                <a:solidFill>
                  <a:srgbClr val="000000"/>
                </a:solidFill>
                <a:effectLst/>
                <a:latin typeface="Arial" panose="020B0604020202020204" pitchFamily="34" charset="0"/>
              </a:rPr>
              <a:t>duplication over reuse</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The primary goal of microservices is </a:t>
            </a:r>
            <a:r>
              <a:rPr lang="en-US" sz="1800" b="1" i="1" u="sng" dirty="0">
                <a:solidFill>
                  <a:srgbClr val="000000"/>
                </a:solidFill>
                <a:effectLst/>
                <a:latin typeface="Arial" panose="020B0604020202020204" pitchFamily="34" charset="0"/>
              </a:rPr>
              <a:t>high decoupling</a:t>
            </a:r>
            <a:r>
              <a:rPr lang="en-US" sz="1800" b="1" i="1" u="none" strike="noStrike" dirty="0">
                <a:solidFill>
                  <a:srgbClr val="000000"/>
                </a:solidFill>
                <a:effectLst/>
                <a:latin typeface="Arial" panose="020B0604020202020204" pitchFamily="34" charset="0"/>
              </a:rPr>
              <a:t>, physically modeling the logical notion of bounded context. (From my experience when talk about higher level design ,duplication and decoupling are </a:t>
            </a:r>
            <a:r>
              <a:rPr lang="en-US" sz="1800" b="1" i="1" u="none" strike="noStrike" dirty="0" err="1">
                <a:solidFill>
                  <a:srgbClr val="000000"/>
                </a:solidFill>
                <a:effectLst/>
                <a:latin typeface="Arial" panose="020B0604020202020204" pitchFamily="34" charset="0"/>
              </a:rPr>
              <a:t>worther</a:t>
            </a:r>
            <a:r>
              <a:rPr lang="en-US" sz="1800" b="1" i="1" u="none" strike="noStrike" dirty="0">
                <a:solidFill>
                  <a:srgbClr val="000000"/>
                </a:solidFill>
                <a:effectLst/>
                <a:latin typeface="Arial" panose="020B0604020202020204" pitchFamily="34" charset="0"/>
              </a:rPr>
              <a:t> than reuse, and vice versa in low level design you can favor </a:t>
            </a:r>
            <a:r>
              <a:rPr lang="en-US" sz="1800" b="1" i="1" u="sng" strike="noStrike" dirty="0">
                <a:solidFill>
                  <a:srgbClr val="000000"/>
                </a:solidFill>
                <a:effectLst/>
                <a:latin typeface="Arial" panose="020B0604020202020204" pitchFamily="34" charset="0"/>
              </a:rPr>
              <a:t>reuse</a:t>
            </a:r>
            <a:r>
              <a:rPr lang="en-US" sz="1800" b="1" i="1" u="none" strike="noStrike" dirty="0">
                <a:solidFill>
                  <a:srgbClr val="000000"/>
                </a:solidFill>
                <a:effectLst/>
                <a:latin typeface="Arial" panose="020B0604020202020204" pitchFamily="34" charset="0"/>
              </a:rPr>
              <a:t> over duplication)</a:t>
            </a:r>
            <a:endParaRPr lang="en-US" b="0" dirty="0">
              <a:effectLst/>
            </a:endParaRPr>
          </a:p>
          <a:p>
            <a:br>
              <a:rPr lang="en-US" dirty="0"/>
            </a:br>
            <a:endParaRPr lang="en-US" dirty="0"/>
          </a:p>
        </p:txBody>
      </p:sp>
    </p:spTree>
    <p:extLst>
      <p:ext uri="{BB962C8B-B14F-4D97-AF65-F5344CB8AC3E}">
        <p14:creationId xmlns:p14="http://schemas.microsoft.com/office/powerpoint/2010/main" val="26013921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endParaRPr lang="en-US" sz="1800"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The primary goal of microservices is </a:t>
            </a:r>
            <a:r>
              <a:rPr lang="en-US" sz="1800" b="1" i="1" u="sng" dirty="0">
                <a:solidFill>
                  <a:srgbClr val="000000"/>
                </a:solidFill>
                <a:effectLst/>
                <a:latin typeface="Arial" panose="020B0604020202020204" pitchFamily="34" charset="0"/>
              </a:rPr>
              <a:t>high decoupling</a:t>
            </a:r>
            <a:r>
              <a:rPr lang="en-US" sz="1800" b="1" i="1" u="none" strike="noStrike" dirty="0">
                <a:solidFill>
                  <a:srgbClr val="000000"/>
                </a:solidFill>
                <a:effectLst/>
                <a:latin typeface="Arial" panose="020B0604020202020204" pitchFamily="34" charset="0"/>
              </a:rPr>
              <a:t>, physically modeling the logical notion of bounded context.</a:t>
            </a:r>
          </a:p>
          <a:p>
            <a:pPr rtl="0">
              <a:spcBef>
                <a:spcPts val="0"/>
              </a:spcBef>
              <a:spcAft>
                <a:spcPts val="0"/>
              </a:spcAft>
            </a:pPr>
            <a:r>
              <a:rPr lang="en-US" sz="1800" b="1" i="1" u="none" strike="noStrike" dirty="0">
                <a:solidFill>
                  <a:srgbClr val="000000"/>
                </a:solidFill>
                <a:effectLst/>
                <a:latin typeface="Arial" panose="020B0604020202020204" pitchFamily="34" charset="0"/>
              </a:rPr>
              <a:t> (From my experience when talk about higher level design ,duplication and decoupling are </a:t>
            </a:r>
            <a:r>
              <a:rPr lang="en-US" sz="1800" b="1" i="1" u="none" strike="noStrike" dirty="0" err="1">
                <a:solidFill>
                  <a:srgbClr val="000000"/>
                </a:solidFill>
                <a:effectLst/>
                <a:latin typeface="Arial" panose="020B0604020202020204" pitchFamily="34" charset="0"/>
              </a:rPr>
              <a:t>worther</a:t>
            </a:r>
            <a:r>
              <a:rPr lang="en-US" sz="1800" b="1" i="1" u="none" strike="noStrike" dirty="0">
                <a:solidFill>
                  <a:srgbClr val="000000"/>
                </a:solidFill>
                <a:effectLst/>
                <a:latin typeface="Arial" panose="020B0604020202020204" pitchFamily="34" charset="0"/>
              </a:rPr>
              <a:t> than reuse, and vice versa in low level design you can favor </a:t>
            </a:r>
            <a:r>
              <a:rPr lang="en-US" sz="1800" b="1" i="1" u="sng" strike="noStrike" dirty="0">
                <a:solidFill>
                  <a:srgbClr val="000000"/>
                </a:solidFill>
                <a:effectLst/>
                <a:latin typeface="Arial" panose="020B0604020202020204" pitchFamily="34" charset="0"/>
              </a:rPr>
              <a:t>reuse</a:t>
            </a:r>
            <a:r>
              <a:rPr lang="en-US" sz="1800" b="1" i="1" u="none" strike="noStrike" dirty="0">
                <a:solidFill>
                  <a:srgbClr val="000000"/>
                </a:solidFill>
                <a:effectLst/>
                <a:latin typeface="Arial" panose="020B0604020202020204" pitchFamily="34" charset="0"/>
              </a:rPr>
              <a:t> over duplication)</a:t>
            </a:r>
            <a:br>
              <a:rPr lang="en-US" sz="1800" b="1" i="1" u="none" strike="noStrike" dirty="0">
                <a:solidFill>
                  <a:srgbClr val="000000"/>
                </a:solidFill>
                <a:effectLst/>
                <a:latin typeface="Arial" panose="020B0604020202020204" pitchFamily="34" charset="0"/>
              </a:rPr>
            </a:br>
            <a:r>
              <a:rPr lang="en-US" sz="3200" dirty="0"/>
              <a:t>In higher-level design discussions, </a:t>
            </a:r>
            <a:r>
              <a:rPr lang="en-US" sz="3200" b="1" dirty="0"/>
              <a:t>prioritizing decoupling </a:t>
            </a:r>
            <a:r>
              <a:rPr lang="en-US" sz="3200" dirty="0"/>
              <a:t>and allowing some duplication </a:t>
            </a:r>
            <a:r>
              <a:rPr lang="en-US" sz="3200" b="1" dirty="0"/>
              <a:t>often proves more valuable than reuse</a:t>
            </a:r>
            <a:r>
              <a:rPr lang="en-US" sz="3200" dirty="0"/>
              <a:t>. </a:t>
            </a:r>
            <a:r>
              <a:rPr lang="en-US" sz="3200" b="1" u="sng" dirty="0"/>
              <a:t>Because loose coupling between services, enhancing maintainability and allowing teams to work more independently</a:t>
            </a:r>
            <a:r>
              <a:rPr lang="en-US" sz="3200" dirty="0"/>
              <a:t>. Conversely, </a:t>
            </a:r>
            <a:r>
              <a:rPr lang="en-US" sz="3200" b="1" u="sng" dirty="0"/>
              <a:t>at the lower levels of design, favoring reuse over duplication can be more beneficial</a:t>
            </a:r>
            <a:r>
              <a:rPr lang="en-US" sz="3200" dirty="0"/>
              <a:t>, </a:t>
            </a:r>
            <a:r>
              <a:rPr lang="en-US" sz="3200" b="1" u="sng" dirty="0"/>
              <a:t>as it helps reduce code repetition and promotes consistency within individual services.</a:t>
            </a:r>
          </a:p>
          <a:p>
            <a:pPr rtl="0">
              <a:spcBef>
                <a:spcPts val="0"/>
              </a:spcBef>
              <a:spcAft>
                <a:spcPts val="0"/>
              </a:spcAft>
            </a:pPr>
            <a:endParaRPr lang="en-US" sz="3200" b="1" u="sng" dirty="0">
              <a:effectLst/>
            </a:endParaRPr>
          </a:p>
          <a:p>
            <a:r>
              <a:rPr lang="en-US" sz="3200" b="1" u="sng" dirty="0">
                <a:effectLst/>
              </a:rPr>
              <a:t>Example :</a:t>
            </a:r>
            <a:br>
              <a:rPr lang="en-US" sz="3200" b="1" u="sng" dirty="0">
                <a:effectLst/>
              </a:rPr>
            </a:br>
            <a:r>
              <a:rPr lang="en-US" sz="4800" dirty="0"/>
              <a:t>A few years ago, Our monolithic application had become unwieldy, making it difficult to implement new features and scale effectively. </a:t>
            </a:r>
            <a:r>
              <a:rPr lang="en-US" sz="4800" b="1" dirty="0"/>
              <a:t>We decided to transition to a microservices architecture.</a:t>
            </a:r>
          </a:p>
          <a:p>
            <a:r>
              <a:rPr lang="en-US" sz="4800" dirty="0"/>
              <a:t>During our </a:t>
            </a:r>
            <a:r>
              <a:rPr lang="en-US" sz="4800" b="1" dirty="0"/>
              <a:t>initial design </a:t>
            </a:r>
            <a:r>
              <a:rPr lang="en-US" sz="4800" dirty="0"/>
              <a:t>discussions, we </a:t>
            </a:r>
            <a:r>
              <a:rPr lang="en-US" sz="4800" b="1" dirty="0"/>
              <a:t>debated how to handle user authentication across different services</a:t>
            </a:r>
            <a:r>
              <a:rPr lang="en-US" sz="4800" dirty="0"/>
              <a:t>. </a:t>
            </a:r>
            <a:r>
              <a:rPr lang="en-US" sz="4800" b="1" dirty="0"/>
              <a:t>Some team members argued for creating a shared library </a:t>
            </a:r>
            <a:r>
              <a:rPr lang="en-US" sz="4800" dirty="0"/>
              <a:t>to handle authentication, aiming for code reuse. However, our </a:t>
            </a:r>
            <a:r>
              <a:rPr lang="en-US" sz="4800" b="1" dirty="0"/>
              <a:t>lead architect pushed for a different approach</a:t>
            </a:r>
            <a:r>
              <a:rPr lang="en-US" sz="4800" dirty="0"/>
              <a:t>.</a:t>
            </a:r>
          </a:p>
          <a:p>
            <a:r>
              <a:rPr lang="en-US" sz="4800" dirty="0"/>
              <a:t>He explained that while a </a:t>
            </a:r>
            <a:r>
              <a:rPr lang="en-US" sz="4800" b="1" dirty="0"/>
              <a:t>shared library might seem efficient, it would create tight coupling between services. </a:t>
            </a:r>
            <a:r>
              <a:rPr lang="en-US" sz="4800" dirty="0"/>
              <a:t>Instead, he </a:t>
            </a:r>
            <a:r>
              <a:rPr lang="en-US" sz="4800" b="1" dirty="0"/>
              <a:t>proposed allowing each service to implement its own authentication logic</a:t>
            </a:r>
            <a:r>
              <a:rPr lang="en-US" sz="4800" dirty="0"/>
              <a:t>. This </a:t>
            </a:r>
            <a:r>
              <a:rPr lang="en-US" sz="4800" b="1" dirty="0"/>
              <a:t>meant some code duplication</a:t>
            </a:r>
            <a:r>
              <a:rPr lang="en-US" sz="4800" dirty="0"/>
              <a:t>, but it allowed </a:t>
            </a:r>
            <a:r>
              <a:rPr lang="en-US" sz="4800" b="1" dirty="0"/>
              <a:t>each service to evolve independently</a:t>
            </a:r>
            <a:r>
              <a:rPr lang="en-US" sz="4800" dirty="0"/>
              <a:t>.</a:t>
            </a:r>
          </a:p>
          <a:p>
            <a:r>
              <a:rPr lang="en-US" sz="4800" dirty="0"/>
              <a:t>At first, I was skeptical. It </a:t>
            </a:r>
            <a:r>
              <a:rPr lang="en-US" sz="4800" b="1" dirty="0"/>
              <a:t>felt wrong to duplicate code across services</a:t>
            </a:r>
            <a:r>
              <a:rPr lang="en-US" sz="4800" dirty="0"/>
              <a:t>. But as we implemented this approach, </a:t>
            </a:r>
            <a:r>
              <a:rPr lang="en-US" sz="4800" b="1" dirty="0"/>
              <a:t>I began to see its benefits</a:t>
            </a:r>
            <a:r>
              <a:rPr lang="en-US" sz="4800" dirty="0"/>
              <a:t>. </a:t>
            </a:r>
            <a:r>
              <a:rPr lang="en-US" sz="4800" b="1" dirty="0"/>
              <a:t>When we needed to update authentication for our inventory service</a:t>
            </a:r>
            <a:r>
              <a:rPr lang="en-US" sz="4800" dirty="0"/>
              <a:t> to include additional security measures, </a:t>
            </a:r>
            <a:r>
              <a:rPr lang="en-US" sz="4800" b="1" dirty="0"/>
              <a:t>we could do so without affecting other services</a:t>
            </a:r>
            <a:r>
              <a:rPr lang="en-US" sz="4800" dirty="0"/>
              <a:t>. This </a:t>
            </a:r>
            <a:r>
              <a:rPr lang="en-US" sz="4800" b="1" u="sng" dirty="0"/>
              <a:t>decoupling</a:t>
            </a:r>
            <a:r>
              <a:rPr lang="en-US" sz="4800" dirty="0"/>
              <a:t> made our system </a:t>
            </a:r>
            <a:r>
              <a:rPr lang="en-US" sz="4800" b="1" dirty="0"/>
              <a:t>more flexible and easier to maintain over time.</a:t>
            </a:r>
          </a:p>
          <a:p>
            <a:r>
              <a:rPr lang="en-US" sz="4800" dirty="0"/>
              <a:t>However, </a:t>
            </a:r>
            <a:r>
              <a:rPr lang="en-US" sz="4800" b="1" u="sng" dirty="0"/>
              <a:t>within each service, we took a different approach</a:t>
            </a:r>
            <a:r>
              <a:rPr lang="en-US" sz="4800" dirty="0"/>
              <a:t>. For instance, in our order processing service, we </a:t>
            </a:r>
            <a:r>
              <a:rPr lang="en-US" sz="4800" b="1" dirty="0"/>
              <a:t>created utility functions for common tasks </a:t>
            </a:r>
            <a:r>
              <a:rPr lang="en-US" sz="4800" dirty="0"/>
              <a:t>like </a:t>
            </a:r>
            <a:r>
              <a:rPr lang="en-US" sz="4800" b="1" dirty="0"/>
              <a:t>data validation and logging</a:t>
            </a:r>
            <a:r>
              <a:rPr lang="en-US" sz="4800" dirty="0"/>
              <a:t>. These were </a:t>
            </a:r>
            <a:r>
              <a:rPr lang="en-US" sz="4800" b="1" u="sng" dirty="0"/>
              <a:t>reused</a:t>
            </a:r>
            <a:r>
              <a:rPr lang="en-US" sz="4800" dirty="0"/>
              <a:t> </a:t>
            </a:r>
            <a:r>
              <a:rPr lang="en-US" sz="4800" b="1" dirty="0"/>
              <a:t>throughout the service, promoting consistency and reducing duplication </a:t>
            </a:r>
            <a:r>
              <a:rPr lang="en-US" sz="4800" dirty="0"/>
              <a:t>at this lower level.</a:t>
            </a:r>
          </a:p>
          <a:p>
            <a:pPr rtl="0">
              <a:spcBef>
                <a:spcPts val="0"/>
              </a:spcBef>
              <a:spcAft>
                <a:spcPts val="0"/>
              </a:spcAft>
            </a:pPr>
            <a:endParaRPr lang="en-US" sz="1800" b="1" u="sng" dirty="0">
              <a:effectLst/>
            </a:endParaRPr>
          </a:p>
        </p:txBody>
      </p:sp>
    </p:spTree>
    <p:extLst>
      <p:ext uri="{BB962C8B-B14F-4D97-AF65-F5344CB8AC3E}">
        <p14:creationId xmlns:p14="http://schemas.microsoft.com/office/powerpoint/2010/main" val="17058139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Due to </a:t>
            </a:r>
            <a:r>
              <a:rPr lang="en-US" sz="1800" b="1" i="0" u="sng" dirty="0">
                <a:solidFill>
                  <a:srgbClr val="000000"/>
                </a:solidFill>
                <a:effectLst/>
                <a:latin typeface="Arial" panose="020B0604020202020204" pitchFamily="34" charset="0"/>
              </a:rPr>
              <a:t>its single-purpose nature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service size in microservices is much smaller than other distributed architectures</a:t>
            </a:r>
            <a:r>
              <a:rPr lang="en-US" sz="1800" b="0" i="0" u="none" strike="noStrike" dirty="0">
                <a:solidFill>
                  <a:srgbClr val="000000"/>
                </a:solidFill>
                <a:effectLst/>
                <a:latin typeface="Arial" panose="020B0604020202020204" pitchFamily="34" charset="0"/>
              </a:rPr>
              <a:t>. Architects expect </a:t>
            </a:r>
            <a:r>
              <a:rPr lang="en-US" sz="1800" b="1" i="0" u="none" strike="noStrike" dirty="0">
                <a:solidFill>
                  <a:srgbClr val="000000"/>
                </a:solidFill>
                <a:effectLst/>
                <a:latin typeface="Arial" panose="020B0604020202020204" pitchFamily="34" charset="0"/>
              </a:rPr>
              <a:t>each service to include all necessary parts to operate independently</a:t>
            </a:r>
            <a:r>
              <a:rPr lang="en-US" sz="1800" b="0" i="0" u="none" strike="noStrike" dirty="0">
                <a:solidFill>
                  <a:srgbClr val="000000"/>
                </a:solidFill>
                <a:effectLst/>
                <a:latin typeface="Arial" panose="020B0604020202020204" pitchFamily="34" charset="0"/>
              </a:rPr>
              <a:t>, including databases.</a:t>
            </a:r>
            <a:endParaRPr lang="en-US" sz="3200" b="0" dirty="0">
              <a:effectLst/>
            </a:endParaRPr>
          </a:p>
          <a:p>
            <a:pPr rtl="0">
              <a:spcBef>
                <a:spcPts val="1600"/>
              </a:spcBef>
              <a:spcAft>
                <a:spcPts val="400"/>
              </a:spcAft>
            </a:pPr>
            <a:br>
              <a:rPr lang="en-US" sz="3200" dirty="0"/>
            </a:br>
            <a:r>
              <a:rPr lang="en-US" sz="1800" b="0" i="0" u="none" strike="noStrike" dirty="0">
                <a:solidFill>
                  <a:srgbClr val="434343"/>
                </a:solidFill>
                <a:effectLst/>
                <a:latin typeface="Arial" panose="020B0604020202020204" pitchFamily="34" charset="0"/>
              </a:rPr>
              <a:t>Distributed</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Microservices form a distributed architecture: each service runs in its own process as virtual machines and containers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Decoupling</a:t>
            </a:r>
            <a:r>
              <a:rPr lang="en-US" sz="1800" b="0" i="0" u="none" strike="noStrike" dirty="0">
                <a:solidFill>
                  <a:srgbClr val="000000"/>
                </a:solidFill>
                <a:effectLst/>
                <a:latin typeface="Arial" panose="020B0604020202020204" pitchFamily="34" charset="0"/>
              </a:rPr>
              <a:t> the services to this degree allows for </a:t>
            </a:r>
            <a:r>
              <a:rPr lang="en-US" sz="1800" b="1" i="0" u="sng" dirty="0">
                <a:solidFill>
                  <a:srgbClr val="000000"/>
                </a:solidFill>
                <a:effectLst/>
                <a:latin typeface="Arial" panose="020B0604020202020204" pitchFamily="34" charset="0"/>
              </a:rPr>
              <a:t>heavily feature multitenant infrastructure </a:t>
            </a:r>
            <a:r>
              <a:rPr lang="en-US" sz="1800" b="0" i="0" u="none" strike="noStrike" dirty="0">
                <a:solidFill>
                  <a:srgbClr val="000000"/>
                </a:solidFill>
                <a:effectLst/>
                <a:latin typeface="Arial" panose="020B0604020202020204" pitchFamily="34" charset="0"/>
              </a:rPr>
              <a:t>for hosting applications. For example, when using a </a:t>
            </a:r>
            <a:r>
              <a:rPr lang="en-US" sz="1800" b="1" i="0" u="none" strike="noStrike" dirty="0">
                <a:solidFill>
                  <a:srgbClr val="000000"/>
                </a:solidFill>
                <a:effectLst/>
                <a:latin typeface="Arial" panose="020B0604020202020204" pitchFamily="34" charset="0"/>
              </a:rPr>
              <a:t>server to manage multiple </a:t>
            </a:r>
            <a:r>
              <a:rPr lang="en-US" sz="1800" b="0" i="0" u="none" strike="noStrike" dirty="0">
                <a:solidFill>
                  <a:srgbClr val="000000"/>
                </a:solidFill>
                <a:effectLst/>
                <a:latin typeface="Arial" panose="020B0604020202020204" pitchFamily="34" charset="0"/>
              </a:rPr>
              <a:t>running </a:t>
            </a:r>
            <a:r>
              <a:rPr lang="en-US" sz="1800" b="1" i="0" u="none" strike="noStrike" dirty="0">
                <a:solidFill>
                  <a:srgbClr val="000000"/>
                </a:solidFill>
                <a:effectLst/>
                <a:latin typeface="Arial" panose="020B0604020202020204" pitchFamily="34" charset="0"/>
              </a:rPr>
              <a:t>applications</a:t>
            </a:r>
            <a:r>
              <a:rPr lang="en-US" sz="1800" b="0" i="0" u="none" strike="noStrike" dirty="0">
                <a:solidFill>
                  <a:srgbClr val="000000"/>
                </a:solidFill>
                <a:effectLst/>
                <a:latin typeface="Arial" panose="020B0604020202020204" pitchFamily="34" charset="0"/>
              </a:rPr>
              <a:t>, it </a:t>
            </a:r>
            <a:r>
              <a:rPr lang="en-US" sz="1800" b="1" i="0" u="none" strike="noStrike" dirty="0">
                <a:solidFill>
                  <a:srgbClr val="000000"/>
                </a:solidFill>
                <a:effectLst/>
                <a:latin typeface="Arial" panose="020B0604020202020204" pitchFamily="34" charset="0"/>
              </a:rPr>
              <a:t>allows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operational reuse </a:t>
            </a:r>
            <a:r>
              <a:rPr lang="en-US" sz="1800" b="1" i="0" u="none" strike="noStrike" dirty="0">
                <a:solidFill>
                  <a:srgbClr val="000000"/>
                </a:solidFill>
                <a:effectLst/>
                <a:latin typeface="Arial" panose="020B0604020202020204" pitchFamily="34" charset="0"/>
              </a:rPr>
              <a:t>of network bandwidth, memory, disk space, and a host of other benefits</a:t>
            </a:r>
            <a:r>
              <a:rPr lang="en-US" sz="1800" b="0" i="0" u="none" strike="noStrike" dirty="0">
                <a:solidFill>
                  <a:srgbClr val="000000"/>
                </a:solidFill>
                <a:effectLst/>
                <a:latin typeface="Arial" panose="020B0604020202020204" pitchFamily="34" charset="0"/>
              </a:rPr>
              <a:t>. However, if all the </a:t>
            </a:r>
            <a:r>
              <a:rPr lang="en-US" sz="1800" b="1" i="0" u="none" strike="noStrike" dirty="0">
                <a:solidFill>
                  <a:srgbClr val="000000"/>
                </a:solidFill>
                <a:effectLst/>
                <a:latin typeface="Arial" panose="020B0604020202020204" pitchFamily="34" charset="0"/>
              </a:rPr>
              <a:t>applications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continue to grow</a:t>
            </a:r>
            <a:r>
              <a:rPr lang="en-US" sz="1800" b="0" i="0" u="none" strike="noStrike" dirty="0">
                <a:solidFill>
                  <a:srgbClr val="000000"/>
                </a:solidFill>
                <a:effectLst/>
                <a:latin typeface="Arial" panose="020B0604020202020204" pitchFamily="34" charset="0"/>
              </a:rPr>
              <a:t>, eventually </a:t>
            </a:r>
            <a:r>
              <a:rPr lang="en-US" sz="1800" b="1" i="0" u="sng" dirty="0">
                <a:solidFill>
                  <a:srgbClr val="000000"/>
                </a:solidFill>
                <a:effectLst/>
                <a:latin typeface="Arial" panose="020B0604020202020204" pitchFamily="34" charset="0"/>
              </a:rPr>
              <a:t>some resource becomes constrained</a:t>
            </a:r>
            <a:r>
              <a:rPr lang="en-US" sz="1800" b="1" i="0" u="none" strike="noStrike" dirty="0">
                <a:solidFill>
                  <a:srgbClr val="000000"/>
                </a:solidFill>
                <a:effectLst/>
                <a:latin typeface="Arial" panose="020B0604020202020204" pitchFamily="34" charset="0"/>
              </a:rPr>
              <a:t> on the shared infrastructure.</a:t>
            </a:r>
            <a:r>
              <a:rPr lang="en-US" sz="1800" b="0" i="0" u="none" strike="noStrike" dirty="0">
                <a:solidFill>
                  <a:srgbClr val="000000"/>
                </a:solidFill>
                <a:effectLst/>
                <a:latin typeface="Arial" panose="020B0604020202020204" pitchFamily="34" charset="0"/>
              </a:rPr>
              <a:t> Another problem concerns </a:t>
            </a:r>
            <a:r>
              <a:rPr lang="en-US" sz="1800" b="1" i="0" u="none" strike="noStrike" dirty="0">
                <a:solidFill>
                  <a:srgbClr val="000000"/>
                </a:solidFill>
                <a:effectLst/>
                <a:latin typeface="Arial" panose="020B0604020202020204" pitchFamily="34" charset="0"/>
              </a:rPr>
              <a:t>improper isolation </a:t>
            </a:r>
            <a:r>
              <a:rPr lang="en-US" sz="1800" b="0" i="0" u="none" strike="noStrike" dirty="0">
                <a:solidFill>
                  <a:srgbClr val="000000"/>
                </a:solidFill>
                <a:effectLst/>
                <a:latin typeface="Arial" panose="020B0604020202020204" pitchFamily="34" charset="0"/>
              </a:rPr>
              <a:t>between shared applications.</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Separating each service into its own process solves all the problems </a:t>
            </a:r>
            <a:r>
              <a:rPr lang="en-US" sz="1800" b="1" i="0" u="none" strike="noStrike" dirty="0">
                <a:solidFill>
                  <a:srgbClr val="000000"/>
                </a:solidFill>
                <a:effectLst/>
                <a:latin typeface="Arial" panose="020B0604020202020204" pitchFamily="34" charset="0"/>
              </a:rPr>
              <a:t>brought on by sharing</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With cloud resources and container technology</a:t>
            </a:r>
            <a:r>
              <a:rPr lang="en-US" sz="1800" b="0" i="0" u="none" strike="noStrike" dirty="0">
                <a:solidFill>
                  <a:srgbClr val="000000"/>
                </a:solidFill>
                <a:effectLst/>
                <a:latin typeface="Arial" panose="020B0604020202020204" pitchFamily="34" charset="0"/>
              </a:rPr>
              <a:t>, teams can reap the </a:t>
            </a:r>
            <a:r>
              <a:rPr lang="en-US" sz="1800" b="1" i="0" u="none" strike="noStrike" dirty="0">
                <a:solidFill>
                  <a:srgbClr val="000000"/>
                </a:solidFill>
                <a:effectLst/>
                <a:latin typeface="Arial" panose="020B0604020202020204" pitchFamily="34" charset="0"/>
              </a:rPr>
              <a:t>benefits</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extreme decoupling, both at the </a:t>
            </a:r>
            <a:r>
              <a:rPr lang="en-US" sz="1800" b="1" i="0" u="sng" dirty="0">
                <a:solidFill>
                  <a:srgbClr val="000000"/>
                </a:solidFill>
                <a:effectLst/>
                <a:latin typeface="Arial" panose="020B0604020202020204" pitchFamily="34" charset="0"/>
              </a:rPr>
              <a:t>domain and operational </a:t>
            </a:r>
            <a:r>
              <a:rPr lang="en-US" sz="1800" b="1" i="0" u="none" strike="noStrike" dirty="0">
                <a:solidFill>
                  <a:srgbClr val="000000"/>
                </a:solidFill>
                <a:effectLst/>
                <a:latin typeface="Arial" panose="020B0604020202020204" pitchFamily="34" charset="0"/>
              </a:rPr>
              <a:t>level</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Performance is often the negative side effect of the distributed nature of microservices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Network calls take much longer than method calls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security verification at every endpoint adds additional processing time</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requiring </a:t>
            </a:r>
            <a:r>
              <a:rPr lang="en-US" sz="1800" b="1" i="1" u="none" strike="noStrike" dirty="0">
                <a:solidFill>
                  <a:srgbClr val="000000"/>
                </a:solidFill>
                <a:effectLst/>
                <a:latin typeface="Arial" panose="020B0604020202020204" pitchFamily="34" charset="0"/>
              </a:rPr>
              <a:t>architects to think carefully </a:t>
            </a:r>
            <a:r>
              <a:rPr lang="en-US" sz="1800" b="0" i="1" u="none" strike="noStrike" dirty="0">
                <a:solidFill>
                  <a:srgbClr val="000000"/>
                </a:solidFill>
                <a:effectLst/>
                <a:latin typeface="Arial" panose="020B0604020202020204" pitchFamily="34" charset="0"/>
              </a:rPr>
              <a:t>when designing the system.</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32132708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driving philosophy of microservices </a:t>
            </a:r>
            <a:r>
              <a:rPr lang="en-US" sz="1800" b="0" i="0" u="none" strike="noStrike" dirty="0">
                <a:solidFill>
                  <a:srgbClr val="000000"/>
                </a:solidFill>
                <a:effectLst/>
                <a:latin typeface="Arial" panose="020B0604020202020204" pitchFamily="34" charset="0"/>
              </a:rPr>
              <a:t>is the notion of </a:t>
            </a:r>
            <a:r>
              <a:rPr lang="en-US" sz="1800" b="1" i="0" u="none" strike="noStrike" dirty="0">
                <a:solidFill>
                  <a:srgbClr val="000000"/>
                </a:solidFill>
                <a:effectLst/>
                <a:latin typeface="Arial" panose="020B0604020202020204" pitchFamily="34" charset="0"/>
              </a:rPr>
              <a:t>bounded context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each service models a domain or workflow</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each service includes everything necessary to operate within the application</a:t>
            </a:r>
            <a:r>
              <a:rPr lang="en-US" sz="1800" b="0" i="0" u="none" strike="noStrike" dirty="0">
                <a:solidFill>
                  <a:srgbClr val="000000"/>
                </a:solidFill>
                <a:effectLst/>
                <a:latin typeface="Arial" panose="020B0604020202020204" pitchFamily="34" charset="0"/>
              </a:rPr>
              <a:t>, including classes, other subcomponents, and database schemas . </a:t>
            </a:r>
            <a:endParaRPr lang="en-US" sz="4800" b="0" dirty="0">
              <a:effectLst/>
            </a:endParaRPr>
          </a:p>
          <a:p>
            <a:pPr rtl="0">
              <a:spcBef>
                <a:spcPts val="0"/>
              </a:spcBef>
              <a:spcAft>
                <a:spcPts val="0"/>
              </a:spcAft>
            </a:pPr>
            <a:br>
              <a:rPr lang="en-US" sz="4800" b="0" dirty="0">
                <a:effectLst/>
              </a:rPr>
            </a:br>
            <a:r>
              <a:rPr lang="en-US" sz="1800" b="0" i="0" u="none" strike="noStrike" dirty="0">
                <a:solidFill>
                  <a:srgbClr val="000000"/>
                </a:solidFill>
                <a:effectLst/>
                <a:latin typeface="Arial" panose="020B0604020202020204" pitchFamily="34" charset="0"/>
              </a:rPr>
              <a:t>Microservices take the concept of a </a:t>
            </a:r>
            <a:r>
              <a:rPr lang="en-US" sz="1800" b="1" i="0" u="sng" dirty="0">
                <a:solidFill>
                  <a:srgbClr val="000000"/>
                </a:solidFill>
                <a:effectLst/>
                <a:latin typeface="Arial" panose="020B0604020202020204" pitchFamily="34" charset="0"/>
              </a:rPr>
              <a:t>domain-partitioned architecture to the extreme</a:t>
            </a:r>
            <a:r>
              <a:rPr lang="en-US" sz="1800" b="0" i="0" u="none" strike="noStrike" dirty="0">
                <a:solidFill>
                  <a:srgbClr val="000000"/>
                </a:solidFill>
                <a:effectLst/>
                <a:latin typeface="Arial" panose="020B0604020202020204" pitchFamily="34" charset="0"/>
              </a:rPr>
              <a:t>. Microservices is the </a:t>
            </a:r>
            <a:r>
              <a:rPr lang="en-US" sz="1800" b="1" i="0" u="sng" dirty="0">
                <a:solidFill>
                  <a:srgbClr val="000000"/>
                </a:solidFill>
                <a:effectLst/>
                <a:latin typeface="Arial" panose="020B0604020202020204" pitchFamily="34" charset="0"/>
              </a:rPr>
              <a:t>physical embodiment</a:t>
            </a:r>
            <a:r>
              <a:rPr lang="en-US" sz="1800" b="1" i="0" u="none" strike="noStrike" dirty="0">
                <a:solidFill>
                  <a:srgbClr val="000000"/>
                </a:solidFill>
                <a:effectLst/>
                <a:latin typeface="Arial" panose="020B0604020202020204" pitchFamily="34" charset="0"/>
              </a:rPr>
              <a:t> of the </a:t>
            </a:r>
            <a:r>
              <a:rPr lang="en-US" sz="1800" b="1" i="0" u="sng" dirty="0">
                <a:solidFill>
                  <a:srgbClr val="000000"/>
                </a:solidFill>
                <a:effectLst/>
                <a:latin typeface="Arial" panose="020B0604020202020204" pitchFamily="34" charset="0"/>
              </a:rPr>
              <a:t>logical concepts</a:t>
            </a:r>
            <a:r>
              <a:rPr lang="en-US" sz="1800" b="1" i="0" u="none" strike="noStrike" dirty="0">
                <a:solidFill>
                  <a:srgbClr val="000000"/>
                </a:solidFill>
                <a:effectLst/>
                <a:latin typeface="Arial" panose="020B0604020202020204" pitchFamily="34" charset="0"/>
              </a:rPr>
              <a:t> in domain-driven design</a:t>
            </a:r>
            <a:r>
              <a:rPr lang="en-US" sz="1800" b="0" i="0" u="none" strike="noStrike" dirty="0">
                <a:solidFill>
                  <a:srgbClr val="000000"/>
                </a:solidFill>
                <a:effectLst/>
                <a:latin typeface="Arial" panose="020B0604020202020204" pitchFamily="34" charset="0"/>
              </a:rPr>
              <a:t>.</a:t>
            </a:r>
            <a:endParaRPr lang="en-US" sz="4800" b="0" dirty="0">
              <a:effectLst/>
            </a:endParaRPr>
          </a:p>
          <a:p>
            <a:br>
              <a:rPr lang="en-US" sz="4800" dirty="0"/>
            </a:br>
            <a:endParaRPr lang="en-US" sz="1800" b="1" u="sng" dirty="0">
              <a:effectLst/>
            </a:endParaRPr>
          </a:p>
        </p:txBody>
      </p:sp>
    </p:spTree>
    <p:extLst>
      <p:ext uri="{BB962C8B-B14F-4D97-AF65-F5344CB8AC3E}">
        <p14:creationId xmlns:p14="http://schemas.microsoft.com/office/powerpoint/2010/main" val="36686458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and often make the </a:t>
            </a:r>
            <a:r>
              <a:rPr lang="en-US" sz="1800" b="1" i="0" u="sng" dirty="0">
                <a:solidFill>
                  <a:srgbClr val="000000"/>
                </a:solidFill>
                <a:effectLst/>
                <a:latin typeface="Arial" panose="020B0604020202020204" pitchFamily="34" charset="0"/>
              </a:rPr>
              <a:t>mistake</a:t>
            </a:r>
            <a:r>
              <a:rPr lang="en-US" sz="1800" b="1" i="0" u="none" strike="noStrike" dirty="0">
                <a:solidFill>
                  <a:srgbClr val="000000"/>
                </a:solidFill>
                <a:effectLst/>
                <a:latin typeface="Arial" panose="020B0604020202020204" pitchFamily="34" charset="0"/>
              </a:rPr>
              <a:t> of making their services </a:t>
            </a:r>
            <a:r>
              <a:rPr lang="en-US" sz="1800" b="1" i="0" u="sng" dirty="0">
                <a:solidFill>
                  <a:srgbClr val="000000"/>
                </a:solidFill>
                <a:effectLst/>
                <a:latin typeface="Arial" panose="020B0604020202020204" pitchFamily="34" charset="0"/>
              </a:rPr>
              <a:t>too small (too fine-grained)</a:t>
            </a:r>
            <a:r>
              <a:rPr lang="en-US" sz="1800" b="0" i="0" u="none" strike="noStrike" dirty="0">
                <a:solidFill>
                  <a:srgbClr val="000000"/>
                </a:solidFill>
                <a:effectLst/>
                <a:latin typeface="Arial" panose="020B0604020202020204" pitchFamily="34" charset="0"/>
              </a:rPr>
              <a:t>, which requires them to </a:t>
            </a:r>
            <a:r>
              <a:rPr lang="en-US" sz="1800" b="1" i="0" u="none" strike="noStrike" dirty="0">
                <a:solidFill>
                  <a:srgbClr val="000000"/>
                </a:solidFill>
                <a:effectLst/>
                <a:latin typeface="Arial" panose="020B0604020202020204" pitchFamily="34" charset="0"/>
              </a:rPr>
              <a:t>build additional communication links </a:t>
            </a:r>
            <a:r>
              <a:rPr lang="en-US" sz="1800" b="0" i="0" u="none" strike="noStrike" dirty="0">
                <a:solidFill>
                  <a:srgbClr val="000000"/>
                </a:solidFill>
                <a:effectLst/>
                <a:latin typeface="Arial" panose="020B0604020202020204" pitchFamily="34" charset="0"/>
              </a:rPr>
              <a:t>back between the services </a:t>
            </a:r>
            <a:r>
              <a:rPr lang="en-US" sz="1800" b="1" i="0" u="none" strike="noStrike" dirty="0">
                <a:solidFill>
                  <a:srgbClr val="000000"/>
                </a:solidFill>
                <a:effectLst/>
                <a:latin typeface="Arial" panose="020B0604020202020204" pitchFamily="34" charset="0"/>
              </a:rPr>
              <a:t>to do useful work</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1" u="sng" dirty="0">
                <a:solidFill>
                  <a:srgbClr val="000000"/>
                </a:solidFill>
                <a:effectLst/>
                <a:latin typeface="Arial" panose="020B0604020202020204" pitchFamily="34" charset="0"/>
              </a:rPr>
              <a:t>The purpose of service boundaries in microservices is to capture a domain or workflow.</a:t>
            </a:r>
            <a:r>
              <a:rPr lang="en-US" sz="1800" b="0" i="0" u="none" strike="noStrike" dirty="0">
                <a:solidFill>
                  <a:srgbClr val="000000"/>
                </a:solidFill>
                <a:effectLst/>
                <a:latin typeface="Arial" panose="020B0604020202020204" pitchFamily="34" charset="0"/>
              </a:rPr>
              <a:t> In some applications, those boundaries </a:t>
            </a:r>
            <a:r>
              <a:rPr lang="en-US" sz="1800" b="1" i="0" u="none" strike="noStrike" dirty="0">
                <a:solidFill>
                  <a:srgbClr val="000000"/>
                </a:solidFill>
                <a:effectLst/>
                <a:latin typeface="Arial" panose="020B0604020202020204" pitchFamily="34" charset="0"/>
              </a:rPr>
              <a:t>might be large </a:t>
            </a:r>
            <a:r>
              <a:rPr lang="en-US" sz="1800" b="0" i="0" u="none" strike="noStrike" dirty="0">
                <a:solidFill>
                  <a:srgbClr val="000000"/>
                </a:solidFill>
                <a:effectLst/>
                <a:latin typeface="Arial" panose="020B0604020202020204" pitchFamily="34" charset="0"/>
              </a:rPr>
              <a:t>for some parts of the system.</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1" u="none" strike="noStrike" dirty="0">
                <a:solidFill>
                  <a:srgbClr val="000000"/>
                </a:solidFill>
                <a:effectLst/>
                <a:latin typeface="Arial" panose="020B0604020202020204" pitchFamily="34" charset="0"/>
              </a:rPr>
              <a:t>Here are some guidelines architects can use to </a:t>
            </a:r>
            <a:r>
              <a:rPr lang="en-US" sz="1800" b="1" i="1" u="none" strike="noStrike" dirty="0">
                <a:solidFill>
                  <a:srgbClr val="000000"/>
                </a:solidFill>
                <a:effectLst/>
                <a:latin typeface="Arial" panose="020B0604020202020204" pitchFamily="34" charset="0"/>
              </a:rPr>
              <a:t>help find the appropriate boundaries</a:t>
            </a:r>
            <a:r>
              <a:rPr lang="en-US" sz="1800" b="0" i="1" u="none" strike="noStrike" dirty="0">
                <a:solidFill>
                  <a:srgbClr val="000000"/>
                </a:solidFill>
                <a:effectLst/>
                <a:latin typeface="Arial" panose="020B0604020202020204" pitchFamily="34" charset="0"/>
              </a:rPr>
              <a:t>:</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Purpose</a:t>
            </a:r>
          </a:p>
          <a:p>
            <a:pPr marL="457200" rtl="0">
              <a:spcBef>
                <a:spcPts val="1500"/>
              </a:spcBef>
              <a:spcAft>
                <a:spcPts val="1000"/>
              </a:spcAft>
            </a:pPr>
            <a:r>
              <a:rPr lang="en-US" sz="1800" b="0" i="0" u="none" strike="noStrike" dirty="0">
                <a:solidFill>
                  <a:srgbClr val="000000"/>
                </a:solidFill>
                <a:effectLst/>
                <a:latin typeface="Arial" panose="020B0604020202020204" pitchFamily="34" charset="0"/>
              </a:rPr>
              <a:t>The most obvious boundary, </a:t>
            </a:r>
            <a:r>
              <a:rPr lang="en-US" sz="1800" b="1" i="0" u="none" strike="noStrike" dirty="0">
                <a:solidFill>
                  <a:srgbClr val="000000"/>
                </a:solidFill>
                <a:effectLst/>
                <a:latin typeface="Arial" panose="020B0604020202020204" pitchFamily="34" charset="0"/>
              </a:rPr>
              <a:t>a domain</a:t>
            </a:r>
            <a:r>
              <a:rPr lang="en-US" sz="1800" b="0" i="0" u="none" strike="noStrike" dirty="0">
                <a:solidFill>
                  <a:srgbClr val="000000"/>
                </a:solidFill>
                <a:effectLst/>
                <a:latin typeface="Arial" panose="020B0604020202020204" pitchFamily="34" charset="0"/>
              </a:rPr>
              <a:t>. Ideally, each microservice should be </a:t>
            </a:r>
            <a:r>
              <a:rPr lang="en-US" sz="1800" b="1" i="0" u="none" strike="noStrike" dirty="0">
                <a:solidFill>
                  <a:srgbClr val="000000"/>
                </a:solidFill>
                <a:effectLst/>
                <a:latin typeface="Arial" panose="020B0604020202020204" pitchFamily="34" charset="0"/>
              </a:rPr>
              <a:t>extremely functionally cohesive</a:t>
            </a:r>
            <a:r>
              <a:rPr lang="en-US" sz="1800" b="0" i="0" u="none" strike="noStrike" dirty="0">
                <a:solidFill>
                  <a:srgbClr val="000000"/>
                </a:solidFill>
                <a:effectLst/>
                <a:latin typeface="Arial" panose="020B0604020202020204" pitchFamily="34" charset="0"/>
              </a:rPr>
              <a:t>, contributing </a:t>
            </a:r>
            <a:r>
              <a:rPr lang="en-US" sz="1800" b="1" i="0" u="none" strike="noStrike" dirty="0">
                <a:solidFill>
                  <a:srgbClr val="000000"/>
                </a:solidFill>
                <a:effectLst/>
                <a:latin typeface="Arial" panose="020B0604020202020204" pitchFamily="34" charset="0"/>
              </a:rPr>
              <a:t>one significant behavior</a:t>
            </a:r>
            <a:r>
              <a:rPr lang="en-US" sz="1800" b="0" i="0" u="none" strike="noStrike" dirty="0">
                <a:solidFill>
                  <a:srgbClr val="000000"/>
                </a:solidFill>
                <a:effectLst/>
                <a:latin typeface="Arial" panose="020B0604020202020204" pitchFamily="34" charset="0"/>
              </a:rPr>
              <a:t> of the overall application.</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Transactions</a:t>
            </a:r>
          </a:p>
          <a:p>
            <a:pPr marL="457200" rtl="0">
              <a:spcBef>
                <a:spcPts val="1500"/>
              </a:spcBef>
              <a:spcAft>
                <a:spcPts val="1000"/>
              </a:spcAft>
            </a:pPr>
            <a:r>
              <a:rPr lang="en-US" sz="1800" b="1" i="1" u="none" strike="noStrike" dirty="0">
                <a:solidFill>
                  <a:srgbClr val="000000"/>
                </a:solidFill>
                <a:effectLst/>
                <a:latin typeface="Arial" panose="020B0604020202020204" pitchFamily="34" charset="0"/>
              </a:rPr>
              <a:t>Bounded contexts are business workflows</a:t>
            </a:r>
            <a:r>
              <a:rPr lang="en-US" sz="1800" b="0" i="0" u="none" strike="noStrike" dirty="0">
                <a:solidFill>
                  <a:srgbClr val="000000"/>
                </a:solidFill>
                <a:effectLst/>
                <a:latin typeface="Arial" panose="020B0604020202020204" pitchFamily="34" charset="0"/>
              </a:rPr>
              <a:t>, and often the entities that need to cooperate in a </a:t>
            </a:r>
            <a:r>
              <a:rPr lang="en-US" sz="1800" b="1" i="0" u="none" strike="noStrike" dirty="0">
                <a:solidFill>
                  <a:srgbClr val="000000"/>
                </a:solidFill>
                <a:effectLst/>
                <a:latin typeface="Arial" panose="020B0604020202020204" pitchFamily="34" charset="0"/>
              </a:rPr>
              <a:t>transaction show architects a good service boundary</a:t>
            </a:r>
            <a:r>
              <a:rPr lang="en-US" sz="1800" b="0" i="0" u="none" strike="noStrike" dirty="0">
                <a:solidFill>
                  <a:srgbClr val="000000"/>
                </a:solidFill>
                <a:effectLst/>
                <a:latin typeface="Arial" panose="020B0604020202020204" pitchFamily="34" charset="0"/>
              </a:rPr>
              <a:t>.</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Choreography and Consolidation</a:t>
            </a:r>
          </a:p>
          <a:p>
            <a:pPr marL="457200" rtl="0">
              <a:spcBef>
                <a:spcPts val="1500"/>
              </a:spcBef>
              <a:spcAft>
                <a:spcPts val="1000"/>
              </a:spcAft>
            </a:pPr>
            <a:r>
              <a:rPr lang="en-US" sz="1800" b="1" i="0" u="none" strike="noStrike" dirty="0">
                <a:solidFill>
                  <a:srgbClr val="000000"/>
                </a:solidFill>
                <a:effectLst/>
                <a:latin typeface="Arial" panose="020B0604020202020204" pitchFamily="34" charset="0"/>
              </a:rPr>
              <a:t>If an architect builds a set of services that offer excellent domain isolation yet </a:t>
            </a:r>
            <a:r>
              <a:rPr lang="en-US" sz="1800" b="1" i="0" u="sng" strike="noStrike" dirty="0">
                <a:solidFill>
                  <a:srgbClr val="000000"/>
                </a:solidFill>
                <a:effectLst/>
                <a:latin typeface="Arial" panose="020B0604020202020204" pitchFamily="34" charset="0"/>
              </a:rPr>
              <a:t>require extensive communication to function</a:t>
            </a:r>
            <a:r>
              <a:rPr lang="en-US" sz="1800" b="0" i="0" u="none" strike="noStrike" dirty="0">
                <a:solidFill>
                  <a:srgbClr val="000000"/>
                </a:solidFill>
                <a:effectLst/>
                <a:latin typeface="Arial" panose="020B0604020202020204" pitchFamily="34" charset="0"/>
              </a:rPr>
              <a:t>, the architect may </a:t>
            </a:r>
            <a:r>
              <a:rPr lang="en-US" sz="1800" b="1" i="0" u="none" strike="noStrike" dirty="0">
                <a:solidFill>
                  <a:srgbClr val="000000"/>
                </a:solidFill>
                <a:effectLst/>
                <a:latin typeface="Arial" panose="020B0604020202020204" pitchFamily="34" charset="0"/>
              </a:rPr>
              <a:t>consider </a:t>
            </a:r>
            <a:r>
              <a:rPr lang="en-US" sz="1800" b="1" i="0" u="sng" dirty="0">
                <a:solidFill>
                  <a:srgbClr val="000000"/>
                </a:solidFill>
                <a:effectLst/>
                <a:latin typeface="Arial" panose="020B0604020202020204" pitchFamily="34" charset="0"/>
              </a:rPr>
              <a:t>bundling these services </a:t>
            </a:r>
            <a:r>
              <a:rPr lang="en-US" sz="1800" b="1" i="0" u="none" strike="noStrike" dirty="0">
                <a:solidFill>
                  <a:srgbClr val="000000"/>
                </a:solidFill>
                <a:effectLst/>
                <a:latin typeface="Arial" panose="020B0604020202020204" pitchFamily="34" charset="0"/>
              </a:rPr>
              <a:t>back into a larger service </a:t>
            </a:r>
            <a:r>
              <a:rPr lang="en-US" sz="1800" b="0" i="1" u="sng" dirty="0">
                <a:solidFill>
                  <a:srgbClr val="000000"/>
                </a:solidFill>
                <a:effectLst/>
                <a:latin typeface="Arial" panose="020B0604020202020204" pitchFamily="34" charset="0"/>
              </a:rPr>
              <a:t>to avoid the communication overhead</a:t>
            </a:r>
            <a:r>
              <a:rPr lang="en-US" sz="1800" b="0" i="0" u="none" strike="noStrike" dirty="0">
                <a:solidFill>
                  <a:srgbClr val="000000"/>
                </a:solidFill>
                <a:effectLst/>
                <a:latin typeface="Arial" panose="020B0604020202020204" pitchFamily="34" charset="0"/>
              </a:rPr>
              <a:t>.</a:t>
            </a:r>
            <a:endParaRPr lang="en-US" sz="3200" b="0" dirty="0">
              <a:effectLst/>
            </a:endParaRPr>
          </a:p>
          <a:p>
            <a:pPr marL="457200" rtl="0">
              <a:spcBef>
                <a:spcPts val="1500"/>
              </a:spcBef>
              <a:spcAft>
                <a:spcPts val="1000"/>
              </a:spcAft>
            </a:pPr>
            <a:br>
              <a:rPr lang="en-US" sz="3200" b="0" dirty="0">
                <a:effectLst/>
              </a:rPr>
            </a:br>
            <a:r>
              <a:rPr lang="en-US" sz="1800" b="1" i="1" u="none" strike="noStrike" dirty="0">
                <a:solidFill>
                  <a:srgbClr val="000000"/>
                </a:solidFill>
                <a:effectLst/>
                <a:latin typeface="Arial" panose="020B0604020202020204" pitchFamily="34" charset="0"/>
              </a:rPr>
              <a:t>Remember, </a:t>
            </a:r>
            <a:r>
              <a:rPr lang="en-US" sz="1800" b="1" i="1" u="sng" dirty="0">
                <a:solidFill>
                  <a:srgbClr val="000000"/>
                </a:solidFill>
                <a:effectLst/>
                <a:latin typeface="Arial" panose="020B0604020202020204" pitchFamily="34" charset="0"/>
              </a:rPr>
              <a:t>Iteration </a:t>
            </a:r>
            <a:r>
              <a:rPr lang="en-US" sz="1800" b="1" i="1" u="none" strike="noStrike" dirty="0">
                <a:solidFill>
                  <a:srgbClr val="000000"/>
                </a:solidFill>
                <a:effectLst/>
                <a:latin typeface="Arial" panose="020B0604020202020204" pitchFamily="34" charset="0"/>
              </a:rPr>
              <a:t>is the only way to ensure good service design</a:t>
            </a:r>
            <a:r>
              <a:rPr lang="en-US" sz="1800" b="0" i="0" u="none" strike="noStrike" dirty="0">
                <a:solidFill>
                  <a:srgbClr val="000000"/>
                </a:solidFill>
                <a:effectLst/>
                <a:latin typeface="Arial" panose="020B0604020202020204" pitchFamily="34" charset="0"/>
              </a:rPr>
              <a:t>. Architects rarely discover the perfect granularity, data dependencies, and communication styles on their first pass.</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7150885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Another </a:t>
            </a:r>
            <a:r>
              <a:rPr lang="en-US" sz="1800" b="1" i="0" u="none" strike="noStrike" dirty="0">
                <a:solidFill>
                  <a:srgbClr val="000000"/>
                </a:solidFill>
                <a:effectLst/>
                <a:latin typeface="Arial" panose="020B0604020202020204" pitchFamily="34" charset="0"/>
              </a:rPr>
              <a:t>requirement of microservices,</a:t>
            </a:r>
            <a:r>
              <a:rPr lang="en-US" sz="1800" b="0" i="0" u="none" strike="noStrike" dirty="0">
                <a:solidFill>
                  <a:srgbClr val="000000"/>
                </a:solidFill>
                <a:effectLst/>
                <a:latin typeface="Arial" panose="020B0604020202020204" pitchFamily="34" charset="0"/>
              </a:rPr>
              <a:t> driven by the bounded context concept, </a:t>
            </a:r>
            <a:r>
              <a:rPr lang="en-US" sz="1800" b="1" i="0" u="none" strike="noStrike" dirty="0">
                <a:solidFill>
                  <a:srgbClr val="000000"/>
                </a:solidFill>
                <a:effectLst/>
                <a:latin typeface="Arial" panose="020B0604020202020204" pitchFamily="34" charset="0"/>
              </a:rPr>
              <a:t>is </a:t>
            </a:r>
            <a:r>
              <a:rPr lang="en-US" sz="1800" b="1" i="0" u="sng" dirty="0">
                <a:solidFill>
                  <a:srgbClr val="000000"/>
                </a:solidFill>
                <a:effectLst/>
                <a:latin typeface="Arial" panose="020B0604020202020204" pitchFamily="34" charset="0"/>
              </a:rPr>
              <a:t>data </a:t>
            </a:r>
            <a:r>
              <a:rPr lang="en-US" sz="1800" b="1" i="0" u="none" strike="noStrike" dirty="0">
                <a:solidFill>
                  <a:srgbClr val="000000"/>
                </a:solidFill>
                <a:effectLst/>
                <a:latin typeface="Arial" panose="020B0604020202020204" pitchFamily="34" charset="0"/>
              </a:rPr>
              <a:t>isolation</a:t>
            </a:r>
            <a:r>
              <a:rPr lang="en-US" sz="1800" b="0" i="0" u="none" strike="noStrike" dirty="0">
                <a:solidFill>
                  <a:srgbClr val="000000"/>
                </a:solidFill>
                <a:effectLst/>
                <a:latin typeface="Arial" panose="020B0604020202020204" pitchFamily="34" charset="0"/>
              </a:rPr>
              <a:t>. Many other architecture styles use a single database for persistence. However, microservices tries to </a:t>
            </a:r>
            <a:r>
              <a:rPr lang="en-US" sz="1800" b="1" i="0" u="none" strike="noStrike" dirty="0">
                <a:solidFill>
                  <a:srgbClr val="000000"/>
                </a:solidFill>
                <a:effectLst/>
                <a:latin typeface="Arial" panose="020B0604020202020204" pitchFamily="34" charset="0"/>
              </a:rPr>
              <a:t>avoid all kinds of coupling, including shared schemas and databases</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Architects must be </a:t>
            </a:r>
            <a:r>
              <a:rPr lang="en-US" sz="1800" b="1" i="0" u="none" strike="noStrike" dirty="0">
                <a:solidFill>
                  <a:srgbClr val="000000"/>
                </a:solidFill>
                <a:effectLst/>
                <a:latin typeface="Arial" panose="020B0604020202020204" pitchFamily="34" charset="0"/>
              </a:rPr>
              <a:t>wary of the </a:t>
            </a:r>
            <a:r>
              <a:rPr lang="en-US" sz="1800" b="1" i="1" u="sng" dirty="0">
                <a:solidFill>
                  <a:srgbClr val="000000"/>
                </a:solidFill>
                <a:effectLst/>
                <a:latin typeface="Arial" panose="020B0604020202020204" pitchFamily="34" charset="0"/>
              </a:rPr>
              <a:t>entity trap</a:t>
            </a:r>
            <a:r>
              <a:rPr lang="en-US" sz="1800" b="0" i="0" u="none" strike="noStrike" dirty="0">
                <a:solidFill>
                  <a:srgbClr val="000000"/>
                </a:solidFill>
                <a:effectLst/>
                <a:latin typeface="Arial" panose="020B0604020202020204" pitchFamily="34" charset="0"/>
              </a:rPr>
              <a:t> and</a:t>
            </a:r>
            <a:r>
              <a:rPr lang="en-US" sz="1800" b="1" i="0" u="none" strike="noStrike" dirty="0">
                <a:solidFill>
                  <a:srgbClr val="000000"/>
                </a:solidFill>
                <a:effectLst/>
                <a:latin typeface="Arial" panose="020B0604020202020204" pitchFamily="34" charset="0"/>
              </a:rPr>
              <a:t> not </a:t>
            </a:r>
            <a:r>
              <a:rPr lang="en-US" sz="1800" b="0" i="0" u="none" strike="noStrike" dirty="0">
                <a:solidFill>
                  <a:srgbClr val="000000"/>
                </a:solidFill>
                <a:effectLst/>
                <a:latin typeface="Arial" panose="020B0604020202020204" pitchFamily="34" charset="0"/>
              </a:rPr>
              <a:t>simply model their services to resemble single entities in a database.</a:t>
            </a:r>
            <a:endParaRPr lang="en-US" sz="3200" b="0" dirty="0">
              <a:effectLst/>
            </a:endParaRPr>
          </a:p>
          <a:p>
            <a:r>
              <a:rPr lang="en-US" sz="1800" b="0" i="0" u="none" strike="noStrike" dirty="0">
                <a:solidFill>
                  <a:srgbClr val="000000"/>
                </a:solidFill>
                <a:effectLst/>
                <a:latin typeface="Arial" panose="020B0604020202020204" pitchFamily="34" charset="0"/>
              </a:rPr>
              <a:t>Architects </a:t>
            </a:r>
            <a:r>
              <a:rPr lang="en-US" sz="1800" b="1" i="0" u="none" strike="noStrike" dirty="0">
                <a:solidFill>
                  <a:srgbClr val="000000"/>
                </a:solidFill>
                <a:effectLst/>
                <a:latin typeface="Arial" panose="020B0604020202020204" pitchFamily="34" charset="0"/>
              </a:rPr>
              <a:t>can’t create a single source of truth</a:t>
            </a:r>
            <a:r>
              <a:rPr lang="en-US" sz="1800" b="0" i="0" u="none" strike="noStrike" dirty="0">
                <a:solidFill>
                  <a:srgbClr val="000000"/>
                </a:solidFill>
                <a:effectLst/>
                <a:latin typeface="Arial" panose="020B0604020202020204" pitchFamily="34" charset="0"/>
              </a:rPr>
              <a:t> (as used to do in monolith),</a:t>
            </a:r>
            <a:r>
              <a:rPr lang="en-US" sz="1800" b="1" i="0" u="none" strike="noStrike" dirty="0">
                <a:solidFill>
                  <a:srgbClr val="000000"/>
                </a:solidFill>
                <a:effectLst/>
                <a:latin typeface="Arial" panose="020B0604020202020204" pitchFamily="34" charset="0"/>
              </a:rPr>
              <a:t> which is no longer an option when distributing data across the architecture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each service can choose the most appropriate tool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based on price, type of storage, or a host of other factors</a:t>
            </a:r>
            <a:r>
              <a:rPr lang="en-US" sz="1800" b="0" i="0" u="none" strike="noStrike" dirty="0">
                <a:solidFill>
                  <a:srgbClr val="000000"/>
                </a:solidFill>
                <a:effectLst/>
                <a:latin typeface="Arial" panose="020B0604020202020204" pitchFamily="34" charset="0"/>
              </a:rPr>
              <a:t>. Architects can choose </a:t>
            </a:r>
            <a:r>
              <a:rPr lang="en-US" sz="1800" b="1" i="0" u="none" strike="noStrike" dirty="0">
                <a:solidFill>
                  <a:srgbClr val="000000"/>
                </a:solidFill>
                <a:effectLst/>
                <a:latin typeface="Arial" panose="020B0604020202020204" pitchFamily="34" charset="0"/>
              </a:rPr>
              <a:t>a more suitable database </a:t>
            </a:r>
            <a:r>
              <a:rPr lang="en-US" sz="1800" b="0" i="0" u="none" strike="noStrike" dirty="0">
                <a:solidFill>
                  <a:srgbClr val="000000"/>
                </a:solidFill>
                <a:effectLst/>
                <a:latin typeface="Arial" panose="020B0604020202020204" pitchFamily="34" charset="0"/>
              </a:rPr>
              <a:t>(or other dependency)</a:t>
            </a:r>
            <a:r>
              <a:rPr lang="en-US" sz="1800" b="1" i="0" u="none" strike="noStrike" dirty="0">
                <a:solidFill>
                  <a:srgbClr val="000000"/>
                </a:solidFill>
                <a:effectLst/>
                <a:latin typeface="Arial" panose="020B0604020202020204" pitchFamily="34" charset="0"/>
              </a:rPr>
              <a:t> without affecting other teams</a:t>
            </a:r>
            <a:r>
              <a:rPr lang="en-US" sz="1800" b="0" i="0" u="none" strike="noStrike" dirty="0">
                <a:solidFill>
                  <a:srgbClr val="000000"/>
                </a:solidFill>
                <a:effectLst/>
                <a:latin typeface="Arial" panose="020B0604020202020204" pitchFamily="34" charset="0"/>
              </a:rPr>
              <a:t>.</a:t>
            </a:r>
            <a:endParaRPr lang="en-US" sz="1800" b="1" u="sng" dirty="0">
              <a:effectLst/>
            </a:endParaRPr>
          </a:p>
        </p:txBody>
      </p:sp>
    </p:spTree>
    <p:extLst>
      <p:ext uri="{BB962C8B-B14F-4D97-AF65-F5344CB8AC3E}">
        <p14:creationId xmlns:p14="http://schemas.microsoft.com/office/powerpoint/2010/main" val="40502856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Most pictures of microservices include an</a:t>
            </a:r>
            <a:r>
              <a:rPr lang="en-US" sz="1800" b="1" i="0" u="none" strike="noStrike" dirty="0">
                <a:solidFill>
                  <a:srgbClr val="000000"/>
                </a:solidFill>
                <a:effectLst/>
                <a:latin typeface="Arial" panose="020B0604020202020204" pitchFamily="34" charset="0"/>
              </a:rPr>
              <a:t> API layer</a:t>
            </a:r>
            <a:r>
              <a:rPr lang="en-US" sz="1800" b="0" i="0" u="none" strike="noStrike" dirty="0">
                <a:solidFill>
                  <a:srgbClr val="000000"/>
                </a:solidFill>
                <a:effectLst/>
                <a:latin typeface="Arial" panose="020B0604020202020204" pitchFamily="34" charset="0"/>
              </a:rPr>
              <a:t> sitting between the consumers of the system, </a:t>
            </a:r>
            <a:r>
              <a:rPr lang="en-US" sz="1800" b="1" i="0" u="sng" dirty="0">
                <a:solidFill>
                  <a:srgbClr val="000000"/>
                </a:solidFill>
                <a:effectLst/>
                <a:latin typeface="Arial" panose="020B0604020202020204" pitchFamily="34" charset="0"/>
              </a:rPr>
              <a:t>but it is optional</a:t>
            </a:r>
            <a:r>
              <a:rPr lang="en-US" sz="1800" b="0" i="0" u="none" strike="noStrike" dirty="0">
                <a:solidFill>
                  <a:srgbClr val="000000"/>
                </a:solidFill>
                <a:effectLst/>
                <a:latin typeface="Arial" panose="020B0604020202020204" pitchFamily="34" charset="0"/>
              </a:rPr>
              <a:t>. It is </a:t>
            </a:r>
            <a:r>
              <a:rPr lang="en-US" sz="1800" b="1" i="0" u="none" strike="noStrike" dirty="0">
                <a:solidFill>
                  <a:srgbClr val="000000"/>
                </a:solidFill>
                <a:effectLst/>
                <a:latin typeface="Arial" panose="020B0604020202020204" pitchFamily="34" charset="0"/>
              </a:rPr>
              <a:t>common</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it offers a good location</a:t>
            </a:r>
            <a:r>
              <a:rPr lang="en-US" sz="1800" b="0" i="0" u="none" strike="noStrike" dirty="0">
                <a:solidFill>
                  <a:srgbClr val="000000"/>
                </a:solidFill>
                <a:effectLst/>
                <a:latin typeface="Arial" panose="020B0604020202020204" pitchFamily="34" charset="0"/>
              </a:rPr>
              <a:t> within the </a:t>
            </a:r>
            <a:r>
              <a:rPr lang="en-US" sz="1800" b="1" i="0" u="none" strike="noStrike" dirty="0">
                <a:solidFill>
                  <a:srgbClr val="000000"/>
                </a:solidFill>
                <a:effectLst/>
                <a:latin typeface="Arial" panose="020B0604020202020204" pitchFamily="34" charset="0"/>
              </a:rPr>
              <a:t>architecture to perform useful tasks</a:t>
            </a:r>
            <a:r>
              <a:rPr lang="en-US" sz="1800" b="0" i="0" u="none" strike="noStrike" dirty="0">
                <a:solidFill>
                  <a:srgbClr val="000000"/>
                </a:solidFill>
                <a:effectLst/>
                <a:latin typeface="Arial" panose="020B0604020202020204" pitchFamily="34" charset="0"/>
              </a:rPr>
              <a:t>, either </a:t>
            </a:r>
            <a:r>
              <a:rPr lang="en-US" sz="1800" b="1" i="0" u="none" strike="noStrike" dirty="0">
                <a:solidFill>
                  <a:srgbClr val="000000"/>
                </a:solidFill>
                <a:effectLst/>
                <a:latin typeface="Arial" panose="020B0604020202020204" pitchFamily="34" charset="0"/>
              </a:rPr>
              <a:t>via indirection as a proxy or a tie into operational facilities such as (</a:t>
            </a:r>
            <a:r>
              <a:rPr lang="en-US" sz="3200" dirty="0"/>
              <a:t>Rate Limiting, Authentication and Authorization, Monitoring and Logging</a:t>
            </a:r>
            <a:r>
              <a:rPr lang="en-US" sz="1800" b="1" i="0" u="none" strike="noStrike" dirty="0">
                <a:solidFill>
                  <a:srgbClr val="000000"/>
                </a:solidFill>
                <a:effectLst/>
                <a:latin typeface="Arial" panose="020B0604020202020204" pitchFamily="34" charset="0"/>
              </a:rPr>
              <a:t>, a naming service (essential for service discovery))</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An </a:t>
            </a:r>
            <a:r>
              <a:rPr lang="en-US" sz="1800" b="1" i="0" u="none" strike="noStrike" dirty="0">
                <a:solidFill>
                  <a:srgbClr val="000000"/>
                </a:solidFill>
                <a:effectLst/>
                <a:latin typeface="Arial" panose="020B0604020202020204" pitchFamily="34" charset="0"/>
              </a:rPr>
              <a:t>API layer should </a:t>
            </a:r>
            <a:r>
              <a:rPr lang="en-US" sz="1800" b="1" i="0" u="sng" dirty="0">
                <a:solidFill>
                  <a:srgbClr val="000000"/>
                </a:solidFill>
                <a:effectLst/>
                <a:latin typeface="Arial" panose="020B0604020202020204" pitchFamily="34" charset="0"/>
              </a:rPr>
              <a:t>not</a:t>
            </a:r>
            <a:r>
              <a:rPr lang="en-US" sz="1800" b="1" i="0" u="none" strike="noStrike" dirty="0">
                <a:solidFill>
                  <a:srgbClr val="000000"/>
                </a:solidFill>
                <a:effectLst/>
                <a:latin typeface="Arial" panose="020B0604020202020204" pitchFamily="34" charset="0"/>
              </a:rPr>
              <a:t> be used as a mediator or orchestration tool</a:t>
            </a:r>
            <a:r>
              <a:rPr lang="en-US" sz="1800" b="0" i="0" u="none" strike="noStrike" dirty="0">
                <a:solidFill>
                  <a:srgbClr val="000000"/>
                </a:solidFill>
                <a:effectLst/>
                <a:latin typeface="Arial" panose="020B0604020202020204" pitchFamily="34" charset="0"/>
              </a:rPr>
              <a:t> to stay true to the underlying philosophy of this architecture: </a:t>
            </a:r>
            <a:r>
              <a:rPr lang="en-US" sz="1800" b="1" i="0" u="none" strike="noStrike" dirty="0">
                <a:solidFill>
                  <a:srgbClr val="000000"/>
                </a:solidFill>
                <a:effectLst/>
                <a:latin typeface="Arial" panose="020B0604020202020204" pitchFamily="34" charset="0"/>
              </a:rPr>
              <a:t>all interesting logic in this architecture should occur inside a bounded context</a:t>
            </a:r>
            <a:r>
              <a:rPr lang="en-US" sz="1800" b="0" i="0" u="none" strike="noStrike" dirty="0">
                <a:solidFill>
                  <a:srgbClr val="000000"/>
                </a:solidFill>
                <a:effectLst/>
                <a:latin typeface="Arial" panose="020B0604020202020204" pitchFamily="34" charset="0"/>
              </a:rPr>
              <a:t>, and putting orchestration or other logic in a mediator violates that rule.</a:t>
            </a:r>
            <a:br>
              <a:rPr lang="en-US" sz="1800" b="0" i="0" u="none" strike="noStrike" dirty="0">
                <a:solidFill>
                  <a:srgbClr val="000000"/>
                </a:solidFill>
                <a:effectLst/>
                <a:latin typeface="Arial" panose="020B0604020202020204" pitchFamily="34" charset="0"/>
              </a:rPr>
            </a:br>
            <a:r>
              <a:rPr lang="en-US" sz="1800" b="1" i="1" u="sng" dirty="0">
                <a:solidFill>
                  <a:srgbClr val="000000"/>
                </a:solidFill>
                <a:effectLst/>
                <a:latin typeface="Arial" panose="020B0604020202020204" pitchFamily="34" charset="0"/>
              </a:rPr>
              <a:t>Architects typically use mediators in technically partitioned architectures</a:t>
            </a:r>
            <a:r>
              <a:rPr lang="en-US" sz="1800" b="1" i="0" u="none" strike="noStrike" dirty="0">
                <a:solidFill>
                  <a:srgbClr val="000000"/>
                </a:solidFill>
                <a:effectLst/>
                <a:latin typeface="Arial" panose="020B0604020202020204" pitchFamily="34" charset="0"/>
              </a:rPr>
              <a:t>, whereas microservices is firmly domain partitioned.</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33004796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Given that </a:t>
            </a:r>
            <a:r>
              <a:rPr lang="en-US" sz="1800" b="1" i="0" u="none" strike="noStrike" dirty="0">
                <a:solidFill>
                  <a:srgbClr val="000000"/>
                </a:solidFill>
                <a:effectLst/>
                <a:latin typeface="Arial" panose="020B0604020202020204" pitchFamily="34" charset="0"/>
              </a:rPr>
              <a:t>microservices prefer duplication to coupling</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how do architects </a:t>
            </a:r>
            <a:r>
              <a:rPr lang="en-US" sz="1800" b="1" i="1" u="none" strike="noStrike" dirty="0">
                <a:solidFill>
                  <a:srgbClr val="000000"/>
                </a:solidFill>
                <a:effectLst/>
                <a:latin typeface="Arial" panose="020B0604020202020204" pitchFamily="34" charset="0"/>
              </a:rPr>
              <a:t>handle </a:t>
            </a:r>
            <a:r>
              <a:rPr lang="en-US" sz="1800" b="0" i="1" u="none" strike="noStrike" dirty="0">
                <a:solidFill>
                  <a:srgbClr val="000000"/>
                </a:solidFill>
                <a:effectLst/>
                <a:latin typeface="Arial" panose="020B0604020202020204" pitchFamily="34" charset="0"/>
              </a:rPr>
              <a:t>the </a:t>
            </a:r>
            <a:r>
              <a:rPr lang="en-US" sz="1800" b="1" i="1" u="none" strike="noStrike" dirty="0">
                <a:solidFill>
                  <a:srgbClr val="000000"/>
                </a:solidFill>
                <a:effectLst/>
                <a:latin typeface="Arial" panose="020B0604020202020204" pitchFamily="34" charset="0"/>
              </a:rPr>
              <a:t>parts </a:t>
            </a:r>
            <a:r>
              <a:rPr lang="en-US" sz="1800" b="0" i="1" u="none" strike="noStrike" dirty="0">
                <a:solidFill>
                  <a:srgbClr val="000000"/>
                </a:solidFill>
                <a:effectLst/>
                <a:latin typeface="Arial" panose="020B0604020202020204" pitchFamily="34" charset="0"/>
              </a:rPr>
              <a:t>that really do </a:t>
            </a:r>
            <a:r>
              <a:rPr lang="en-US" sz="1800" b="1" i="1" u="none" strike="noStrike" dirty="0">
                <a:solidFill>
                  <a:srgbClr val="000000"/>
                </a:solidFill>
                <a:effectLst/>
                <a:latin typeface="Arial" panose="020B0604020202020204" pitchFamily="34" charset="0"/>
              </a:rPr>
              <a:t>benefit from coupling</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operational concerns </a:t>
            </a:r>
            <a:r>
              <a:rPr lang="en-US" sz="1800" b="0" i="0" u="none" strike="noStrike" dirty="0">
                <a:solidFill>
                  <a:srgbClr val="000000"/>
                </a:solidFill>
                <a:effectLst/>
                <a:latin typeface="Arial" panose="020B0604020202020204" pitchFamily="34" charset="0"/>
              </a:rPr>
              <a:t>like monitoring, logging, and circuit breakers? In microservices, architects try to split these two concerns.</a:t>
            </a:r>
          </a:p>
          <a:p>
            <a:pPr rtl="0">
              <a:spcBef>
                <a:spcPts val="1500"/>
              </a:spcBef>
              <a:spcAft>
                <a:spcPts val="1000"/>
              </a:spcAft>
            </a:pPr>
            <a:endParaRPr lang="en-US" sz="3200" b="0" dirty="0">
              <a:effectLst/>
            </a:endParaRPr>
          </a:p>
          <a:p>
            <a:r>
              <a:rPr lang="en-US" sz="1800" b="1" i="0" u="none" strike="noStrike" dirty="0">
                <a:solidFill>
                  <a:srgbClr val="000000"/>
                </a:solidFill>
                <a:effectLst/>
                <a:latin typeface="Arial" panose="020B0604020202020204" pitchFamily="34" charset="0"/>
              </a:rPr>
              <a:t>Once microservices are created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teams realize </a:t>
            </a:r>
            <a:r>
              <a:rPr lang="en-US" sz="1800" b="0" i="0" u="none" strike="noStrike" dirty="0">
                <a:solidFill>
                  <a:srgbClr val="000000"/>
                </a:solidFill>
                <a:effectLst/>
                <a:latin typeface="Arial" panose="020B0604020202020204" pitchFamily="34" charset="0"/>
              </a:rPr>
              <a:t>that each has </a:t>
            </a:r>
            <a:r>
              <a:rPr lang="en-US" sz="1800" b="1" i="0" u="none" strike="noStrike" dirty="0">
                <a:solidFill>
                  <a:srgbClr val="000000"/>
                </a:solidFill>
                <a:effectLst/>
                <a:latin typeface="Arial" panose="020B0604020202020204" pitchFamily="34" charset="0"/>
              </a:rPr>
              <a:t>common elements (cross cutting concerns)</a:t>
            </a:r>
            <a:r>
              <a:rPr lang="en-US" sz="1800" b="0" i="0" u="none" strike="noStrike" dirty="0">
                <a:solidFill>
                  <a:srgbClr val="000000"/>
                </a:solidFill>
                <a:effectLst/>
                <a:latin typeface="Arial" panose="020B0604020202020204" pitchFamily="34" charset="0"/>
              </a:rPr>
              <a:t> that benefit from </a:t>
            </a:r>
            <a:r>
              <a:rPr lang="en-US" sz="1800" b="1" i="0" u="none" strike="noStrike" dirty="0">
                <a:solidFill>
                  <a:srgbClr val="000000"/>
                </a:solidFill>
                <a:effectLst/>
                <a:latin typeface="Arial" panose="020B0604020202020204" pitchFamily="34" charset="0"/>
              </a:rPr>
              <a:t>similarity</a:t>
            </a:r>
            <a:r>
              <a:rPr lang="en-US" sz="1800" b="0" i="0" u="none" strike="noStrike" dirty="0">
                <a:solidFill>
                  <a:srgbClr val="000000"/>
                </a:solidFill>
                <a:effectLst/>
                <a:latin typeface="Arial" panose="020B0604020202020204" pitchFamily="34" charset="0"/>
              </a:rPr>
              <a:t>. For example, if an organization allows </a:t>
            </a:r>
            <a:r>
              <a:rPr lang="en-US" sz="1800" b="1" i="0" u="none" strike="noStrike" dirty="0">
                <a:solidFill>
                  <a:srgbClr val="000000"/>
                </a:solidFill>
                <a:effectLst/>
                <a:latin typeface="Arial" panose="020B0604020202020204" pitchFamily="34" charset="0"/>
              </a:rPr>
              <a:t>each service team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implement </a:t>
            </a:r>
            <a:r>
              <a:rPr lang="en-US" sz="1800" b="1" i="1" u="none" strike="noStrike" dirty="0">
                <a:solidFill>
                  <a:srgbClr val="000000"/>
                </a:solidFill>
                <a:effectLst/>
                <a:latin typeface="Arial" panose="020B0604020202020204" pitchFamily="34" charset="0"/>
              </a:rPr>
              <a:t>monitoring </a:t>
            </a:r>
            <a:r>
              <a:rPr lang="en-US" sz="1800" b="1" i="0" u="none" strike="noStrike" dirty="0">
                <a:solidFill>
                  <a:srgbClr val="000000"/>
                </a:solidFill>
                <a:effectLst/>
                <a:latin typeface="Arial" panose="020B0604020202020204" pitchFamily="34" charset="0"/>
              </a:rPr>
              <a:t>themselves</a:t>
            </a:r>
            <a:r>
              <a:rPr lang="en-US" sz="1800" b="0" i="0" u="none" strike="noStrike" dirty="0">
                <a:solidFill>
                  <a:srgbClr val="000000"/>
                </a:solidFill>
                <a:effectLst/>
                <a:latin typeface="Arial" panose="020B0604020202020204" pitchFamily="34" charset="0"/>
              </a:rPr>
              <a:t>, </a:t>
            </a:r>
            <a:r>
              <a:rPr lang="en-US" sz="1800" b="1" i="1" u="sng" strike="noStrike" dirty="0">
                <a:solidFill>
                  <a:srgbClr val="000000"/>
                </a:solidFill>
                <a:effectLst/>
                <a:latin typeface="Arial" panose="020B0604020202020204" pitchFamily="34" charset="0"/>
              </a:rPr>
              <a:t>how can they ensure that each team does so </a:t>
            </a:r>
            <a:r>
              <a:rPr lang="en-US" sz="1800" b="1" i="1" u="none" strike="noStrike" dirty="0">
                <a:solidFill>
                  <a:srgbClr val="000000"/>
                </a:solidFill>
                <a:effectLst/>
                <a:latin typeface="Arial" panose="020B0604020202020204" pitchFamily="34" charset="0"/>
              </a:rPr>
              <a:t>and handle monitoring tool upgrades too? </a:t>
            </a:r>
          </a:p>
          <a:p>
            <a:endParaRPr lang="en-US" sz="1800" b="1" i="1" u="none" strike="noStrike" dirty="0">
              <a:solidFill>
                <a:srgbClr val="000000"/>
              </a:solidFill>
              <a:effectLst/>
              <a:latin typeface="Arial" panose="020B0604020202020204" pitchFamily="34" charset="0"/>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The </a:t>
            </a:r>
            <a:r>
              <a:rPr lang="en-US" sz="1800" b="1" i="0" u="sng" dirty="0">
                <a:solidFill>
                  <a:srgbClr val="000000"/>
                </a:solidFill>
                <a:effectLst/>
                <a:latin typeface="Arial" panose="020B0604020202020204" pitchFamily="34" charset="0"/>
              </a:rPr>
              <a:t>sidecar pattern </a:t>
            </a:r>
            <a:r>
              <a:rPr lang="en-US" sz="1800" b="1" i="0" u="none" strike="noStrike" dirty="0">
                <a:solidFill>
                  <a:srgbClr val="000000"/>
                </a:solidFill>
                <a:effectLst/>
                <a:latin typeface="Arial" panose="020B0604020202020204" pitchFamily="34" charset="0"/>
              </a:rPr>
              <a:t>offers a solution to this problem.</a:t>
            </a:r>
            <a:endParaRPr lang="en-US" sz="1800" b="1" i="0" u="sng" dirty="0">
              <a:solidFill>
                <a:srgbClr val="000000"/>
              </a:solidFill>
              <a:effectLst/>
              <a:latin typeface="Arial" panose="020B0604020202020204" pitchFamily="34" charset="0"/>
            </a:endParaRPr>
          </a:p>
          <a:p>
            <a:r>
              <a:rPr lang="en-US" sz="1800" b="1" i="0" u="sng" dirty="0">
                <a:solidFill>
                  <a:srgbClr val="000000"/>
                </a:solidFill>
                <a:effectLst/>
                <a:latin typeface="Arial" panose="020B0604020202020204" pitchFamily="34" charset="0"/>
              </a:rPr>
              <a:t>The sidecar component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handles all the operational concerns that teams </a:t>
            </a:r>
            <a:r>
              <a:rPr lang="en-US" sz="1800" b="1" i="0" u="sng" dirty="0">
                <a:solidFill>
                  <a:srgbClr val="000000"/>
                </a:solidFill>
                <a:effectLst/>
                <a:latin typeface="Arial" panose="020B0604020202020204" pitchFamily="34" charset="0"/>
              </a:rPr>
              <a:t>benefit </a:t>
            </a:r>
            <a:r>
              <a:rPr lang="en-US" sz="1800" b="1" i="0" u="none" strike="noStrike" dirty="0">
                <a:solidFill>
                  <a:srgbClr val="000000"/>
                </a:solidFill>
                <a:effectLst/>
                <a:latin typeface="Arial" panose="020B0604020202020204" pitchFamily="34" charset="0"/>
              </a:rPr>
              <a:t>from </a:t>
            </a:r>
            <a:r>
              <a:rPr lang="en-US" sz="1800" b="1" i="0" u="sng" dirty="0">
                <a:solidFill>
                  <a:srgbClr val="000000"/>
                </a:solidFill>
                <a:effectLst/>
                <a:latin typeface="Arial" panose="020B0604020202020204" pitchFamily="34" charset="0"/>
              </a:rPr>
              <a:t>coupling </a:t>
            </a:r>
            <a:r>
              <a:rPr lang="en-US" sz="1800" b="1" i="0" u="none" strike="noStrike" dirty="0">
                <a:solidFill>
                  <a:srgbClr val="000000"/>
                </a:solidFill>
                <a:effectLst/>
                <a:latin typeface="Arial" panose="020B0604020202020204" pitchFamily="34" charset="0"/>
              </a:rPr>
              <a:t>together</a:t>
            </a:r>
            <a:r>
              <a:rPr lang="en-US" sz="1800" b="0" i="0" u="none" strike="noStrike" dirty="0">
                <a:solidFill>
                  <a:srgbClr val="000000"/>
                </a:solidFill>
                <a:effectLst/>
                <a:latin typeface="Arial" panose="020B0604020202020204" pitchFamily="34" charset="0"/>
              </a:rPr>
              <a:t>. Thus, (for example) </a:t>
            </a:r>
            <a:r>
              <a:rPr lang="en-US" sz="1800" b="1" i="0" u="none" strike="noStrike" dirty="0">
                <a:solidFill>
                  <a:srgbClr val="000000"/>
                </a:solidFill>
                <a:effectLst/>
                <a:latin typeface="Arial" panose="020B0604020202020204" pitchFamily="34" charset="0"/>
              </a:rPr>
              <a:t>when it comes time to upgrade the monitoring tool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shared infrastructure team can update the sidecar</a:t>
            </a:r>
            <a:r>
              <a:rPr lang="en-US" sz="1800" b="0" i="0" u="none" strike="noStrike" dirty="0">
                <a:solidFill>
                  <a:srgbClr val="000000"/>
                </a:solidFill>
                <a:effectLst/>
                <a:latin typeface="Arial" panose="020B0604020202020204" pitchFamily="34" charset="0"/>
              </a:rPr>
              <a:t>. </a:t>
            </a:r>
          </a:p>
          <a:p>
            <a:pPr rtl="0">
              <a:spcBef>
                <a:spcPts val="1500"/>
              </a:spcBef>
              <a:spcAft>
                <a:spcPts val="1000"/>
              </a:spcAft>
            </a:pPr>
            <a:r>
              <a:rPr lang="en-US" sz="1800" b="0" i="0" u="none" strike="noStrike" dirty="0">
                <a:solidFill>
                  <a:srgbClr val="000000"/>
                </a:solidFill>
                <a:effectLst/>
                <a:latin typeface="Arial" panose="020B0604020202020204" pitchFamily="34" charset="0"/>
              </a:rPr>
              <a:t>Once teams know that </a:t>
            </a:r>
            <a:r>
              <a:rPr lang="en-US" sz="1800" b="1" i="0" u="none" strike="noStrike" dirty="0">
                <a:solidFill>
                  <a:srgbClr val="000000"/>
                </a:solidFill>
                <a:effectLst/>
                <a:latin typeface="Arial" panose="020B0604020202020204" pitchFamily="34" charset="0"/>
              </a:rPr>
              <a:t>each service includes a common sidecar wire into the service plane</a:t>
            </a:r>
            <a:r>
              <a:rPr lang="en-US" sz="1800" b="0" i="0" u="none" strike="noStrike" dirty="0">
                <a:solidFill>
                  <a:srgbClr val="000000"/>
                </a:solidFill>
                <a:effectLst/>
                <a:latin typeface="Arial" panose="020B0604020202020204" pitchFamily="34" charset="0"/>
              </a:rPr>
              <a:t>, they can </a:t>
            </a:r>
            <a:r>
              <a:rPr lang="en-US" sz="1800" b="1" i="0" u="none" strike="noStrike" dirty="0">
                <a:solidFill>
                  <a:srgbClr val="000000"/>
                </a:solidFill>
                <a:effectLst/>
                <a:latin typeface="Arial" panose="020B0604020202020204" pitchFamily="34" charset="0"/>
              </a:rPr>
              <a:t>build </a:t>
            </a:r>
            <a:r>
              <a:rPr lang="en-US" sz="1800" b="0" i="0" u="none" strike="noStrike" dirty="0">
                <a:solidFill>
                  <a:srgbClr val="000000"/>
                </a:solidFill>
                <a:effectLst/>
                <a:latin typeface="Arial" panose="020B0604020202020204" pitchFamily="34" charset="0"/>
              </a:rPr>
              <a:t>a </a:t>
            </a:r>
            <a:r>
              <a:rPr lang="en-US" sz="1800" b="1" i="0" u="sng" strike="noStrike" dirty="0">
                <a:solidFill>
                  <a:srgbClr val="000000"/>
                </a:solidFill>
                <a:effectLst/>
                <a:latin typeface="Arial" panose="020B0604020202020204" pitchFamily="34" charset="0"/>
              </a:rPr>
              <a:t>service mesh</a:t>
            </a:r>
            <a:r>
              <a:rPr lang="en-US" sz="1800" b="0" i="0" u="none" strike="noStrike" dirty="0">
                <a:solidFill>
                  <a:srgbClr val="000000"/>
                </a:solidFill>
                <a:effectLst/>
                <a:latin typeface="Arial" panose="020B0604020202020204" pitchFamily="34" charset="0"/>
              </a:rPr>
              <a:t>, allowing </a:t>
            </a:r>
            <a:r>
              <a:rPr lang="en-US" sz="1800" b="1" i="0" u="sng" strike="noStrike" dirty="0">
                <a:solidFill>
                  <a:srgbClr val="000000"/>
                </a:solidFill>
                <a:effectLst/>
                <a:latin typeface="Arial" panose="020B0604020202020204" pitchFamily="34" charset="0"/>
              </a:rPr>
              <a:t>unified control </a:t>
            </a:r>
            <a:r>
              <a:rPr lang="en-US" sz="1800" b="0" i="0" u="none" strike="noStrike" dirty="0">
                <a:solidFill>
                  <a:srgbClr val="000000"/>
                </a:solidFill>
                <a:effectLst/>
                <a:latin typeface="Arial" panose="020B0604020202020204" pitchFamily="34" charset="0"/>
              </a:rPr>
              <a:t>across the architecture and </a:t>
            </a:r>
            <a:r>
              <a:rPr lang="en-US" sz="1800" b="1" i="0" u="none" strike="noStrike" dirty="0">
                <a:solidFill>
                  <a:srgbClr val="000000"/>
                </a:solidFill>
                <a:effectLst/>
                <a:latin typeface="Arial" panose="020B0604020202020204" pitchFamily="34" charset="0"/>
              </a:rPr>
              <a:t>all microservices</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1500"/>
              </a:spcBef>
              <a:spcAft>
                <a:spcPts val="1000"/>
              </a:spcAft>
            </a:pPr>
            <a:r>
              <a:rPr lang="en-US" sz="1800" b="1" i="0" u="sng" dirty="0">
                <a:solidFill>
                  <a:srgbClr val="000000"/>
                </a:solidFill>
                <a:effectLst/>
                <a:latin typeface="Arial" panose="020B0604020202020204" pitchFamily="34" charset="0"/>
              </a:rPr>
              <a:t>The service mesh</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forms </a:t>
            </a:r>
            <a:r>
              <a:rPr lang="en-US" sz="1800" b="1" i="0" u="none" strike="noStrike" dirty="0">
                <a:solidFill>
                  <a:srgbClr val="000000"/>
                </a:solidFill>
                <a:effectLst/>
                <a:latin typeface="Arial" panose="020B0604020202020204" pitchFamily="34" charset="0"/>
              </a:rPr>
              <a:t>a console</a:t>
            </a:r>
            <a:r>
              <a:rPr lang="en-US" sz="1800" b="0" i="0" u="none" strike="noStrike" dirty="0">
                <a:solidFill>
                  <a:srgbClr val="000000"/>
                </a:solidFill>
                <a:effectLst/>
                <a:latin typeface="Arial" panose="020B0604020202020204" pitchFamily="34" charset="0"/>
              </a:rPr>
              <a:t> that allows teams to </a:t>
            </a:r>
            <a:r>
              <a:rPr lang="en-US" sz="1800" b="1" i="0" u="none" strike="noStrike" dirty="0">
                <a:solidFill>
                  <a:srgbClr val="000000"/>
                </a:solidFill>
                <a:effectLst/>
                <a:latin typeface="Arial" panose="020B0604020202020204" pitchFamily="34" charset="0"/>
              </a:rPr>
              <a:t>globally control operational coupling,</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monitoring levels, logging, and other cross-cutting operational concerns</a:t>
            </a:r>
            <a:r>
              <a:rPr lang="en-US" sz="1800" b="0" i="0" u="none" strike="noStrike" dirty="0">
                <a:solidFill>
                  <a:srgbClr val="000000"/>
                </a:solidFill>
                <a:effectLst/>
                <a:latin typeface="Arial" panose="020B0604020202020204" pitchFamily="34" charset="0"/>
              </a:rPr>
              <a:t>.</a:t>
            </a:r>
            <a:endParaRPr lang="en-US" sz="4800" b="0" dirty="0">
              <a:effectLst/>
            </a:endParaRPr>
          </a:p>
          <a:p>
            <a:br>
              <a:rPr lang="en-US" sz="4800" dirty="0"/>
            </a:br>
            <a:br>
              <a:rPr lang="en-US" sz="3200" dirty="0"/>
            </a:br>
            <a:endParaRPr lang="en-US" sz="1800" b="1" u="sng" dirty="0">
              <a:effectLst/>
            </a:endParaRPr>
          </a:p>
        </p:txBody>
      </p:sp>
    </p:spTree>
    <p:extLst>
      <p:ext uri="{BB962C8B-B14F-4D97-AF65-F5344CB8AC3E}">
        <p14:creationId xmlns:p14="http://schemas.microsoft.com/office/powerpoint/2010/main" val="2440367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primary reason to describe the characteristics is : does this architecture characteristic require </a:t>
            </a:r>
            <a:r>
              <a:rPr lang="en-US" sz="1800" b="1" i="0" u="sng" dirty="0">
                <a:solidFill>
                  <a:srgbClr val="000000"/>
                </a:solidFill>
                <a:effectLst/>
                <a:latin typeface="Arial" panose="020B0604020202020204" pitchFamily="34" charset="0"/>
              </a:rPr>
              <a:t>special </a:t>
            </a:r>
            <a:r>
              <a:rPr lang="en-US" sz="1800" b="1" i="0" u="none" strike="noStrike" dirty="0">
                <a:solidFill>
                  <a:srgbClr val="000000"/>
                </a:solidFill>
                <a:effectLst/>
                <a:latin typeface="Arial" panose="020B0604020202020204" pitchFamily="34" charset="0"/>
              </a:rPr>
              <a:t>structural consideration and modifications  to succeed?  </a:t>
            </a:r>
            <a:r>
              <a:rPr lang="en-US" sz="1800" b="0" i="0" u="none" strike="noStrike" dirty="0">
                <a:solidFill>
                  <a:srgbClr val="000000"/>
                </a:solidFill>
                <a:effectLst/>
                <a:latin typeface="Arial" panose="020B0604020202020204" pitchFamily="34" charset="0"/>
              </a:rPr>
              <a:t>If Yes then it is a crucial one to address</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security. However, it </a:t>
            </a:r>
            <a:r>
              <a:rPr lang="en-US" sz="1800" b="1" i="0" u="none" strike="noStrike" dirty="0">
                <a:solidFill>
                  <a:srgbClr val="000000"/>
                </a:solidFill>
                <a:effectLst/>
                <a:latin typeface="Arial" panose="020B0604020202020204" pitchFamily="34" charset="0"/>
              </a:rPr>
              <a:t>rises to the level of architectural characteristic </a:t>
            </a:r>
            <a:r>
              <a:rPr lang="en-US" sz="1800" b="0" i="0" u="none" strike="noStrike" dirty="0">
                <a:solidFill>
                  <a:srgbClr val="000000"/>
                </a:solidFill>
                <a:effectLst/>
                <a:latin typeface="Arial" panose="020B0604020202020204" pitchFamily="34" charset="0"/>
              </a:rPr>
              <a:t>when the architect </a:t>
            </a:r>
            <a:r>
              <a:rPr lang="en-US" sz="1800" b="1" i="0" u="none" strike="noStrike" dirty="0">
                <a:solidFill>
                  <a:srgbClr val="000000"/>
                </a:solidFill>
                <a:effectLst/>
                <a:latin typeface="Arial" panose="020B0604020202020204" pitchFamily="34" charset="0"/>
              </a:rPr>
              <a:t>needs to design something special </a:t>
            </a:r>
            <a:r>
              <a:rPr lang="en-US" sz="1800" b="0" i="0" u="none" strike="noStrike" dirty="0">
                <a:solidFill>
                  <a:srgbClr val="000000"/>
                </a:solidFill>
                <a:effectLst/>
                <a:latin typeface="Arial" panose="020B0604020202020204" pitchFamily="34" charset="0"/>
              </a:rPr>
              <a:t>for the requirements. Meaning require </a:t>
            </a:r>
            <a:r>
              <a:rPr lang="en-US" sz="1800" b="1" i="0" u="none" strike="noStrike" dirty="0">
                <a:solidFill>
                  <a:srgbClr val="000000"/>
                </a:solidFill>
                <a:effectLst/>
                <a:latin typeface="Arial" panose="020B0604020202020204" pitchFamily="34" charset="0"/>
              </a:rPr>
              <a:t>special structural modifications </a:t>
            </a:r>
            <a:r>
              <a:rPr lang="en-US" sz="1800" b="0" i="0" u="none" strike="noStrike" dirty="0">
                <a:solidFill>
                  <a:srgbClr val="000000"/>
                </a:solidFill>
                <a:effectLst/>
                <a:latin typeface="Arial" panose="020B0604020202020204" pitchFamily="34" charset="0"/>
              </a:rPr>
              <a:t>to ensure the success criteria of the design.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these two cases surrounding payment:</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Third-party payment </a:t>
            </a:r>
            <a:r>
              <a:rPr lang="en-US" sz="1800" b="0" i="0" u="none" strike="noStrike" dirty="0">
                <a:solidFill>
                  <a:srgbClr val="000000"/>
                </a:solidFill>
                <a:effectLst/>
                <a:latin typeface="Arial" panose="020B0604020202020204" pitchFamily="34" charset="0"/>
              </a:rPr>
              <a:t>processor</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an </a:t>
            </a:r>
            <a:r>
              <a:rPr lang="en-US" sz="1800" b="1" i="0" u="none" strike="noStrike" dirty="0">
                <a:solidFill>
                  <a:srgbClr val="000000"/>
                </a:solidFill>
                <a:effectLst/>
                <a:latin typeface="Arial" panose="020B0604020202020204" pitchFamily="34" charset="0"/>
              </a:rPr>
              <a:t>integration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point handles payment</a:t>
            </a:r>
            <a:r>
              <a:rPr lang="en-US" sz="1800" b="0" i="0" u="none" strike="noStrike" dirty="0">
                <a:solidFill>
                  <a:srgbClr val="000000"/>
                </a:solidFill>
                <a:effectLst/>
                <a:latin typeface="Arial" panose="020B0604020202020204" pitchFamily="34" charset="0"/>
              </a:rPr>
              <a:t>, then the architecture </a:t>
            </a:r>
            <a:r>
              <a:rPr lang="en-US" sz="1800" b="1" i="0" u="none" strike="noStrike" dirty="0">
                <a:solidFill>
                  <a:srgbClr val="000000"/>
                </a:solidFill>
                <a:effectLst/>
                <a:latin typeface="Arial" panose="020B0604020202020204" pitchFamily="34" charset="0"/>
              </a:rPr>
              <a:t>shouldn’t require special structural considerations</a:t>
            </a:r>
            <a:r>
              <a:rPr lang="en-US" sz="1800" b="0" i="0" u="none" strike="noStrike" dirty="0">
                <a:solidFill>
                  <a:srgbClr val="000000"/>
                </a:solidFill>
                <a:effectLst/>
                <a:latin typeface="Arial" panose="020B0604020202020204" pitchFamily="34" charset="0"/>
              </a:rPr>
              <a:t>. The design has </a:t>
            </a:r>
            <a:r>
              <a:rPr lang="en-US" sz="1800" b="1" i="0" u="none" strike="noStrike" dirty="0">
                <a:solidFill>
                  <a:srgbClr val="000000"/>
                </a:solidFill>
                <a:effectLst/>
                <a:latin typeface="Arial" panose="020B0604020202020204" pitchFamily="34" charset="0"/>
              </a:rPr>
              <a:t>standard security hygiene</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encryption and hashing</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In-application payment </a:t>
            </a:r>
            <a:r>
              <a:rPr lang="en-US" sz="1800" b="0" i="0" u="none" strike="noStrike" dirty="0">
                <a:solidFill>
                  <a:srgbClr val="000000"/>
                </a:solidFill>
                <a:effectLst/>
                <a:latin typeface="Arial" panose="020B0604020202020204" pitchFamily="34" charset="0"/>
              </a:rPr>
              <a:t>processing</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the application </a:t>
            </a:r>
            <a:r>
              <a:rPr lang="en-US" sz="1800" b="1" i="0" u="none" strike="noStrike" dirty="0">
                <a:solidFill>
                  <a:srgbClr val="000000"/>
                </a:solidFill>
                <a:effectLst/>
                <a:latin typeface="Arial" panose="020B0604020202020204" pitchFamily="34" charset="0"/>
              </a:rPr>
              <a:t>must handle payment </a:t>
            </a:r>
            <a:r>
              <a:rPr lang="en-US" sz="1800" b="0" i="0" u="none" strike="noStrike" dirty="0">
                <a:solidFill>
                  <a:srgbClr val="000000"/>
                </a:solidFill>
                <a:effectLst/>
                <a:latin typeface="Arial" panose="020B0604020202020204" pitchFamily="34" charset="0"/>
              </a:rPr>
              <a:t>processing, the architect </a:t>
            </a:r>
            <a:r>
              <a:rPr lang="en-US" sz="1800" b="1" i="0" u="none" strike="noStrike" dirty="0">
                <a:solidFill>
                  <a:srgbClr val="000000"/>
                </a:solidFill>
                <a:effectLst/>
                <a:latin typeface="Arial" panose="020B0604020202020204" pitchFamily="34" charset="0"/>
              </a:rPr>
              <a:t>may design a specific module</a:t>
            </a:r>
            <a:r>
              <a:rPr lang="en-US" sz="1800" b="0" i="0" u="none" strike="noStrike" dirty="0">
                <a:solidFill>
                  <a:srgbClr val="000000"/>
                </a:solidFill>
                <a:effectLst/>
                <a:latin typeface="Arial" panose="020B0604020202020204" pitchFamily="34" charset="0"/>
              </a:rPr>
              <a:t>, component, or service to isolate the </a:t>
            </a:r>
            <a:r>
              <a:rPr lang="en-US" sz="1800" b="1" i="0" u="none" strike="noStrike" dirty="0">
                <a:solidFill>
                  <a:srgbClr val="000000"/>
                </a:solidFill>
                <a:effectLst/>
                <a:latin typeface="Arial" panose="020B0604020202020204" pitchFamily="34" charset="0"/>
              </a:rPr>
              <a:t>critical security concerns structurally</a:t>
            </a:r>
            <a:r>
              <a:rPr lang="en-US" sz="1800" b="0" i="0" u="none" strike="noStrike" dirty="0">
                <a:solidFill>
                  <a:srgbClr val="000000"/>
                </a:solidFill>
                <a:effectLst/>
                <a:latin typeface="Arial" panose="020B0604020202020204" pitchFamily="34" charset="0"/>
              </a:rPr>
              <a:t>. Now, the </a:t>
            </a:r>
            <a:r>
              <a:rPr lang="en-US" sz="1800" b="1" i="0" u="none" strike="noStrike" dirty="0">
                <a:solidFill>
                  <a:srgbClr val="000000"/>
                </a:solidFill>
                <a:effectLst/>
                <a:latin typeface="Arial" panose="020B0604020202020204" pitchFamily="34" charset="0"/>
              </a:rPr>
              <a:t>architecture characteristic has an </a:t>
            </a:r>
            <a:r>
              <a:rPr lang="en-US" sz="1800" b="1" i="0" u="sng" strike="noStrike" dirty="0">
                <a:solidFill>
                  <a:srgbClr val="000000"/>
                </a:solidFill>
                <a:effectLst/>
                <a:latin typeface="Arial" panose="020B0604020202020204" pitchFamily="34" charset="0"/>
              </a:rPr>
              <a:t>impact </a:t>
            </a:r>
            <a:r>
              <a:rPr lang="en-US" sz="1800" b="1" i="0" u="none" strike="noStrike" dirty="0">
                <a:solidFill>
                  <a:srgbClr val="000000"/>
                </a:solidFill>
                <a:effectLst/>
                <a:latin typeface="Arial" panose="020B0604020202020204" pitchFamily="34" charset="0"/>
              </a:rPr>
              <a:t>on both architecture and design</a:t>
            </a:r>
            <a:r>
              <a:rPr lang="en-US" sz="1800" b="0" i="0" u="none" strike="noStrike" dirty="0">
                <a:solidFill>
                  <a:srgbClr val="000000"/>
                </a:solidFill>
                <a:effectLst/>
                <a:latin typeface="Arial" panose="020B0604020202020204" pitchFamily="34" charset="0"/>
              </a:rPr>
              <a:t>. (meaning it will be affecting/</a:t>
            </a:r>
            <a:r>
              <a:rPr lang="en-US" sz="1800" b="1" i="0" u="none" strike="noStrike" dirty="0">
                <a:solidFill>
                  <a:srgbClr val="000000"/>
                </a:solidFill>
                <a:effectLst/>
                <a:latin typeface="Arial" panose="020B0604020202020204" pitchFamily="34" charset="0"/>
              </a:rPr>
              <a:t>impacting</a:t>
            </a:r>
            <a:r>
              <a:rPr lang="en-US" sz="1800" b="0" i="0" u="none" strike="noStrike" dirty="0">
                <a:solidFill>
                  <a:srgbClr val="000000"/>
                </a:solidFill>
                <a:effectLst/>
                <a:latin typeface="Arial" panose="020B0604020202020204" pitchFamily="34" charset="0"/>
              </a:rPr>
              <a:t> the</a:t>
            </a:r>
            <a:r>
              <a:rPr lang="en-US" sz="1800" b="1" i="0" u="none" strike="noStrike" dirty="0">
                <a:solidFill>
                  <a:srgbClr val="000000"/>
                </a:solidFill>
                <a:effectLst/>
                <a:latin typeface="Arial" panose="020B0604020202020204" pitchFamily="34" charset="0"/>
              </a:rPr>
              <a:t> other structural aspect of the design</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9031787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333333"/>
                </a:solidFill>
                <a:effectLst/>
                <a:latin typeface="Arial" panose="020B0604020202020204" pitchFamily="34" charset="0"/>
              </a:rPr>
              <a:t>Microservices typically </a:t>
            </a:r>
            <a:r>
              <a:rPr lang="en-US" sz="1800" b="1" i="0" u="none" strike="noStrike" dirty="0">
                <a:solidFill>
                  <a:srgbClr val="333333"/>
                </a:solidFill>
                <a:effectLst/>
                <a:latin typeface="Arial" panose="020B0604020202020204" pitchFamily="34" charset="0"/>
              </a:rPr>
              <a:t>provide fine-grained APIs</a:t>
            </a:r>
            <a:r>
              <a:rPr lang="en-US" sz="1800" b="0" i="0" u="none" strike="noStrike" dirty="0">
                <a:solidFill>
                  <a:srgbClr val="333333"/>
                </a:solidFill>
                <a:effectLst/>
                <a:latin typeface="Arial" panose="020B0604020202020204" pitchFamily="34" charset="0"/>
              </a:rPr>
              <a:t>, which means that </a:t>
            </a:r>
            <a:r>
              <a:rPr lang="en-US" sz="1800" b="1" i="0" u="none" strike="noStrike" dirty="0">
                <a:solidFill>
                  <a:srgbClr val="333333"/>
                </a:solidFill>
                <a:effectLst/>
                <a:latin typeface="Arial" panose="020B0604020202020204" pitchFamily="34" charset="0"/>
              </a:rPr>
              <a:t>clients need to interact with multiple services</a:t>
            </a:r>
            <a:r>
              <a:rPr lang="en-US" sz="1800" b="0" i="0" u="none" strike="noStrike" dirty="0">
                <a:solidFill>
                  <a:srgbClr val="333333"/>
                </a:solidFill>
                <a:effectLst/>
                <a:latin typeface="Arial" panose="020B0604020202020204" pitchFamily="34" charset="0"/>
              </a:rPr>
              <a:t>. </a:t>
            </a:r>
          </a:p>
          <a:p>
            <a:pPr rtl="0">
              <a:spcBef>
                <a:spcPts val="0"/>
              </a:spcBef>
              <a:spcAft>
                <a:spcPts val="0"/>
              </a:spcAft>
            </a:pPr>
            <a:r>
              <a:rPr lang="en-US" sz="1800" b="1" i="0" u="none" strike="noStrike" dirty="0">
                <a:solidFill>
                  <a:srgbClr val="333333"/>
                </a:solidFill>
                <a:effectLst/>
                <a:latin typeface="Arial" panose="020B0604020202020204" pitchFamily="34" charset="0"/>
              </a:rPr>
              <a:t>Different clients need different data</a:t>
            </a:r>
            <a:r>
              <a:rPr lang="en-US" sz="1800" b="0" i="0" u="none" strike="noStrike" dirty="0">
                <a:solidFill>
                  <a:srgbClr val="333333"/>
                </a:solidFill>
                <a:effectLst/>
                <a:latin typeface="Arial" panose="020B0604020202020204" pitchFamily="34" charset="0"/>
              </a:rPr>
              <a:t>. For example, </a:t>
            </a:r>
            <a:r>
              <a:rPr lang="en-US" sz="1800" b="1" i="0" u="none" strike="noStrike" dirty="0">
                <a:solidFill>
                  <a:srgbClr val="333333"/>
                </a:solidFill>
                <a:effectLst/>
                <a:latin typeface="Arial" panose="020B0604020202020204" pitchFamily="34" charset="0"/>
              </a:rPr>
              <a:t>the desktop browser version </a:t>
            </a:r>
            <a:r>
              <a:rPr lang="en-US" sz="1800" b="0" i="0" u="none" strike="noStrike" dirty="0">
                <a:solidFill>
                  <a:srgbClr val="333333"/>
                </a:solidFill>
                <a:effectLst/>
                <a:latin typeface="Arial" panose="020B0604020202020204" pitchFamily="34" charset="0"/>
              </a:rPr>
              <a:t>of a product details page desktop </a:t>
            </a:r>
            <a:r>
              <a:rPr lang="en-US" sz="1800" b="1" i="0" u="none" strike="noStrike" dirty="0">
                <a:solidFill>
                  <a:srgbClr val="333333"/>
                </a:solidFill>
                <a:effectLst/>
                <a:latin typeface="Arial" panose="020B0604020202020204" pitchFamily="34" charset="0"/>
              </a:rPr>
              <a:t>is typically more elaborate then the mobile version</a:t>
            </a:r>
            <a:r>
              <a:rPr lang="en-US" sz="1800" b="0" i="0" u="none" strike="noStrike" dirty="0">
                <a:solidFill>
                  <a:srgbClr val="333333"/>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333333"/>
                </a:solidFill>
                <a:effectLst/>
                <a:latin typeface="Arial" panose="020B0604020202020204" pitchFamily="34" charset="0"/>
              </a:rPr>
              <a:t>Network performance </a:t>
            </a:r>
            <a:r>
              <a:rPr lang="en-US" sz="1800" b="0" i="0" u="none" strike="noStrike" dirty="0">
                <a:solidFill>
                  <a:srgbClr val="333333"/>
                </a:solidFill>
                <a:effectLst/>
                <a:latin typeface="Arial" panose="020B0604020202020204" pitchFamily="34" charset="0"/>
              </a:rPr>
              <a:t>is different for different types of clients. For example, </a:t>
            </a:r>
            <a:r>
              <a:rPr lang="en-US" sz="1800" b="1" i="0" u="none" strike="noStrike" dirty="0">
                <a:solidFill>
                  <a:srgbClr val="333333"/>
                </a:solidFill>
                <a:effectLst/>
                <a:latin typeface="Arial" panose="020B0604020202020204" pitchFamily="34" charset="0"/>
              </a:rPr>
              <a:t>a mobile network is typically much slower and has much higher latency than a non-mobile network</a:t>
            </a:r>
            <a:r>
              <a:rPr lang="en-US" sz="1800" b="0" i="0" u="none" strike="noStrike" dirty="0">
                <a:solidFill>
                  <a:srgbClr val="333333"/>
                </a:solidFill>
                <a:effectLst/>
                <a:latin typeface="Arial" panose="020B0604020202020204" pitchFamily="34" charset="0"/>
              </a:rPr>
              <a:t>. </a:t>
            </a:r>
          </a:p>
          <a:p>
            <a:pPr rtl="0">
              <a:spcBef>
                <a:spcPts val="0"/>
              </a:spcBef>
              <a:spcAft>
                <a:spcPts val="0"/>
              </a:spcAft>
            </a:pPr>
            <a:r>
              <a:rPr lang="en-US" sz="1800" b="1" i="0" u="none" strike="noStrike" dirty="0">
                <a:solidFill>
                  <a:srgbClr val="333333"/>
                </a:solidFill>
                <a:effectLst/>
                <a:latin typeface="Arial" panose="020B0604020202020204" pitchFamily="34" charset="0"/>
              </a:rPr>
              <a:t>The server-side web application can make multiple requests to backend services without impacting the user experience whereas a mobile client can only make a few</a:t>
            </a:r>
            <a:r>
              <a:rPr lang="en-US" sz="1800" b="0" i="0" u="none" strike="noStrike" dirty="0">
                <a:solidFill>
                  <a:srgbClr val="333333"/>
                </a:solidFill>
                <a:effectLst/>
                <a:latin typeface="Arial" panose="020B0604020202020204" pitchFamily="34" charset="0"/>
              </a:rPr>
              <a:t>.</a:t>
            </a:r>
            <a:endParaRPr lang="en-US" sz="3200" b="0" dirty="0">
              <a:effectLst/>
            </a:endParaRPr>
          </a:p>
          <a:p>
            <a:pPr rtl="0">
              <a:spcBef>
                <a:spcPts val="0"/>
              </a:spcBef>
              <a:spcAft>
                <a:spcPts val="800"/>
              </a:spcAft>
            </a:pPr>
            <a:r>
              <a:rPr lang="en-US" sz="1800" b="1" i="0" u="none" strike="noStrike" dirty="0">
                <a:solidFill>
                  <a:srgbClr val="333333"/>
                </a:solidFill>
                <a:effectLst/>
                <a:latin typeface="Arial" panose="020B0604020202020204" pitchFamily="34" charset="0"/>
              </a:rPr>
              <a:t>The number of service instances and their locations (</a:t>
            </a:r>
            <a:r>
              <a:rPr lang="en-US" sz="1800" b="1" i="0" u="none" strike="noStrike" dirty="0" err="1">
                <a:solidFill>
                  <a:srgbClr val="333333"/>
                </a:solidFill>
                <a:effectLst/>
                <a:latin typeface="Arial" panose="020B0604020202020204" pitchFamily="34" charset="0"/>
              </a:rPr>
              <a:t>host+port</a:t>
            </a:r>
            <a:r>
              <a:rPr lang="en-US" sz="1800" b="1" i="0" u="none" strike="noStrike" dirty="0">
                <a:solidFill>
                  <a:srgbClr val="333333"/>
                </a:solidFill>
                <a:effectLst/>
                <a:latin typeface="Arial" panose="020B0604020202020204" pitchFamily="34" charset="0"/>
              </a:rPr>
              <a:t>) changes dynamically</a:t>
            </a:r>
            <a:br>
              <a:rPr lang="en-US" sz="3200" dirty="0"/>
            </a:br>
            <a:endParaRPr lang="en-US" sz="1800" b="1" u="sng" dirty="0">
              <a:effectLst/>
            </a:endParaRPr>
          </a:p>
        </p:txBody>
      </p:sp>
    </p:spTree>
    <p:extLst>
      <p:ext uri="{BB962C8B-B14F-4D97-AF65-F5344CB8AC3E}">
        <p14:creationId xmlns:p14="http://schemas.microsoft.com/office/powerpoint/2010/main" val="35105110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sng" dirty="0">
                <a:solidFill>
                  <a:srgbClr val="333333"/>
                </a:solidFill>
                <a:effectLst/>
                <a:latin typeface="Arial" panose="020B0604020202020204" pitchFamily="34" charset="0"/>
              </a:rPr>
              <a:t>Implement an API gateway</a:t>
            </a:r>
            <a:r>
              <a:rPr lang="en-US" sz="1800" b="0" i="0" u="none" strike="noStrike" dirty="0">
                <a:solidFill>
                  <a:srgbClr val="333333"/>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It is a server that acts as a </a:t>
            </a:r>
            <a:r>
              <a:rPr lang="en-US" sz="1800" b="1" i="0" u="none" strike="noStrike" dirty="0">
                <a:solidFill>
                  <a:srgbClr val="000000"/>
                </a:solidFill>
                <a:effectLst/>
                <a:latin typeface="Arial" panose="020B0604020202020204" pitchFamily="34" charset="0"/>
              </a:rPr>
              <a:t>reverse proxy</a:t>
            </a:r>
            <a:r>
              <a:rPr lang="en-US" sz="1800" b="0" i="0" u="none" strike="noStrike" dirty="0">
                <a:solidFill>
                  <a:srgbClr val="000000"/>
                </a:solidFill>
                <a:effectLst/>
                <a:latin typeface="Arial" panose="020B0604020202020204" pitchFamily="34" charset="0"/>
              </a:rPr>
              <a:t>, receiving incoming requests from clients and forwarding them to </a:t>
            </a:r>
            <a:r>
              <a:rPr lang="en-US" sz="1800" b="1" i="0" u="none" strike="noStrike" dirty="0">
                <a:solidFill>
                  <a:srgbClr val="000000"/>
                </a:solidFill>
                <a:effectLst/>
                <a:latin typeface="Arial" panose="020B0604020202020204" pitchFamily="34" charset="0"/>
              </a:rPr>
              <a:t>the appropriate microservices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serves as a central entry point for external clients </a:t>
            </a:r>
            <a:r>
              <a:rPr lang="en-US" sz="1800" b="0" i="0" u="none" strike="noStrike" dirty="0">
                <a:solidFill>
                  <a:srgbClr val="000000"/>
                </a:solidFill>
                <a:effectLst/>
                <a:latin typeface="Arial" panose="020B0604020202020204" pitchFamily="34" charset="0"/>
              </a:rPr>
              <a:t>to access the microservices within a system. API gateways offer functionalities like </a:t>
            </a:r>
            <a:r>
              <a:rPr lang="en-US" sz="1800" b="1" i="0" u="none" strike="noStrike" dirty="0">
                <a:solidFill>
                  <a:srgbClr val="000000"/>
                </a:solidFill>
                <a:effectLst/>
                <a:latin typeface="Arial" panose="020B0604020202020204" pitchFamily="34" charset="0"/>
              </a:rPr>
              <a:t>request routing, transformation, authentication, rate limiting, and caching,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making them essential for managing and exposing APIs to external users.</a:t>
            </a:r>
            <a:endParaRPr lang="en-US" sz="3200" b="0" dirty="0">
              <a:effectLst/>
            </a:endParaRPr>
          </a:p>
          <a:p>
            <a:endParaRPr lang="en-US" sz="1800" b="1" u="sng" dirty="0">
              <a:effectLst/>
            </a:endParaRPr>
          </a:p>
          <a:p>
            <a:r>
              <a:rPr lang="en-US" sz="1800" b="1" u="sng" dirty="0">
                <a:effectLst/>
              </a:rPr>
              <a:t>Variation : backend for frontends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000000"/>
                </a:solidFill>
                <a:effectLst/>
                <a:latin typeface="Arial" panose="020B0604020202020204" pitchFamily="34" charset="0"/>
              </a:rPr>
              <a:t>Rather than provide a one-size-fits-all style API, the API gateway can expose a different API for each client.</a:t>
            </a:r>
          </a:p>
          <a:p>
            <a:endParaRPr lang="en-US" sz="1800" b="1" u="sng" dirty="0">
              <a:effectLst/>
            </a:endParaRPr>
          </a:p>
        </p:txBody>
      </p:sp>
    </p:spTree>
    <p:extLst>
      <p:ext uri="{BB962C8B-B14F-4D97-AF65-F5344CB8AC3E}">
        <p14:creationId xmlns:p14="http://schemas.microsoft.com/office/powerpoint/2010/main" val="20023127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endParaRPr lang="en-US" sz="1800" b="1"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0" u="none" strike="noStrike" dirty="0">
                <a:solidFill>
                  <a:srgbClr val="666666"/>
                </a:solidFill>
                <a:effectLst/>
                <a:latin typeface="Arial" panose="020B0604020202020204" pitchFamily="34" charset="0"/>
              </a:rPr>
              <a:t>Resulting Context</a:t>
            </a:r>
            <a:endParaRPr lang="en-US" sz="3200" b="1" dirty="0">
              <a:effectLst/>
            </a:endParaRPr>
          </a:p>
          <a:p>
            <a:pPr rtl="0">
              <a:spcBef>
                <a:spcPts val="1500"/>
              </a:spcBef>
              <a:spcAft>
                <a:spcPts val="1000"/>
              </a:spcAft>
            </a:pPr>
            <a:r>
              <a:rPr lang="en-US" sz="1800" b="0" i="0" u="none" strike="noStrike" dirty="0">
                <a:solidFill>
                  <a:srgbClr val="666666"/>
                </a:solidFill>
                <a:effectLst/>
                <a:latin typeface="Arial" panose="020B0604020202020204" pitchFamily="34" charset="0"/>
              </a:rPr>
              <a:t>Using an API gateway has the following benefits:</a:t>
            </a:r>
            <a:endParaRPr lang="en-US" sz="3200" b="1" dirty="0">
              <a:effectLst/>
            </a:endParaRPr>
          </a:p>
          <a:p>
            <a:pPr rtl="0" fontAlgn="base">
              <a:spcBef>
                <a:spcPts val="15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Simplifies the client</a:t>
            </a:r>
            <a:r>
              <a:rPr lang="en-US" sz="1800" b="0" i="0" u="none" strike="noStrike" dirty="0">
                <a:solidFill>
                  <a:srgbClr val="000000"/>
                </a:solidFill>
                <a:effectLst/>
                <a:latin typeface="Arial" panose="020B0604020202020204" pitchFamily="34" charset="0"/>
              </a:rPr>
              <a:t> by moving logic for</a:t>
            </a:r>
            <a:r>
              <a:rPr lang="en-US" sz="1800" b="1" i="0" u="none" strike="noStrike" dirty="0">
                <a:solidFill>
                  <a:srgbClr val="000000"/>
                </a:solidFill>
                <a:effectLst/>
                <a:latin typeface="Arial" panose="020B0604020202020204" pitchFamily="34" charset="0"/>
              </a:rPr>
              <a:t> calling multiple services from the client to API gateway.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Provides the </a:t>
            </a:r>
            <a:r>
              <a:rPr lang="en-US" sz="1800" b="1" i="0" u="none" strike="noStrike" dirty="0">
                <a:solidFill>
                  <a:srgbClr val="000000"/>
                </a:solidFill>
                <a:effectLst/>
                <a:latin typeface="Arial" panose="020B0604020202020204" pitchFamily="34" charset="0"/>
              </a:rPr>
              <a:t>optimal API for each client.</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Reduces the number of requests/roundtrips. </a:t>
            </a:r>
            <a:r>
              <a:rPr lang="en-US" sz="1800" b="0" i="0" u="none" strike="noStrike" dirty="0">
                <a:solidFill>
                  <a:srgbClr val="000000"/>
                </a:solidFill>
                <a:effectLst/>
                <a:latin typeface="Arial" panose="020B0604020202020204" pitchFamily="34" charset="0"/>
              </a:rPr>
              <a:t>For example, the API gateway enables clients to retrieve data from multiple services with a single round-trip.</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API gateways excel in optimizing system performance </a:t>
            </a:r>
            <a:r>
              <a:rPr lang="en-US" sz="1800" b="0" i="0" u="none" strike="noStrike" dirty="0">
                <a:solidFill>
                  <a:srgbClr val="000000"/>
                </a:solidFill>
                <a:effectLst/>
                <a:latin typeface="Arial" panose="020B0604020202020204" pitchFamily="34" charset="0"/>
              </a:rPr>
              <a:t>with efficient request </a:t>
            </a:r>
            <a:r>
              <a:rPr lang="en-US" sz="1800" b="1" i="0" u="none" strike="noStrike" dirty="0">
                <a:solidFill>
                  <a:srgbClr val="000000"/>
                </a:solidFill>
                <a:effectLst/>
                <a:latin typeface="Arial" panose="020B0604020202020204" pitchFamily="34" charset="0"/>
              </a:rPr>
              <a:t>routing and load distribution </a:t>
            </a:r>
            <a:r>
              <a:rPr lang="en-US" sz="1800" b="0" i="0" u="none" strike="noStrike" dirty="0">
                <a:solidFill>
                  <a:srgbClr val="000000"/>
                </a:solidFill>
                <a:effectLst/>
                <a:latin typeface="Arial" panose="020B0604020202020204" pitchFamily="34" charset="0"/>
              </a:rPr>
              <a:t>to backend microservices. Additionally, it </a:t>
            </a:r>
            <a:r>
              <a:rPr lang="en-US" sz="1800" b="1" i="0" u="none" strike="noStrike" dirty="0">
                <a:solidFill>
                  <a:srgbClr val="000000"/>
                </a:solidFill>
                <a:effectLst/>
                <a:latin typeface="Arial" panose="020B0604020202020204" pitchFamily="34" charset="0"/>
              </a:rPr>
              <a:t>employs caching mechanisms </a:t>
            </a:r>
            <a:r>
              <a:rPr lang="en-US" sz="1800" b="0" i="0" u="none" strike="noStrike" dirty="0">
                <a:solidFill>
                  <a:srgbClr val="000000"/>
                </a:solidFill>
                <a:effectLst/>
                <a:latin typeface="Arial" panose="020B0604020202020204" pitchFamily="34" charset="0"/>
              </a:rPr>
              <a:t>that not only improve response times but also </a:t>
            </a:r>
            <a:r>
              <a:rPr lang="en-US" sz="1800" b="1" i="0" u="none" strike="noStrike" dirty="0">
                <a:solidFill>
                  <a:srgbClr val="000000"/>
                </a:solidFill>
                <a:effectLst/>
                <a:latin typeface="Arial" panose="020B0604020202020204" pitchFamily="34" charset="0"/>
              </a:rPr>
              <a:t>alleviate the load on services</a:t>
            </a:r>
            <a:r>
              <a:rPr lang="en-US" sz="1800" b="0" i="0" u="none" strike="noStrike" dirty="0">
                <a:solidFill>
                  <a:srgbClr val="000000"/>
                </a:solidFill>
                <a:effectLst/>
                <a:latin typeface="Arial" panose="020B0604020202020204" pitchFamily="34" charset="0"/>
              </a:rPr>
              <a:t>, contributing to a smoother user experience.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Translates from a </a:t>
            </a:r>
            <a:r>
              <a:rPr lang="en-US" sz="1800" b="1" i="0" u="none" strike="noStrike" dirty="0">
                <a:solidFill>
                  <a:srgbClr val="000000"/>
                </a:solidFill>
                <a:effectLst/>
                <a:latin typeface="Arial" panose="020B0604020202020204" pitchFamily="34" charset="0"/>
              </a:rPr>
              <a:t>“standard” public web-friendly API protocol to whatever protocols are used internally.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a:t>
            </a:r>
            <a:r>
              <a:rPr lang="en-US" sz="1800" b="1" i="0" u="none" strike="noStrike" dirty="0">
                <a:solidFill>
                  <a:srgbClr val="000000"/>
                </a:solidFill>
                <a:effectLst/>
                <a:latin typeface="Arial" panose="020B0604020202020204" pitchFamily="34" charset="0"/>
              </a:rPr>
              <a:t>provides centralized security </a:t>
            </a:r>
            <a:r>
              <a:rPr lang="en-US" sz="1800" b="0" i="0" u="none" strike="noStrike" dirty="0">
                <a:solidFill>
                  <a:srgbClr val="000000"/>
                </a:solidFill>
                <a:effectLst/>
                <a:latin typeface="Arial" panose="020B0604020202020204" pitchFamily="34" charset="0"/>
              </a:rPr>
              <a:t>enforcement by </a:t>
            </a:r>
            <a:r>
              <a:rPr lang="en-US" sz="1800" b="1" i="0" u="none" strike="noStrike" dirty="0">
                <a:solidFill>
                  <a:srgbClr val="000000"/>
                </a:solidFill>
                <a:effectLst/>
                <a:latin typeface="Arial" panose="020B0604020202020204" pitchFamily="34" charset="0"/>
              </a:rPr>
              <a:t>implementing robust authentication and authorization mechanisms</a:t>
            </a:r>
            <a:r>
              <a:rPr lang="en-US" sz="1800" b="0" i="0" u="none" strike="noStrike" dirty="0">
                <a:solidFill>
                  <a:srgbClr val="000000"/>
                </a:solidFill>
                <a:effectLst/>
                <a:latin typeface="Arial" panose="020B0604020202020204" pitchFamily="34" charset="0"/>
              </a:rPr>
              <a:t>.</a:t>
            </a:r>
          </a:p>
          <a:p>
            <a:pPr rtl="0" fontAlgn="base">
              <a:spcBef>
                <a:spcPts val="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provides </a:t>
            </a:r>
            <a:r>
              <a:rPr lang="en-US" sz="1800" b="1" i="0" u="none" strike="noStrike" dirty="0">
                <a:solidFill>
                  <a:srgbClr val="000000"/>
                </a:solidFill>
                <a:effectLst/>
                <a:latin typeface="Arial" panose="020B0604020202020204" pitchFamily="34" charset="0"/>
              </a:rPr>
              <a:t>analytics and monitoring capabilities</a:t>
            </a:r>
            <a:r>
              <a:rPr lang="en-US" sz="1800" b="0" i="0" u="none" strike="noStrike" dirty="0">
                <a:solidFill>
                  <a:srgbClr val="000000"/>
                </a:solidFill>
                <a:effectLst/>
                <a:latin typeface="Arial" panose="020B0604020202020204" pitchFamily="34" charset="0"/>
              </a:rPr>
              <a:t>, allowing you to closely</a:t>
            </a:r>
            <a:r>
              <a:rPr lang="en-US" sz="1800" b="1" i="0" u="sng" strike="noStrike" dirty="0">
                <a:solidFill>
                  <a:srgbClr val="000000"/>
                </a:solidFill>
                <a:effectLst/>
                <a:latin typeface="Arial" panose="020B0604020202020204" pitchFamily="34" charset="0"/>
              </a:rPr>
              <a:t> track</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API usage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metrics, </a:t>
            </a:r>
            <a:r>
              <a:rPr lang="en-US" sz="1800" b="1" i="0" u="none" strike="noStrike" dirty="0">
                <a:solidFill>
                  <a:srgbClr val="000000"/>
                </a:solidFill>
                <a:effectLst/>
                <a:latin typeface="Arial" panose="020B0604020202020204" pitchFamily="34" charset="0"/>
              </a:rPr>
              <a:t>essential for maintaining a healthy microservices ecosystem</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br>
              <a:rPr lang="en-US" sz="3200" b="0" dirty="0">
                <a:effectLst/>
              </a:rPr>
            </a:br>
            <a:r>
              <a:rPr lang="en-US" sz="1800" b="0" i="0" u="none" strike="noStrike" dirty="0">
                <a:solidFill>
                  <a:srgbClr val="000000"/>
                </a:solidFill>
                <a:effectLst/>
                <a:latin typeface="Arial" panose="020B0604020202020204" pitchFamily="34" charset="0"/>
              </a:rPr>
              <a:t>The API gateway pattern has some drawbacks:</a:t>
            </a:r>
            <a:endParaRPr lang="en-US" sz="3200" b="0" dirty="0">
              <a:effectLst/>
            </a:endParaRPr>
          </a:p>
          <a:p>
            <a:pPr rtl="0" fontAlgn="base">
              <a:spcBef>
                <a:spcPts val="15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Increased complexity</a:t>
            </a:r>
            <a:r>
              <a:rPr lang="en-US" sz="1800" b="0" i="0" u="none" strike="noStrike" dirty="0">
                <a:solidFill>
                  <a:srgbClr val="000000"/>
                </a:solidFill>
                <a:effectLst/>
                <a:latin typeface="Arial" panose="020B0604020202020204" pitchFamily="34" charset="0"/>
              </a:rPr>
              <a:t> - the API gateway is yet </a:t>
            </a:r>
            <a:r>
              <a:rPr lang="en-US" sz="1800" b="1" i="0" u="none" strike="noStrike" dirty="0">
                <a:solidFill>
                  <a:srgbClr val="000000"/>
                </a:solidFill>
                <a:effectLst/>
                <a:latin typeface="Arial" panose="020B0604020202020204" pitchFamily="34" charset="0"/>
              </a:rPr>
              <a:t>another moving part that must be developed, deployed and managed</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10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Increased response </a:t>
            </a:r>
            <a:r>
              <a:rPr lang="en-US" sz="1800" b="0" i="0" u="none" strike="noStrike" dirty="0">
                <a:solidFill>
                  <a:srgbClr val="000000"/>
                </a:solidFill>
                <a:effectLst/>
                <a:latin typeface="Arial" panose="020B0604020202020204" pitchFamily="34" charset="0"/>
              </a:rPr>
              <a:t>time </a:t>
            </a:r>
            <a:r>
              <a:rPr lang="en-US" sz="1800" b="1" i="0" u="none" strike="noStrike" dirty="0">
                <a:solidFill>
                  <a:srgbClr val="000000"/>
                </a:solidFill>
                <a:effectLst/>
                <a:latin typeface="Arial" panose="020B0604020202020204" pitchFamily="34" charset="0"/>
              </a:rPr>
              <a:t>due to the additional network hop through the API gateway </a:t>
            </a:r>
            <a:r>
              <a:rPr lang="en-US" sz="1800" b="0" i="0" u="none" strike="noStrike" dirty="0">
                <a:solidFill>
                  <a:srgbClr val="000000"/>
                </a:solidFill>
                <a:effectLst/>
                <a:latin typeface="Arial" panose="020B0604020202020204" pitchFamily="34" charset="0"/>
              </a:rPr>
              <a:t>- however, for most applications the cost of an </a:t>
            </a:r>
            <a:r>
              <a:rPr lang="en-US" sz="1800" b="1" i="0" u="none" strike="noStrike" dirty="0">
                <a:solidFill>
                  <a:srgbClr val="000000"/>
                </a:solidFill>
                <a:effectLst/>
                <a:latin typeface="Arial" panose="020B0604020202020204" pitchFamily="34" charset="0"/>
              </a:rPr>
              <a:t>extra roundtrip is insignificant</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endParaRPr lang="en-US" sz="1800" b="1"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While Service Mesh and API gateway are distinct components serving different purposes, they do share some important similarities in their roles within microservices architectures. </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Architect and Developers must be aware that they have to update the API gateway every time a microservice is added or removed</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API gateway needs to be aware of the available services and their endpoints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1500"/>
              </a:spcBef>
              <a:spcAft>
                <a:spcPts val="1000"/>
              </a:spcAft>
            </a:pPr>
            <a:r>
              <a:rPr lang="en-US" sz="1800" b="1" i="0" u="sng" dirty="0">
                <a:solidFill>
                  <a:srgbClr val="000000"/>
                </a:solidFill>
                <a:effectLst/>
                <a:latin typeface="Arial" panose="020B0604020202020204" pitchFamily="34" charset="0"/>
              </a:rPr>
              <a:t>Service mesh </a:t>
            </a:r>
            <a:r>
              <a:rPr lang="en-US" sz="1800" b="0" i="0" u="none" strike="noStrike" dirty="0">
                <a:solidFill>
                  <a:srgbClr val="000000"/>
                </a:solidFill>
                <a:effectLst/>
                <a:latin typeface="Arial" panose="020B0604020202020204" pitchFamily="34" charset="0"/>
              </a:rPr>
              <a:t>typically </a:t>
            </a:r>
            <a:r>
              <a:rPr lang="en-US" sz="1800" b="1" i="0" u="sng" dirty="0">
                <a:solidFill>
                  <a:srgbClr val="000000"/>
                </a:solidFill>
                <a:effectLst/>
                <a:latin typeface="Arial" panose="020B0604020202020204" pitchFamily="34" charset="0"/>
              </a:rPr>
              <a:t>offers network management scalability and flexibility that exceeds the capabilities of traditional API gateways.</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18910692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architects and developers </a:t>
            </a:r>
            <a:r>
              <a:rPr lang="en-US" sz="1800" b="1" i="0" u="none" strike="noStrike" dirty="0">
                <a:solidFill>
                  <a:srgbClr val="000000"/>
                </a:solidFill>
                <a:effectLst/>
                <a:latin typeface="Arial" panose="020B0604020202020204" pitchFamily="34" charset="0"/>
              </a:rPr>
              <a:t>struggle with appropriate granularity of each service</a:t>
            </a:r>
            <a:r>
              <a:rPr lang="en-US" sz="1800" b="0" i="0" u="none" strike="noStrike" dirty="0">
                <a:solidFill>
                  <a:srgbClr val="000000"/>
                </a:solidFill>
                <a:effectLst/>
                <a:latin typeface="Arial" panose="020B0604020202020204" pitchFamily="34" charset="0"/>
              </a:rPr>
              <a:t>, which affects both data isolation and </a:t>
            </a:r>
            <a:r>
              <a:rPr lang="en-US" sz="1800" b="1" i="0" u="none" strike="noStrike" dirty="0">
                <a:solidFill>
                  <a:srgbClr val="000000"/>
                </a:solidFill>
                <a:effectLst/>
                <a:latin typeface="Arial" panose="020B0604020202020204" pitchFamily="34" charset="0"/>
              </a:rPr>
              <a:t>communication</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Finding the correct communication style helps teams keep services decoupled.</a:t>
            </a:r>
          </a:p>
          <a:p>
            <a:endParaRPr lang="en-US" sz="1800" b="1" i="0" u="sng" dirty="0">
              <a:solidFill>
                <a:srgbClr val="000000"/>
              </a:solidFill>
              <a:effectLst/>
              <a:latin typeface="Arial" panose="020B0604020202020204" pitchFamily="34" charset="0"/>
            </a:endParaRPr>
          </a:p>
          <a:p>
            <a:pPr rtl="0">
              <a:spcBef>
                <a:spcPts val="1500"/>
              </a:spcBef>
              <a:spcAft>
                <a:spcPts val="1000"/>
              </a:spcAft>
            </a:pPr>
            <a:r>
              <a:rPr lang="en-US" sz="1800" b="1" i="1" u="none" strike="noStrike" dirty="0">
                <a:solidFill>
                  <a:srgbClr val="000000"/>
                </a:solidFill>
                <a:effectLst/>
                <a:latin typeface="Arial" panose="020B0604020202020204" pitchFamily="34" charset="0"/>
              </a:rPr>
              <a:t>Fundamentally, architects must decide on synchronous or asynchronous communication</a:t>
            </a:r>
            <a:r>
              <a:rPr lang="en-US" sz="1800" b="0" i="0" u="none" strike="noStrike" dirty="0">
                <a:solidFill>
                  <a:srgbClr val="000000"/>
                </a:solidFill>
                <a:effectLst/>
                <a:latin typeface="Arial" panose="020B0604020202020204" pitchFamily="34" charset="0"/>
              </a:rPr>
              <a:t>. </a:t>
            </a: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Microservices architectures </a:t>
            </a:r>
            <a:r>
              <a:rPr lang="en-US" sz="1800" b="0" i="0" u="none" strike="noStrike" dirty="0">
                <a:solidFill>
                  <a:srgbClr val="000000"/>
                </a:solidFill>
                <a:effectLst/>
                <a:latin typeface="Arial" panose="020B0604020202020204" pitchFamily="34" charset="0"/>
              </a:rPr>
              <a:t>typically utilize </a:t>
            </a:r>
            <a:r>
              <a:rPr lang="en-US" sz="1800" b="1" i="0" u="none" strike="noStrike" dirty="0">
                <a:solidFill>
                  <a:srgbClr val="000000"/>
                </a:solidFill>
                <a:effectLst/>
                <a:latin typeface="Arial" panose="020B0604020202020204" pitchFamily="34" charset="0"/>
              </a:rPr>
              <a:t>protocol-aware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heterogeneous interoperability</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r>
              <a:rPr lang="en-US" sz="1800" b="0" i="0" u="none" strike="noStrike" dirty="0">
                <a:solidFill>
                  <a:srgbClr val="000000"/>
                </a:solidFill>
                <a:effectLst/>
                <a:latin typeface="Arial" panose="020B0604020202020204" pitchFamily="34" charset="0"/>
              </a:rPr>
              <a:t>Protocol-aware</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Services must know (or discover) which protocol to use to call other services.</a:t>
            </a:r>
            <a:endParaRPr lang="en-US" b="0" dirty="0">
              <a:effectLst/>
            </a:endParaRPr>
          </a:p>
          <a:p>
            <a:pPr rtl="0">
              <a:spcBef>
                <a:spcPts val="1500"/>
              </a:spcBef>
              <a:spcAft>
                <a:spcPts val="1000"/>
              </a:spcAft>
            </a:pPr>
            <a:endParaRPr lang="en-US" sz="1800" b="0" i="0" u="none" strike="noStrike" dirty="0">
              <a:solidFill>
                <a:srgbClr val="000000"/>
              </a:solidFill>
              <a:effectLst/>
              <a:latin typeface="Arial" panose="020B0604020202020204" pitchFamily="34" charset="0"/>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Heterogeneous:</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Because microservices is a distributed architecture, each service </a:t>
            </a:r>
            <a:r>
              <a:rPr lang="en-US" sz="1800" b="1" i="0" u="none" strike="noStrike" dirty="0">
                <a:solidFill>
                  <a:srgbClr val="000000"/>
                </a:solidFill>
                <a:effectLst/>
                <a:latin typeface="Arial" panose="020B0604020202020204" pitchFamily="34" charset="0"/>
              </a:rPr>
              <a:t>may be written in a different technology stack</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Heterogeneous </a:t>
            </a:r>
            <a:r>
              <a:rPr lang="en-US" sz="1800" b="0" i="0" u="none" strike="noStrike" dirty="0">
                <a:solidFill>
                  <a:srgbClr val="000000"/>
                </a:solidFill>
                <a:effectLst/>
                <a:latin typeface="Arial" panose="020B0604020202020204" pitchFamily="34" charset="0"/>
              </a:rPr>
              <a:t>suggests that </a:t>
            </a:r>
            <a:r>
              <a:rPr lang="en-US" sz="1800" b="1" i="0" u="none" strike="noStrike" dirty="0">
                <a:solidFill>
                  <a:srgbClr val="000000"/>
                </a:solidFill>
                <a:effectLst/>
                <a:latin typeface="Arial" panose="020B0604020202020204" pitchFamily="34" charset="0"/>
              </a:rPr>
              <a:t>microservices fully support different environments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19806247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In some organization, they had a fast-moving problem domain, the </a:t>
            </a:r>
            <a:r>
              <a:rPr lang="en-US" sz="1800" b="1" i="0" u="none" strike="noStrike" dirty="0">
                <a:solidFill>
                  <a:srgbClr val="000000"/>
                </a:solidFill>
                <a:effectLst/>
                <a:latin typeface="Arial" panose="020B0604020202020204" pitchFamily="34" charset="0"/>
              </a:rPr>
              <a:t>architect wanted to ensure that none of the development teams accidentally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created coupling points</a:t>
            </a:r>
            <a:r>
              <a:rPr lang="en-US" sz="1800" b="0" i="0" u="none" strike="noStrike" dirty="0">
                <a:solidFill>
                  <a:srgbClr val="000000"/>
                </a:solidFill>
                <a:effectLst/>
                <a:latin typeface="Arial" panose="020B0604020202020204" pitchFamily="34" charset="0"/>
              </a:rPr>
              <a:t> between each other. </a:t>
            </a:r>
            <a:r>
              <a:rPr lang="en-US" sz="1800" b="1" i="0" u="none" strike="noStrike" dirty="0">
                <a:solidFill>
                  <a:srgbClr val="000000"/>
                </a:solidFill>
                <a:effectLst/>
                <a:latin typeface="Arial" panose="020B0604020202020204" pitchFamily="34" charset="0"/>
              </a:rPr>
              <a:t>He mandated each development team to use a different technology stack. </a:t>
            </a:r>
            <a:r>
              <a:rPr lang="en-US" sz="1800" b="0" i="0" u="none" strike="noStrike" dirty="0">
                <a:solidFill>
                  <a:srgbClr val="000000"/>
                </a:solidFill>
                <a:effectLst/>
                <a:latin typeface="Arial" panose="020B0604020202020204" pitchFamily="34" charset="0"/>
              </a:rPr>
              <a:t>If one team was using Java and the other was using .NET, </a:t>
            </a:r>
            <a:r>
              <a:rPr lang="en-US" sz="1800" b="1" i="1" u="none" strike="noStrike" dirty="0">
                <a:solidFill>
                  <a:srgbClr val="000000"/>
                </a:solidFill>
                <a:effectLst/>
                <a:latin typeface="Arial" panose="020B0604020202020204" pitchFamily="34" charset="0"/>
              </a:rPr>
              <a:t>it was impossible to accidentally share classes!</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This approach is the polar opposite </a:t>
            </a:r>
            <a:r>
              <a:rPr lang="en-US" sz="1800" b="0" i="0" u="none" strike="noStrike" dirty="0">
                <a:solidFill>
                  <a:srgbClr val="000000"/>
                </a:solidFill>
                <a:effectLst/>
                <a:latin typeface="Arial" panose="020B0604020202020204" pitchFamily="34" charset="0"/>
              </a:rPr>
              <a:t>of most enterprise governance policies, </a:t>
            </a:r>
            <a:r>
              <a:rPr lang="en-US" sz="1800" b="1" i="0" u="none" strike="noStrike" dirty="0">
                <a:solidFill>
                  <a:srgbClr val="000000"/>
                </a:solidFill>
                <a:effectLst/>
                <a:latin typeface="Arial" panose="020B0604020202020204" pitchFamily="34" charset="0"/>
              </a:rPr>
              <a:t>which insist on standardizing on a single technology stack.</a:t>
            </a:r>
            <a:r>
              <a:rPr lang="en-US" sz="1800" b="0" i="0" u="none" strike="noStrike" dirty="0">
                <a:solidFill>
                  <a:srgbClr val="000000"/>
                </a:solidFill>
                <a:effectLst/>
                <a:latin typeface="Arial" panose="020B0604020202020204" pitchFamily="34" charset="0"/>
              </a:rPr>
              <a:t> </a:t>
            </a:r>
          </a:p>
          <a:p>
            <a:pPr rtl="0">
              <a:spcBef>
                <a:spcPts val="1500"/>
              </a:spcBef>
              <a:spcAft>
                <a:spcPts val="1000"/>
              </a:spcAft>
            </a:pPr>
            <a:r>
              <a:rPr lang="en-US" sz="1800" b="1" i="0" u="none" strike="noStrike" dirty="0">
                <a:solidFill>
                  <a:srgbClr val="000000"/>
                </a:solidFill>
                <a:effectLst/>
                <a:latin typeface="Arial" panose="020B0604020202020204" pitchFamily="34" charset="0"/>
              </a:rPr>
              <a:t>The goal in the microservices world is to choose the correct scale technology for the narrow scope of the problem.</a:t>
            </a:r>
            <a:r>
              <a:rPr lang="en-US" sz="1800" b="0" i="0" u="none" strike="noStrike" dirty="0">
                <a:solidFill>
                  <a:srgbClr val="000000"/>
                </a:solidFill>
                <a:effectLst/>
                <a:latin typeface="Arial" panose="020B0604020202020204" pitchFamily="34" charset="0"/>
              </a:rPr>
              <a:t> This concept leverages the </a:t>
            </a:r>
            <a:r>
              <a:rPr lang="en-US" sz="1800" b="1" i="1" u="none" strike="noStrike" dirty="0">
                <a:solidFill>
                  <a:srgbClr val="000000"/>
                </a:solidFill>
                <a:effectLst/>
                <a:latin typeface="Arial" panose="020B0604020202020204" pitchFamily="34" charset="0"/>
              </a:rPr>
              <a:t>highly decoupled nature of microservices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br>
              <a:rPr lang="en-US" sz="3200" b="0" dirty="0">
                <a:effectLst/>
              </a:rPr>
            </a:br>
            <a:r>
              <a:rPr lang="en-US" sz="1800" b="1" i="0" u="sng" dirty="0">
                <a:solidFill>
                  <a:srgbClr val="000000"/>
                </a:solidFill>
                <a:effectLst/>
                <a:latin typeface="Arial" panose="020B0604020202020204" pitchFamily="34" charset="0"/>
              </a:rPr>
              <a:t>For asynchronous communication,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often use events and messages</a:t>
            </a:r>
            <a:r>
              <a:rPr lang="en-US" sz="1800" b="0" i="0" u="none" strike="noStrike" dirty="0">
                <a:solidFill>
                  <a:srgbClr val="000000"/>
                </a:solidFill>
                <a:effectLst/>
                <a:latin typeface="Arial" panose="020B0604020202020204" pitchFamily="34" charset="0"/>
              </a:rPr>
              <a:t>, thus internally utilizing an </a:t>
            </a:r>
            <a:r>
              <a:rPr lang="en-US" sz="1800" b="1" i="0" u="none" strike="noStrike" dirty="0">
                <a:solidFill>
                  <a:srgbClr val="000000"/>
                </a:solidFill>
                <a:effectLst/>
                <a:latin typeface="Arial" panose="020B0604020202020204" pitchFamily="34" charset="0"/>
              </a:rPr>
              <a:t>event-driven architecture</a:t>
            </a:r>
            <a:r>
              <a:rPr lang="en-US" sz="1800" b="0" i="0" u="none" strike="noStrike" dirty="0">
                <a:solidFill>
                  <a:srgbClr val="000000"/>
                </a:solidFill>
                <a:effectLst/>
                <a:latin typeface="Arial" panose="020B0604020202020204" pitchFamily="34" charset="0"/>
              </a:rPr>
              <a:t>. </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US" sz="3200" b="0" dirty="0">
              <a:effectLst/>
            </a:endParaRPr>
          </a:p>
          <a:p>
            <a:pPr rtl="0">
              <a:spcBef>
                <a:spcPts val="1500"/>
              </a:spcBef>
              <a:spcAft>
                <a:spcPts val="1000"/>
              </a:spcAft>
            </a:pPr>
            <a:r>
              <a:rPr lang="en-US" sz="1800" b="1" i="1" u="none" strike="noStrike" dirty="0">
                <a:solidFill>
                  <a:srgbClr val="000000"/>
                </a:solidFill>
                <a:effectLst/>
                <a:latin typeface="Arial" panose="020B0604020202020204" pitchFamily="34" charset="0"/>
              </a:rPr>
              <a:t>The broker and mediator patterns</a:t>
            </a:r>
            <a:r>
              <a:rPr lang="en-US" sz="1800" b="0" i="0" u="none" strike="noStrike" dirty="0">
                <a:solidFill>
                  <a:srgbClr val="000000"/>
                </a:solidFill>
                <a:effectLst/>
                <a:latin typeface="Arial" panose="020B0604020202020204" pitchFamily="34" charset="0"/>
              </a:rPr>
              <a:t> manifest in </a:t>
            </a:r>
            <a:r>
              <a:rPr lang="en-US" sz="1800" b="1" i="0" u="none" strike="noStrike" dirty="0">
                <a:solidFill>
                  <a:srgbClr val="000000"/>
                </a:solidFill>
                <a:effectLst/>
                <a:latin typeface="Arial" panose="020B0604020202020204" pitchFamily="34" charset="0"/>
              </a:rPr>
              <a:t>microservices </a:t>
            </a:r>
            <a:r>
              <a:rPr lang="en-US" sz="1800" b="0" i="0" u="none" strike="noStrike" dirty="0">
                <a:solidFill>
                  <a:srgbClr val="000000"/>
                </a:solidFill>
                <a:effectLst/>
                <a:latin typeface="Arial" panose="020B0604020202020204" pitchFamily="34" charset="0"/>
              </a:rPr>
              <a:t>as </a:t>
            </a:r>
            <a:r>
              <a:rPr lang="en-US" sz="1800" b="1" i="1" u="none" strike="noStrike" dirty="0">
                <a:solidFill>
                  <a:srgbClr val="000000"/>
                </a:solidFill>
                <a:effectLst/>
                <a:latin typeface="Arial" panose="020B0604020202020204" pitchFamily="34" charset="0"/>
              </a:rPr>
              <a:t>choreography and orchestration</a:t>
            </a:r>
            <a:r>
              <a:rPr lang="en-US" sz="1800" b="0" i="0" u="none" strike="noStrike" dirty="0">
                <a:solidFill>
                  <a:srgbClr val="000000"/>
                </a:solidFill>
                <a:effectLst/>
                <a:latin typeface="Arial" panose="020B0604020202020204" pitchFamily="34" charset="0"/>
              </a:rPr>
              <a:t>.</a:t>
            </a:r>
            <a:br>
              <a:rPr lang="en-US" sz="3200" dirty="0"/>
            </a:br>
            <a:endParaRPr lang="en-US" dirty="0"/>
          </a:p>
        </p:txBody>
      </p:sp>
    </p:spTree>
    <p:extLst>
      <p:ext uri="{BB962C8B-B14F-4D97-AF65-F5344CB8AC3E}">
        <p14:creationId xmlns:p14="http://schemas.microsoft.com/office/powerpoint/2010/main" val="13471848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Choreography </a:t>
            </a:r>
            <a:r>
              <a:rPr lang="en-US" sz="1800" b="1" i="0" u="none" strike="noStrike" dirty="0">
                <a:solidFill>
                  <a:srgbClr val="000000"/>
                </a:solidFill>
                <a:effectLst/>
                <a:latin typeface="Arial" panose="020B0604020202020204" pitchFamily="34" charset="0"/>
              </a:rPr>
              <a:t>utilizes the same communication style as a </a:t>
            </a:r>
            <a:r>
              <a:rPr lang="en-US" sz="1800" b="1" i="0" u="sng" dirty="0">
                <a:solidFill>
                  <a:srgbClr val="000000"/>
                </a:solidFill>
                <a:effectLst/>
                <a:latin typeface="Arial" panose="020B0604020202020204" pitchFamily="34" charset="0"/>
              </a:rPr>
              <a:t>broker</a:t>
            </a:r>
            <a:r>
              <a:rPr lang="en-US" sz="1800" b="1" i="0" u="none" strike="noStrike" dirty="0">
                <a:solidFill>
                  <a:srgbClr val="000000"/>
                </a:solidFill>
                <a:effectLst/>
                <a:latin typeface="Arial" panose="020B0604020202020204" pitchFamily="34" charset="0"/>
              </a:rPr>
              <a:t> event-driven architecture. </a:t>
            </a:r>
            <a:r>
              <a:rPr lang="en-US" sz="1800" b="0" i="0" u="none" strike="noStrike" dirty="0">
                <a:solidFill>
                  <a:srgbClr val="000000"/>
                </a:solidFill>
                <a:effectLst/>
                <a:latin typeface="Arial" panose="020B0604020202020204" pitchFamily="34" charset="0"/>
              </a:rPr>
              <a:t>In other words,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no central </a:t>
            </a:r>
            <a:r>
              <a:rPr lang="en-US" sz="1800" b="1" i="0" u="none" strike="noStrike" dirty="0">
                <a:solidFill>
                  <a:srgbClr val="000000"/>
                </a:solidFill>
                <a:effectLst/>
                <a:latin typeface="Arial" panose="020B0604020202020204" pitchFamily="34" charset="0"/>
              </a:rPr>
              <a:t>coordinator exists in this architecture (Decentralized Transaction Management)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4800" dirty="0"/>
              <a:t>Event driven Idea is services react autonomously to events from other services</a:t>
            </a:r>
            <a:endParaRPr lang="en-US" sz="3200" b="0" dirty="0">
              <a:effectLst/>
            </a:endParaRPr>
          </a:p>
          <a:p>
            <a:pPr marL="158750" indent="0" algn="ctr" rtl="0">
              <a:spcBef>
                <a:spcPts val="0"/>
              </a:spcBef>
              <a:spcAft>
                <a:spcPts val="0"/>
              </a:spcAft>
              <a:buNone/>
            </a:pPr>
            <a:br>
              <a:rPr lang="en-US" sz="3200" b="0" dirty="0">
                <a:effectLst/>
              </a:rPr>
            </a:br>
            <a:r>
              <a:rPr lang="en-US" sz="1800" b="0" i="1" u="sng" dirty="0">
                <a:solidFill>
                  <a:srgbClr val="000000"/>
                </a:solidFill>
                <a:effectLst/>
                <a:latin typeface="Arial" panose="020B0604020202020204" pitchFamily="34" charset="0"/>
              </a:rPr>
              <a:t>Thus, architects find it natural to implement </a:t>
            </a:r>
            <a:r>
              <a:rPr lang="en-US" sz="1800" b="1" i="1" u="sng" dirty="0">
                <a:solidFill>
                  <a:srgbClr val="000000"/>
                </a:solidFill>
                <a:effectLst/>
                <a:latin typeface="Arial" panose="020B0604020202020204" pitchFamily="34" charset="0"/>
              </a:rPr>
              <a:t>decoupled events between services (Choreography)</a:t>
            </a:r>
            <a:r>
              <a:rPr lang="en-US" sz="1800" b="0" i="1" u="sng" dirty="0">
                <a:solidFill>
                  <a:srgbClr val="000000"/>
                </a:solidFill>
                <a:effectLst/>
                <a:latin typeface="Arial" panose="020B0604020202020204" pitchFamily="34" charset="0"/>
              </a:rPr>
              <a:t>.</a:t>
            </a:r>
            <a:endParaRPr lang="en-US" sz="3200" b="0" dirty="0">
              <a:effectLst/>
            </a:endParaRP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The user requests details about a user’s wish list.</a:t>
            </a:r>
          </a:p>
          <a:p>
            <a:r>
              <a:rPr lang="en-US" sz="1800" b="1" i="0" u="none" strike="noStrike" dirty="0">
                <a:solidFill>
                  <a:srgbClr val="000000"/>
                </a:solidFill>
                <a:effectLst/>
                <a:latin typeface="Arial" panose="020B0604020202020204" pitchFamily="34" charset="0"/>
              </a:rPr>
              <a:t>Because microservices architectures don’t include a global mediator</a:t>
            </a:r>
            <a:r>
              <a:rPr lang="en-US" sz="1800" b="0" i="0" u="none" strike="noStrike" dirty="0">
                <a:solidFill>
                  <a:srgbClr val="000000"/>
                </a:solidFill>
                <a:effectLst/>
                <a:latin typeface="Arial" panose="020B0604020202020204" pitchFamily="34" charset="0"/>
              </a:rPr>
              <a:t> like other service-oriented architectures,</a:t>
            </a:r>
            <a:r>
              <a:rPr lang="en-US" sz="1800" b="1" i="0" u="none" strike="noStrike" dirty="0">
                <a:solidFill>
                  <a:srgbClr val="000000"/>
                </a:solidFill>
                <a:effectLst/>
                <a:latin typeface="Arial" panose="020B0604020202020204" pitchFamily="34" charset="0"/>
              </a:rPr>
              <a:t> </a:t>
            </a:r>
            <a:endParaRPr lang="en-US" sz="1800" b="0" i="0" u="none" strike="noStrike" dirty="0">
              <a:solidFill>
                <a:srgbClr val="000000"/>
              </a:solidFill>
              <a:effectLst/>
              <a:latin typeface="Arial" panose="020B0604020202020204" pitchFamily="34" charset="0"/>
            </a:endParaRPr>
          </a:p>
          <a:p>
            <a:pPr algn="ctr" rtl="0">
              <a:spcBef>
                <a:spcPts val="0"/>
              </a:spcBef>
              <a:spcAft>
                <a:spcPts val="0"/>
              </a:spcAft>
            </a:pPr>
            <a:r>
              <a:rPr lang="en-US" sz="1800" b="1" i="1" u="sng" dirty="0">
                <a:solidFill>
                  <a:srgbClr val="000000"/>
                </a:solidFill>
                <a:effectLst/>
                <a:latin typeface="Arial" panose="020B0604020202020204" pitchFamily="34" charset="0"/>
              </a:rPr>
              <a:t>If an architect needs to coordinate across several services</a:t>
            </a:r>
            <a:r>
              <a:rPr lang="en-US" sz="1800" b="0" i="1" u="sng" dirty="0">
                <a:solidFill>
                  <a:srgbClr val="000000"/>
                </a:solidFill>
                <a:effectLst/>
                <a:latin typeface="Arial" panose="020B0604020202020204" pitchFamily="34" charset="0"/>
              </a:rPr>
              <a:t>, </a:t>
            </a:r>
            <a:endParaRPr lang="en-US" sz="4800" b="0" dirty="0">
              <a:effectLst/>
            </a:endParaRPr>
          </a:p>
          <a:p>
            <a:r>
              <a:rPr lang="en-US" sz="1800" b="0" i="1" u="sng" dirty="0">
                <a:solidFill>
                  <a:srgbClr val="000000"/>
                </a:solidFill>
                <a:effectLst/>
                <a:latin typeface="Arial" panose="020B0604020202020204" pitchFamily="34" charset="0"/>
              </a:rPr>
              <a:t>they can </a:t>
            </a:r>
            <a:r>
              <a:rPr lang="en-US" sz="1800" b="1" i="1" u="sng" dirty="0">
                <a:solidFill>
                  <a:srgbClr val="000000"/>
                </a:solidFill>
                <a:effectLst/>
                <a:latin typeface="Arial" panose="020B0604020202020204" pitchFamily="34" charset="0"/>
              </a:rPr>
              <a:t>create their own localized mediator servic</a:t>
            </a:r>
            <a:r>
              <a:rPr lang="en-US" sz="1800" b="0" i="0" u="none" strike="noStrike" dirty="0">
                <a:solidFill>
                  <a:srgbClr val="000000"/>
                </a:solidFill>
                <a:effectLst/>
                <a:latin typeface="Arial" panose="020B0604020202020204" pitchFamily="34" charset="0"/>
              </a:rPr>
              <a:t>e like in this next pic</a:t>
            </a:r>
            <a:br>
              <a:rPr lang="en-US" sz="3200" dirty="0"/>
            </a:br>
            <a:endParaRPr lang="en-US" dirty="0"/>
          </a:p>
        </p:txBody>
      </p:sp>
    </p:spTree>
    <p:extLst>
      <p:ext uri="{BB962C8B-B14F-4D97-AF65-F5344CB8AC3E}">
        <p14:creationId xmlns:p14="http://schemas.microsoft.com/office/powerpoint/2010/main" val="39695061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common problems like</a:t>
            </a:r>
            <a:r>
              <a:rPr lang="en-US" sz="1800" b="1" i="0" u="none" strike="noStrike" dirty="0">
                <a:solidFill>
                  <a:srgbClr val="000000"/>
                </a:solidFill>
                <a:effectLst/>
                <a:latin typeface="Arial" panose="020B0604020202020204" pitchFamily="34" charset="0"/>
              </a:rPr>
              <a:t> error handling and coordination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become </a:t>
            </a:r>
            <a:r>
              <a:rPr lang="en-US" sz="1800" b="1" i="0" u="sng" dirty="0">
                <a:solidFill>
                  <a:srgbClr val="000000"/>
                </a:solidFill>
                <a:effectLst/>
                <a:latin typeface="Arial" panose="020B0604020202020204" pitchFamily="34" charset="0"/>
              </a:rPr>
              <a:t>more complex </a:t>
            </a:r>
            <a:r>
              <a:rPr lang="en-US" sz="1800" b="1" i="0" u="none" strike="noStrike" dirty="0">
                <a:solidFill>
                  <a:srgbClr val="000000"/>
                </a:solidFill>
                <a:effectLst/>
                <a:latin typeface="Arial" panose="020B0604020202020204" pitchFamily="34" charset="0"/>
              </a:rPr>
              <a:t>in </a:t>
            </a:r>
            <a:r>
              <a:rPr lang="en-US" sz="1800" b="1" i="0" u="sng" dirty="0">
                <a:solidFill>
                  <a:srgbClr val="000000"/>
                </a:solidFill>
                <a:effectLst/>
                <a:latin typeface="Arial" panose="020B0604020202020204" pitchFamily="34" charset="0"/>
              </a:rPr>
              <a:t>choreographed </a:t>
            </a:r>
            <a:r>
              <a:rPr lang="en-US" sz="1800" b="1" i="0" u="none" strike="noStrike" dirty="0">
                <a:solidFill>
                  <a:srgbClr val="000000"/>
                </a:solidFill>
                <a:effectLst/>
                <a:latin typeface="Arial" panose="020B0604020202020204" pitchFamily="34" charset="0"/>
              </a:rPr>
              <a:t>environments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3200" dirty="0"/>
              <a:t>Consider this pic example …</a:t>
            </a:r>
            <a:br>
              <a:rPr lang="en-US" sz="3200" dirty="0"/>
            </a:br>
            <a:r>
              <a:rPr lang="en-US" sz="1800" b="1" i="0" u="none" strike="noStrike" dirty="0">
                <a:solidFill>
                  <a:srgbClr val="000000"/>
                </a:solidFill>
                <a:effectLst/>
                <a:latin typeface="Arial" panose="020B0604020202020204" pitchFamily="34" charset="0"/>
              </a:rPr>
              <a:t>The first service called must coordinate across a wide variety of other services</a:t>
            </a:r>
            <a:r>
              <a:rPr lang="en-US" sz="1800" b="0" i="0" u="none" strike="noStrike" dirty="0">
                <a:solidFill>
                  <a:srgbClr val="000000"/>
                </a:solidFill>
                <a:effectLst/>
                <a:latin typeface="Arial" panose="020B0604020202020204" pitchFamily="34" charset="0"/>
              </a:rPr>
              <a:t>, basically acting as a </a:t>
            </a:r>
            <a:r>
              <a:rPr lang="en-US" sz="1800" b="1" i="0" u="none" strike="noStrike" dirty="0">
                <a:solidFill>
                  <a:srgbClr val="000000"/>
                </a:solidFill>
                <a:effectLst/>
                <a:latin typeface="Arial" panose="020B0604020202020204" pitchFamily="34" charset="0"/>
              </a:rPr>
              <a:t>mediator</a:t>
            </a:r>
            <a:r>
              <a:rPr lang="en-US" sz="1800" b="0" i="0" u="none" strike="noStrike" dirty="0">
                <a:solidFill>
                  <a:srgbClr val="000000"/>
                </a:solidFill>
                <a:effectLst/>
                <a:latin typeface="Arial" panose="020B0604020202020204" pitchFamily="34" charset="0"/>
              </a:rPr>
              <a:t> in addition to its </a:t>
            </a:r>
            <a:r>
              <a:rPr lang="en-US" sz="1800" b="1" i="0" u="none" strike="noStrike" dirty="0">
                <a:solidFill>
                  <a:srgbClr val="000000"/>
                </a:solidFill>
                <a:effectLst/>
                <a:latin typeface="Arial" panose="020B0604020202020204" pitchFamily="34" charset="0"/>
              </a:rPr>
              <a:t>other domain responsibilities</a:t>
            </a:r>
            <a:r>
              <a:rPr lang="en-US" sz="1800" b="0" i="0" u="none" strike="noStrike" dirty="0">
                <a:solidFill>
                  <a:srgbClr val="000000"/>
                </a:solidFill>
                <a:effectLst/>
                <a:latin typeface="Arial" panose="020B0604020202020204" pitchFamily="34" charset="0"/>
              </a:rPr>
              <a:t>. This pattern is called the front controller pattern.</a:t>
            </a:r>
            <a:endParaRPr lang="en-US" b="0" dirty="0">
              <a:effectLst/>
            </a:endParaRPr>
          </a:p>
          <a:p>
            <a:pPr algn="ctr" rtl="0">
              <a:spcBef>
                <a:spcPts val="0"/>
              </a:spcBef>
              <a:spcAft>
                <a:spcPts val="0"/>
              </a:spcAft>
            </a:pPr>
            <a:br>
              <a:rPr lang="en-US" b="0" dirty="0">
                <a:effectLst/>
              </a:rPr>
            </a:br>
            <a:r>
              <a:rPr lang="en-US" sz="1800" b="0" i="1" u="sng" dirty="0">
                <a:solidFill>
                  <a:srgbClr val="000000"/>
                </a:solidFill>
                <a:effectLst/>
                <a:latin typeface="Arial" panose="020B0604020202020204" pitchFamily="34" charset="0"/>
              </a:rPr>
              <a:t>So alternatively, an architect may choose to use</a:t>
            </a:r>
            <a:endParaRPr lang="en-US" b="0" dirty="0">
              <a:effectLst/>
            </a:endParaRPr>
          </a:p>
          <a:p>
            <a:pPr algn="ctr" rtl="0">
              <a:spcBef>
                <a:spcPts val="0"/>
              </a:spcBef>
              <a:spcAft>
                <a:spcPts val="0"/>
              </a:spcAft>
            </a:pPr>
            <a:r>
              <a:rPr lang="en-US" sz="1800" b="0" i="1" u="sng" dirty="0">
                <a:solidFill>
                  <a:srgbClr val="000000"/>
                </a:solidFill>
                <a:effectLst/>
                <a:latin typeface="Arial" panose="020B0604020202020204" pitchFamily="34" charset="0"/>
              </a:rPr>
              <a:t> </a:t>
            </a:r>
            <a:r>
              <a:rPr lang="en-US" sz="1800" b="1" i="1" u="sng" dirty="0">
                <a:solidFill>
                  <a:srgbClr val="000000"/>
                </a:solidFill>
                <a:effectLst/>
                <a:latin typeface="Arial" panose="020B0604020202020204" pitchFamily="34" charset="0"/>
              </a:rPr>
              <a:t>orchestration service for complex business processes</a:t>
            </a:r>
            <a:r>
              <a:rPr lang="en-US" sz="1800" b="0" i="0" u="none" strike="noStrike" dirty="0">
                <a:solidFill>
                  <a:srgbClr val="000000"/>
                </a:solidFill>
                <a:effectLst/>
                <a:latin typeface="Arial" panose="020B0604020202020204" pitchFamily="34" charset="0"/>
              </a:rPr>
              <a:t>, illustrated in the figure.</a:t>
            </a:r>
            <a:endParaRPr lang="en-US" b="0"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The architect builds a </a:t>
            </a:r>
            <a:r>
              <a:rPr lang="en-US" sz="1800" b="1" i="0" u="none" strike="noStrike" dirty="0">
                <a:solidFill>
                  <a:srgbClr val="000000"/>
                </a:solidFill>
                <a:effectLst/>
                <a:latin typeface="Arial" panose="020B0604020202020204" pitchFamily="34" charset="0"/>
              </a:rPr>
              <a:t>mediator (Centralized Transaction Management)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handle the complexity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coordination</a:t>
            </a:r>
            <a:r>
              <a:rPr lang="en-US" sz="1800" b="0" i="0" u="none" strike="noStrike" dirty="0">
                <a:solidFill>
                  <a:srgbClr val="000000"/>
                </a:solidFill>
                <a:effectLst/>
                <a:latin typeface="Arial" panose="020B0604020202020204" pitchFamily="34" charset="0"/>
              </a:rPr>
              <a:t> required for the business workflow. </a:t>
            </a:r>
            <a:r>
              <a:rPr lang="en-US" sz="1800" b="1" i="1" u="none" strike="noStrike" dirty="0">
                <a:solidFill>
                  <a:srgbClr val="000000"/>
                </a:solidFill>
                <a:effectLst/>
                <a:latin typeface="Arial" panose="020B0604020202020204" pitchFamily="34" charset="0"/>
              </a:rPr>
              <a:t>While this creates </a:t>
            </a:r>
            <a:r>
              <a:rPr lang="en-US" sz="1800" b="1" i="1" u="sng" dirty="0">
                <a:solidFill>
                  <a:srgbClr val="000000"/>
                </a:solidFill>
                <a:effectLst/>
                <a:latin typeface="Arial" panose="020B0604020202020204" pitchFamily="34" charset="0"/>
              </a:rPr>
              <a:t>coupling</a:t>
            </a:r>
            <a:r>
              <a:rPr lang="en-US" sz="1800" b="1" i="1" u="none" strike="noStrike" dirty="0">
                <a:solidFill>
                  <a:srgbClr val="000000"/>
                </a:solidFill>
                <a:effectLst/>
                <a:latin typeface="Arial" panose="020B0604020202020204" pitchFamily="34" charset="0"/>
              </a:rPr>
              <a:t> between these services</a:t>
            </a:r>
            <a:r>
              <a:rPr lang="en-US" sz="1800" b="0" i="0" u="none" strike="noStrike" dirty="0">
                <a:solidFill>
                  <a:srgbClr val="000000"/>
                </a:solidFill>
                <a:effectLst/>
                <a:latin typeface="Arial" panose="020B0604020202020204" pitchFamily="34" charset="0"/>
              </a:rPr>
              <a:t>, it </a:t>
            </a:r>
            <a:r>
              <a:rPr lang="en-US" sz="1800" b="1" i="0" u="sng" strike="noStrike" dirty="0">
                <a:solidFill>
                  <a:srgbClr val="000000"/>
                </a:solidFill>
                <a:effectLst/>
                <a:latin typeface="Arial" panose="020B0604020202020204" pitchFamily="34" charset="0"/>
              </a:rPr>
              <a:t>allows</a:t>
            </a:r>
            <a:r>
              <a:rPr lang="en-US" sz="1800" b="0" i="0" u="none" strike="noStrike" dirty="0">
                <a:solidFill>
                  <a:srgbClr val="000000"/>
                </a:solidFill>
                <a:effectLst/>
                <a:latin typeface="Arial" panose="020B0604020202020204" pitchFamily="34" charset="0"/>
              </a:rPr>
              <a:t> the architect </a:t>
            </a:r>
            <a:r>
              <a:rPr lang="en-US" sz="1800" b="1" i="0" u="sng" strike="noStrike" dirty="0">
                <a:solidFill>
                  <a:srgbClr val="000000"/>
                </a:solidFill>
                <a:effectLst/>
                <a:latin typeface="Arial" panose="020B0604020202020204" pitchFamily="34" charset="0"/>
              </a:rPr>
              <a:t>to focus coordination into a single service</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34657240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Architects often </a:t>
            </a:r>
            <a:r>
              <a:rPr lang="en-US" sz="1800" b="1" i="0" u="none" strike="noStrike" dirty="0">
                <a:solidFill>
                  <a:srgbClr val="000000"/>
                </a:solidFill>
                <a:effectLst/>
                <a:latin typeface="Arial" panose="020B0604020202020204" pitchFamily="34" charset="0"/>
              </a:rPr>
              <a:t>encounter the problem of how to do transactional coordination across services</a:t>
            </a:r>
            <a:r>
              <a:rPr lang="en-US" sz="1800" b="0" i="0" u="none" strike="noStrike" dirty="0">
                <a:solidFill>
                  <a:srgbClr val="000000"/>
                </a:solidFill>
                <a:effectLst/>
                <a:latin typeface="Arial" panose="020B0604020202020204" pitchFamily="34" charset="0"/>
              </a:rPr>
              <a:t>. </a:t>
            </a:r>
            <a:r>
              <a:rPr lang="en-US" sz="1800" b="1" i="1" u="sng" strike="noStrike" dirty="0">
                <a:solidFill>
                  <a:srgbClr val="000000"/>
                </a:solidFill>
                <a:effectLst/>
                <a:latin typeface="Arial" panose="020B0604020202020204" pitchFamily="34" charset="0"/>
              </a:rPr>
              <a:t>Atomicity</a:t>
            </a:r>
            <a:r>
              <a:rPr lang="en-US" sz="1800" b="1" i="1"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that was </a:t>
            </a:r>
            <a:r>
              <a:rPr lang="en-US" sz="1800" b="1" i="0" u="none" strike="noStrike" dirty="0">
                <a:solidFill>
                  <a:srgbClr val="000000"/>
                </a:solidFill>
                <a:effectLst/>
                <a:latin typeface="Arial" panose="020B0604020202020204" pitchFamily="34" charset="0"/>
              </a:rPr>
              <a:t>trivial in monolithic </a:t>
            </a:r>
            <a:r>
              <a:rPr lang="en-US" sz="1800" b="0" i="0" u="none" strike="noStrike" dirty="0">
                <a:solidFill>
                  <a:srgbClr val="000000"/>
                </a:solidFill>
                <a:effectLst/>
                <a:latin typeface="Arial" panose="020B0604020202020204" pitchFamily="34" charset="0"/>
              </a:rPr>
              <a:t>applications </a:t>
            </a:r>
            <a:r>
              <a:rPr lang="en-US" sz="1800" b="1" i="0" u="none" strike="noStrike" dirty="0">
                <a:solidFill>
                  <a:srgbClr val="000000"/>
                </a:solidFill>
                <a:effectLst/>
                <a:latin typeface="Arial" panose="020B0604020202020204" pitchFamily="34" charset="0"/>
              </a:rPr>
              <a:t>becomes a </a:t>
            </a:r>
            <a:r>
              <a:rPr lang="en-US" sz="1800" b="1" i="0" u="sng" strike="noStrike" dirty="0">
                <a:solidFill>
                  <a:srgbClr val="000000"/>
                </a:solidFill>
                <a:effectLst/>
                <a:latin typeface="Arial" panose="020B0604020202020204" pitchFamily="34" charset="0"/>
              </a:rPr>
              <a:t>problem</a:t>
            </a:r>
            <a:r>
              <a:rPr lang="en-US" sz="1800" b="1" i="0" u="none" strike="noStrike" dirty="0">
                <a:solidFill>
                  <a:srgbClr val="000000"/>
                </a:solidFill>
                <a:effectLst/>
                <a:latin typeface="Arial" panose="020B0604020202020204" pitchFamily="34" charset="0"/>
              </a:rPr>
              <a:t> in </a:t>
            </a:r>
            <a:r>
              <a:rPr lang="en-US" sz="1800" b="1" i="0" u="sng" strike="noStrike" dirty="0">
                <a:solidFill>
                  <a:srgbClr val="000000"/>
                </a:solidFill>
                <a:effectLst/>
                <a:latin typeface="Arial" panose="020B0604020202020204" pitchFamily="34" charset="0"/>
              </a:rPr>
              <a:t>distributed </a:t>
            </a:r>
            <a:r>
              <a:rPr lang="en-US" sz="1800" b="1" i="0" u="none" strike="noStrike" dirty="0">
                <a:solidFill>
                  <a:srgbClr val="000000"/>
                </a:solidFill>
                <a:effectLst/>
                <a:latin typeface="Arial" panose="020B0604020202020204" pitchFamily="34" charset="0"/>
              </a:rPr>
              <a:t>ones.</a:t>
            </a:r>
          </a:p>
          <a:p>
            <a:pPr rtl="0">
              <a:spcBef>
                <a:spcPts val="0"/>
              </a:spcBef>
              <a:spcAft>
                <a:spcPts val="0"/>
              </a:spcAft>
            </a:pP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Building transactions across service boundaries  ( </a:t>
            </a:r>
            <a:r>
              <a:rPr lang="en-US" sz="1800" b="1" i="0" u="sng" dirty="0">
                <a:solidFill>
                  <a:srgbClr val="000000"/>
                </a:solidFill>
                <a:effectLst/>
                <a:latin typeface="Arial" panose="020B0604020202020204" pitchFamily="34" charset="0"/>
              </a:rPr>
              <a:t>whatever orchestration or choreography or others</a:t>
            </a:r>
            <a:r>
              <a:rPr lang="en-US" sz="1800" b="1" i="0" u="none" strike="noStrike" dirty="0">
                <a:solidFill>
                  <a:srgbClr val="000000"/>
                </a:solidFill>
                <a:effectLst/>
                <a:latin typeface="Arial" panose="020B0604020202020204" pitchFamily="34" charset="0"/>
              </a:rPr>
              <a:t> )  </a:t>
            </a:r>
            <a:r>
              <a:rPr lang="en-US" sz="1800" b="1" i="0" u="sng" dirty="0">
                <a:solidFill>
                  <a:srgbClr val="000000"/>
                </a:solidFill>
                <a:effectLst/>
                <a:latin typeface="Arial" panose="020B0604020202020204" pitchFamily="34" charset="0"/>
              </a:rPr>
              <a:t>violates</a:t>
            </a:r>
            <a:r>
              <a:rPr lang="en-US" sz="1800" b="1" i="0" u="none" strike="noStrike" dirty="0">
                <a:solidFill>
                  <a:srgbClr val="000000"/>
                </a:solidFill>
                <a:effectLst/>
                <a:latin typeface="Arial" panose="020B0604020202020204" pitchFamily="34" charset="0"/>
              </a:rPr>
              <a:t> the core </a:t>
            </a:r>
            <a:r>
              <a:rPr lang="en-US" sz="1800" b="1" i="0" u="sng" dirty="0">
                <a:solidFill>
                  <a:srgbClr val="000000"/>
                </a:solidFill>
                <a:effectLst/>
                <a:latin typeface="Arial" panose="020B0604020202020204" pitchFamily="34" charset="0"/>
              </a:rPr>
              <a:t>decoupling</a:t>
            </a:r>
            <a:r>
              <a:rPr lang="en-US" sz="1800" b="1" i="0" u="none" strike="noStrike" dirty="0">
                <a:solidFill>
                  <a:srgbClr val="000000"/>
                </a:solidFill>
                <a:effectLst/>
                <a:latin typeface="Arial" panose="020B0604020202020204" pitchFamily="34" charset="0"/>
              </a:rPr>
              <a:t> principle of the microservices architecture</a:t>
            </a:r>
          </a:p>
          <a:p>
            <a:pPr rtl="0">
              <a:spcBef>
                <a:spcPts val="0"/>
              </a:spcBef>
              <a:spcAft>
                <a:spcPts val="0"/>
              </a:spcAft>
            </a:pPr>
            <a:r>
              <a:rPr lang="en-US" sz="1800" b="0" i="0" u="none" strike="noStrike" dirty="0">
                <a:solidFill>
                  <a:srgbClr val="000000"/>
                </a:solidFill>
                <a:effectLst/>
                <a:latin typeface="Arial" panose="020B0604020202020204" pitchFamily="34" charset="0"/>
              </a:rPr>
              <a:t> also </a:t>
            </a:r>
            <a:r>
              <a:rPr lang="en-US" sz="1800" b="1" i="1" u="none" strike="noStrike" dirty="0">
                <a:solidFill>
                  <a:srgbClr val="000000"/>
                </a:solidFill>
                <a:effectLst/>
                <a:latin typeface="Arial" panose="020B0604020202020204" pitchFamily="34" charset="0"/>
              </a:rPr>
              <a:t>worst kind of dynamic </a:t>
            </a:r>
            <a:r>
              <a:rPr lang="en-US" sz="1800" b="1" i="1" u="none" strike="noStrike" dirty="0" err="1">
                <a:solidFill>
                  <a:srgbClr val="000000"/>
                </a:solidFill>
                <a:effectLst/>
                <a:latin typeface="Arial" panose="020B0604020202020204" pitchFamily="34" charset="0"/>
              </a:rPr>
              <a:t>connascence</a:t>
            </a:r>
            <a:endParaRPr lang="en-US" sz="1800" b="1" i="1" u="none" strike="noStrike" dirty="0">
              <a:solidFill>
                <a:srgbClr val="000000"/>
              </a:solidFill>
              <a:effectLst/>
              <a:latin typeface="Arial" panose="020B0604020202020204" pitchFamily="34" charset="0"/>
            </a:endParaRPr>
          </a:p>
          <a:p>
            <a:pPr rtl="0">
              <a:spcBef>
                <a:spcPts val="0"/>
              </a:spcBef>
              <a:spcAft>
                <a:spcPts val="0"/>
              </a:spcAft>
            </a:pPr>
            <a:endParaRPr lang="en-US" sz="1800" b="1" i="1" u="none" strike="noStrike" dirty="0">
              <a:solidFill>
                <a:srgbClr val="000000"/>
              </a:solidFill>
              <a:effectLst/>
              <a:latin typeface="Arial" panose="020B0604020202020204" pitchFamily="34" charset="0"/>
            </a:endParaRPr>
          </a:p>
          <a:p>
            <a:pPr algn="ctr" rtl="0">
              <a:spcBef>
                <a:spcPts val="0"/>
              </a:spcBef>
              <a:spcAft>
                <a:spcPts val="0"/>
              </a:spcAft>
            </a:pPr>
            <a:r>
              <a:rPr lang="en-US" sz="1800" b="1" i="1" u="none" strike="noStrike" dirty="0">
                <a:solidFill>
                  <a:srgbClr val="000000"/>
                </a:solidFill>
                <a:effectLst/>
                <a:latin typeface="Arial" panose="020B0604020202020204" pitchFamily="34" charset="0"/>
              </a:rPr>
              <a:t>The best advice</a:t>
            </a:r>
            <a:r>
              <a:rPr lang="en-US" sz="1800" b="0" i="1" u="none" strike="noStrike" dirty="0">
                <a:solidFill>
                  <a:srgbClr val="000000"/>
                </a:solidFill>
                <a:effectLst/>
                <a:latin typeface="Arial" panose="020B0604020202020204" pitchFamily="34" charset="0"/>
              </a:rPr>
              <a:t> for architects who want to </a:t>
            </a:r>
            <a:r>
              <a:rPr lang="en-US" sz="1800" b="1" i="1" u="none" strike="noStrike" dirty="0">
                <a:solidFill>
                  <a:srgbClr val="000000"/>
                </a:solidFill>
                <a:effectLst/>
                <a:latin typeface="Arial" panose="020B0604020202020204" pitchFamily="34" charset="0"/>
              </a:rPr>
              <a:t>do transactions across services </a:t>
            </a:r>
            <a:r>
              <a:rPr lang="en-US" sz="1800" b="0" i="1" u="none" strike="noStrike" dirty="0">
                <a:solidFill>
                  <a:srgbClr val="000000"/>
                </a:solidFill>
                <a:effectLst/>
                <a:latin typeface="Arial" panose="020B0604020202020204" pitchFamily="34" charset="0"/>
              </a:rPr>
              <a:t>is:</a:t>
            </a:r>
            <a:endParaRPr lang="en-US" b="0" dirty="0">
              <a:effectLst/>
            </a:endParaRPr>
          </a:p>
          <a:p>
            <a:pPr algn="ctr" rtl="0">
              <a:spcBef>
                <a:spcPts val="0"/>
              </a:spcBef>
              <a:spcAft>
                <a:spcPts val="0"/>
              </a:spcAft>
            </a:pPr>
            <a:r>
              <a:rPr lang="en-US" sz="1800" b="0" i="1" u="none" strike="noStrike" dirty="0">
                <a:solidFill>
                  <a:srgbClr val="000000"/>
                </a:solidFill>
                <a:effectLst/>
                <a:latin typeface="Arial" panose="020B0604020202020204" pitchFamily="34" charset="0"/>
              </a:rPr>
              <a:t> </a:t>
            </a:r>
            <a:r>
              <a:rPr lang="en-US" sz="1800" b="1" i="1" u="sng" dirty="0">
                <a:solidFill>
                  <a:srgbClr val="000000"/>
                </a:solidFill>
                <a:effectLst/>
                <a:latin typeface="Arial" panose="020B0604020202020204" pitchFamily="34" charset="0"/>
              </a:rPr>
              <a:t>don’t!</a:t>
            </a:r>
            <a:r>
              <a:rPr lang="en-US" sz="1800" b="0" i="1" u="none" strike="noStrike" dirty="0">
                <a:solidFill>
                  <a:srgbClr val="000000"/>
                </a:solidFill>
                <a:effectLst/>
                <a:latin typeface="Arial" panose="020B0604020202020204" pitchFamily="34" charset="0"/>
              </a:rPr>
              <a:t> – </a:t>
            </a:r>
            <a:r>
              <a:rPr lang="en-US" sz="1800" b="1" i="1" u="sng" dirty="0">
                <a:solidFill>
                  <a:srgbClr val="000000"/>
                </a:solidFill>
                <a:effectLst/>
                <a:latin typeface="Arial" panose="020B0604020202020204" pitchFamily="34" charset="0"/>
              </a:rPr>
              <a:t>Fix the granularity components instead.</a:t>
            </a:r>
            <a:r>
              <a:rPr lang="en-US" sz="1800" b="0" i="1"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br>
              <a:rPr lang="en-US" dirty="0"/>
            </a:br>
            <a:r>
              <a:rPr lang="en-US" sz="1800" b="1" i="0" u="none" strike="noStrike" dirty="0">
                <a:solidFill>
                  <a:srgbClr val="000000"/>
                </a:solidFill>
                <a:effectLst/>
                <a:latin typeface="Arial" panose="020B0604020202020204" pitchFamily="34" charset="0"/>
              </a:rPr>
              <a:t>Exceptions always exist</a:t>
            </a:r>
            <a:r>
              <a:rPr lang="en-US" sz="1800" b="0" i="0" u="none" strike="noStrike" dirty="0">
                <a:solidFill>
                  <a:srgbClr val="000000"/>
                </a:solidFill>
                <a:effectLst/>
                <a:latin typeface="Arial" panose="020B0604020202020204" pitchFamily="34" charset="0"/>
              </a:rPr>
              <a:t>. For example, two </a:t>
            </a:r>
            <a:r>
              <a:rPr lang="en-US" sz="1800" b="1" i="0" u="none" strike="noStrike" dirty="0">
                <a:solidFill>
                  <a:srgbClr val="000000"/>
                </a:solidFill>
                <a:effectLst/>
                <a:latin typeface="Arial" panose="020B0604020202020204" pitchFamily="34" charset="0"/>
              </a:rPr>
              <a:t>completely different services</a:t>
            </a:r>
            <a:r>
              <a:rPr lang="en-US" sz="1800" b="0" i="0" u="none" strike="noStrike" dirty="0">
                <a:solidFill>
                  <a:srgbClr val="000000"/>
                </a:solidFill>
                <a:effectLst/>
                <a:latin typeface="Arial" panose="020B0604020202020204" pitchFamily="34" charset="0"/>
              </a:rPr>
              <a:t> in architecture </a:t>
            </a:r>
            <a:r>
              <a:rPr lang="en-US" sz="1800" b="1" i="0" u="none" strike="noStrike" dirty="0">
                <a:solidFill>
                  <a:srgbClr val="000000"/>
                </a:solidFill>
                <a:effectLst/>
                <a:latin typeface="Arial" panose="020B0604020202020204" pitchFamily="34" charset="0"/>
              </a:rPr>
              <a:t>characteristics </a:t>
            </a:r>
            <a:r>
              <a:rPr lang="en-US" sz="1800" b="0" i="0" u="none" strike="noStrike" dirty="0">
                <a:solidFill>
                  <a:srgbClr val="000000"/>
                </a:solidFill>
                <a:effectLst/>
                <a:latin typeface="Arial" panose="020B0604020202020204" pitchFamily="34" charset="0"/>
              </a:rPr>
              <a:t>and distinct service</a:t>
            </a:r>
            <a:r>
              <a:rPr lang="en-US" sz="1800" b="1" i="0" u="none" strike="noStrike" dirty="0">
                <a:solidFill>
                  <a:srgbClr val="000000"/>
                </a:solidFill>
                <a:effectLst/>
                <a:latin typeface="Arial" panose="020B0604020202020204" pitchFamily="34" charset="0"/>
              </a:rPr>
              <a:t> boundaries</a:t>
            </a:r>
            <a:r>
              <a:rPr lang="en-US" sz="1800" b="0" i="0" u="none" strike="noStrike" dirty="0">
                <a:solidFill>
                  <a:srgbClr val="000000"/>
                </a:solidFill>
                <a:effectLst/>
                <a:latin typeface="Arial" panose="020B0604020202020204" pitchFamily="34" charset="0"/>
              </a:rPr>
              <a:t>, yet </a:t>
            </a:r>
            <a:r>
              <a:rPr lang="en-US" sz="1800" b="1" i="0" u="sng" dirty="0">
                <a:solidFill>
                  <a:srgbClr val="000000"/>
                </a:solidFill>
                <a:effectLst/>
                <a:latin typeface="Arial" panose="020B0604020202020204" pitchFamily="34" charset="0"/>
              </a:rPr>
              <a:t>still need transactional coordination</a:t>
            </a:r>
            <a:r>
              <a:rPr lang="en-US" sz="1800" b="0" i="0" u="none" strike="noStrike" dirty="0">
                <a:solidFill>
                  <a:srgbClr val="000000"/>
                </a:solidFill>
                <a:effectLst/>
                <a:latin typeface="Arial" panose="020B0604020202020204" pitchFamily="34" charset="0"/>
              </a:rPr>
              <a:t>. In those situations, </a:t>
            </a:r>
            <a:r>
              <a:rPr lang="en-US" sz="1800" b="1" i="0" u="none" strike="noStrike" dirty="0">
                <a:solidFill>
                  <a:srgbClr val="000000"/>
                </a:solidFill>
                <a:effectLst/>
                <a:latin typeface="Arial" panose="020B0604020202020204" pitchFamily="34" charset="0"/>
              </a:rPr>
              <a:t>patterns exist to handle transaction </a:t>
            </a:r>
            <a:r>
              <a:rPr lang="en-US" sz="1800" b="1" i="0" u="sng" dirty="0">
                <a:solidFill>
                  <a:srgbClr val="000000"/>
                </a:solidFill>
                <a:effectLst/>
                <a:latin typeface="Arial" panose="020B0604020202020204" pitchFamily="34" charset="0"/>
              </a:rPr>
              <a:t>orchestration</a:t>
            </a:r>
            <a:r>
              <a:rPr lang="en-US" sz="1800" b="1" i="1" u="none" strike="noStrike" dirty="0">
                <a:solidFill>
                  <a:srgbClr val="000000"/>
                </a:solidFill>
                <a:effectLst/>
                <a:latin typeface="Arial" panose="020B0604020202020204" pitchFamily="34" charset="0"/>
              </a:rPr>
              <a:t>, with serious trade-offs.</a:t>
            </a:r>
            <a:endParaRPr lang="en-US" b="0" dirty="0">
              <a:effectLst/>
            </a:endParaRPr>
          </a:p>
          <a:p>
            <a:br>
              <a:rPr lang="en-US" dirty="0"/>
            </a:br>
            <a:r>
              <a:rPr lang="en-US" sz="1800" b="1" i="0" u="sng" dirty="0">
                <a:solidFill>
                  <a:srgbClr val="000000"/>
                </a:solidFill>
                <a:effectLst/>
                <a:latin typeface="Arial" panose="020B0604020202020204" pitchFamily="34" charset="0"/>
              </a:rPr>
              <a:t>the saga pattern :</a:t>
            </a:r>
            <a:br>
              <a:rPr lang="en-US" sz="1800" b="1" i="0" u="sng" dirty="0">
                <a:solidFill>
                  <a:srgbClr val="000000"/>
                </a:solidFill>
                <a:effectLst/>
                <a:latin typeface="Arial" panose="020B0604020202020204" pitchFamily="34" charset="0"/>
              </a:rPr>
            </a:br>
            <a:endParaRPr lang="en-US" sz="1800" b="1"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 </a:t>
            </a:r>
            <a:r>
              <a:rPr lang="en-US" sz="1800" b="1" i="0" u="none" strike="noStrike" dirty="0">
                <a:solidFill>
                  <a:srgbClr val="000000"/>
                </a:solidFill>
                <a:effectLst/>
                <a:latin typeface="Arial" panose="020B0604020202020204" pitchFamily="34" charset="0"/>
              </a:rPr>
              <a:t>service</a:t>
            </a:r>
            <a:r>
              <a:rPr lang="en-US" sz="1800" b="0" i="0" u="none" strike="noStrike" dirty="0">
                <a:solidFill>
                  <a:srgbClr val="000000"/>
                </a:solidFill>
                <a:effectLst/>
                <a:latin typeface="Arial" panose="020B0604020202020204" pitchFamily="34" charset="0"/>
              </a:rPr>
              <a:t> acts as a </a:t>
            </a:r>
            <a:r>
              <a:rPr lang="en-US" sz="1800" b="1" i="0" u="none" strike="noStrike" dirty="0">
                <a:solidFill>
                  <a:srgbClr val="000000"/>
                </a:solidFill>
                <a:effectLst/>
                <a:latin typeface="Arial" panose="020B0604020202020204" pitchFamily="34" charset="0"/>
              </a:rPr>
              <a:t>mediator (Centralized or Decentralized Transaction Management)</a:t>
            </a:r>
            <a:r>
              <a:rPr lang="en-US" sz="1800" b="0" i="0" u="none" strike="noStrike" dirty="0">
                <a:solidFill>
                  <a:srgbClr val="000000"/>
                </a:solidFill>
                <a:effectLst/>
                <a:latin typeface="Arial" panose="020B0604020202020204" pitchFamily="34" charset="0"/>
              </a:rPr>
              <a:t> across multiple service calls and </a:t>
            </a:r>
            <a:r>
              <a:rPr lang="en-US" sz="1800" b="1" i="0" u="none" strike="noStrike" dirty="0">
                <a:solidFill>
                  <a:srgbClr val="000000"/>
                </a:solidFill>
                <a:effectLst/>
                <a:latin typeface="Arial" panose="020B0604020202020204" pitchFamily="34" charset="0"/>
              </a:rPr>
              <a:t>coordinates the transaction</a:t>
            </a:r>
            <a:r>
              <a:rPr lang="en-US" sz="1800" b="0" i="0" u="none" strike="noStrike" dirty="0">
                <a:solidFill>
                  <a:srgbClr val="000000"/>
                </a:solidFill>
                <a:effectLst/>
                <a:latin typeface="Arial" panose="020B0604020202020204" pitchFamily="34" charset="0"/>
              </a:rPr>
              <a:t>. The mediator calls each part of the transaction, </a:t>
            </a:r>
            <a:r>
              <a:rPr lang="en-US" sz="1800" b="1" i="0" u="none" strike="noStrike" dirty="0">
                <a:solidFill>
                  <a:srgbClr val="000000"/>
                </a:solidFill>
                <a:effectLst/>
                <a:latin typeface="Arial" panose="020B0604020202020204" pitchFamily="34" charset="0"/>
              </a:rPr>
              <a:t>records success or failure, and coordinates results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If everything goes as planned</a:t>
            </a:r>
            <a:r>
              <a:rPr lang="en-US" sz="1800" b="0" i="0" u="none" strike="noStrike" dirty="0">
                <a:solidFill>
                  <a:srgbClr val="000000"/>
                </a:solidFill>
                <a:effectLst/>
                <a:latin typeface="Arial" panose="020B0604020202020204" pitchFamily="34" charset="0"/>
              </a:rPr>
              <a:t>, all the values in the services and their contained databases</a:t>
            </a:r>
            <a:r>
              <a:rPr lang="en-US" sz="1800" b="1" i="0" u="none" strike="noStrike" dirty="0">
                <a:solidFill>
                  <a:srgbClr val="000000"/>
                </a:solidFill>
                <a:effectLst/>
                <a:latin typeface="Arial" panose="020B0604020202020204" pitchFamily="34" charset="0"/>
              </a:rPr>
              <a:t> update synchronously.</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In an error condition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mediator must ensure that no part of the transaction succeeds if one part fails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 figure.</a:t>
            </a:r>
            <a:endParaRPr lang="en-US" sz="3200" b="0" dirty="0">
              <a:effectLst/>
            </a:endParaRPr>
          </a:p>
          <a:p>
            <a:endParaRPr lang="en-US" sz="3200" dirty="0"/>
          </a:p>
          <a:p>
            <a:pPr rtl="0">
              <a:spcBef>
                <a:spcPts val="0"/>
              </a:spcBef>
              <a:spcAft>
                <a:spcPts val="0"/>
              </a:spcAft>
            </a:pPr>
            <a:r>
              <a:rPr lang="en-US" sz="1800" b="0" i="0" u="none" strike="noStrike" dirty="0">
                <a:solidFill>
                  <a:srgbClr val="000000"/>
                </a:solidFill>
                <a:effectLst/>
                <a:latin typeface="Arial" panose="020B0604020202020204" pitchFamily="34" charset="0"/>
              </a:rPr>
              <a:t>If the first part of the transaction succeeds, </a:t>
            </a:r>
            <a:r>
              <a:rPr lang="en-US" sz="1800" b="1" i="0" u="none" strike="noStrike" dirty="0">
                <a:solidFill>
                  <a:srgbClr val="000000"/>
                </a:solidFill>
                <a:effectLst/>
                <a:latin typeface="Arial" panose="020B0604020202020204" pitchFamily="34" charset="0"/>
              </a:rPr>
              <a:t>yet the second part fails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mediator must </a:t>
            </a:r>
            <a:r>
              <a:rPr lang="en-US" sz="1800" b="1" i="0" u="sng" dirty="0">
                <a:solidFill>
                  <a:srgbClr val="000000"/>
                </a:solidFill>
                <a:effectLst/>
                <a:latin typeface="Arial" panose="020B0604020202020204" pitchFamily="34" charset="0"/>
              </a:rPr>
              <a:t>send a request</a:t>
            </a:r>
            <a:r>
              <a:rPr lang="en-US" sz="1800" b="1" i="0" u="none" strike="noStrike" dirty="0">
                <a:solidFill>
                  <a:srgbClr val="000000"/>
                </a:solidFill>
                <a:effectLst/>
                <a:latin typeface="Arial" panose="020B0604020202020204" pitchFamily="34" charset="0"/>
              </a:rPr>
              <a:t> to all the parts of the transaction </a:t>
            </a:r>
            <a:r>
              <a:rPr lang="en-US" sz="1800" b="1" i="0" u="sng" dirty="0">
                <a:solidFill>
                  <a:srgbClr val="000000"/>
                </a:solidFill>
                <a:effectLst/>
                <a:latin typeface="Arial" panose="020B0604020202020204" pitchFamily="34" charset="0"/>
              </a:rPr>
              <a:t>that were successful and tell them to undo the previous request</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This style is called a </a:t>
            </a:r>
            <a:r>
              <a:rPr lang="en-US" sz="1800" b="1" i="1" u="none" strike="noStrike" dirty="0">
                <a:solidFill>
                  <a:srgbClr val="000000"/>
                </a:solidFill>
                <a:effectLst/>
                <a:latin typeface="Arial" panose="020B0604020202020204" pitchFamily="34" charset="0"/>
              </a:rPr>
              <a:t>compensating transaction framework.</a:t>
            </a:r>
            <a:r>
              <a:rPr lang="en-US" sz="1800" b="0" i="0" u="none" strike="noStrike" dirty="0">
                <a:solidFill>
                  <a:srgbClr val="000000"/>
                </a:solidFill>
                <a:effectLst/>
                <a:latin typeface="Arial" panose="020B0604020202020204" pitchFamily="34" charset="0"/>
              </a:rPr>
              <a:t> Developers implement this pattern by </a:t>
            </a:r>
            <a:r>
              <a:rPr lang="en-US" sz="1800" b="1" i="0" u="none" strike="noStrike" dirty="0">
                <a:solidFill>
                  <a:srgbClr val="000000"/>
                </a:solidFill>
                <a:effectLst/>
                <a:latin typeface="Arial" panose="020B0604020202020204" pitchFamily="34" charset="0"/>
              </a:rPr>
              <a:t>usually having each request from the mediator enter a </a:t>
            </a:r>
            <a:r>
              <a:rPr lang="en-US" sz="1800" b="1" i="1" u="sng" strike="noStrike" dirty="0">
                <a:solidFill>
                  <a:srgbClr val="000000"/>
                </a:solidFill>
                <a:effectLst/>
                <a:latin typeface="Arial" panose="020B0604020202020204" pitchFamily="34" charset="0"/>
              </a:rPr>
              <a:t>pending state </a:t>
            </a:r>
            <a:r>
              <a:rPr lang="en-US" sz="1800" b="1" i="0" u="none" strike="noStrike" dirty="0">
                <a:solidFill>
                  <a:srgbClr val="000000"/>
                </a:solidFill>
                <a:effectLst/>
                <a:latin typeface="Arial" panose="020B0604020202020204" pitchFamily="34" charset="0"/>
              </a:rPr>
              <a:t>until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overall success</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0"/>
              </a:spcBef>
              <a:spcAft>
                <a:spcPts val="0"/>
              </a:spcAft>
            </a:pPr>
            <a:br>
              <a:rPr lang="en-US" sz="4800" b="0" dirty="0">
                <a:effectLst/>
              </a:rPr>
            </a:br>
            <a:r>
              <a:rPr lang="en-US" sz="1800" b="0" i="1" u="none" strike="noStrike" dirty="0">
                <a:solidFill>
                  <a:srgbClr val="000000"/>
                </a:solidFill>
                <a:effectLst/>
                <a:latin typeface="Arial" panose="020B0604020202020204" pitchFamily="34" charset="0"/>
              </a:rPr>
              <a:t>However, this design becomes </a:t>
            </a:r>
            <a:r>
              <a:rPr lang="en-US" sz="1800" b="1" i="1" u="none" strike="noStrike" dirty="0">
                <a:solidFill>
                  <a:srgbClr val="000000"/>
                </a:solidFill>
                <a:effectLst/>
                <a:latin typeface="Arial" panose="020B0604020202020204" pitchFamily="34" charset="0"/>
              </a:rPr>
              <a:t>complex if</a:t>
            </a:r>
            <a:r>
              <a:rPr lang="en-US" sz="1800" b="0" i="1" u="none" strike="noStrike" dirty="0">
                <a:solidFill>
                  <a:srgbClr val="000000"/>
                </a:solidFill>
                <a:effectLst/>
                <a:latin typeface="Arial" panose="020B0604020202020204" pitchFamily="34" charset="0"/>
              </a:rPr>
              <a:t> </a:t>
            </a:r>
            <a:r>
              <a:rPr lang="en-US" sz="1800" b="1" i="1" u="none" strike="noStrike" dirty="0">
                <a:solidFill>
                  <a:srgbClr val="000000"/>
                </a:solidFill>
                <a:effectLst/>
                <a:latin typeface="Arial" panose="020B0604020202020204" pitchFamily="34" charset="0"/>
              </a:rPr>
              <a:t>many </a:t>
            </a:r>
            <a:r>
              <a:rPr lang="en-US" sz="1800" b="1" i="1" u="sng" dirty="0">
                <a:solidFill>
                  <a:srgbClr val="000000"/>
                </a:solidFill>
                <a:effectLst/>
                <a:latin typeface="Arial" panose="020B0604020202020204" pitchFamily="34" charset="0"/>
              </a:rPr>
              <a:t>asynchronous requests</a:t>
            </a:r>
            <a:r>
              <a:rPr lang="en-US" sz="1800" b="1" i="1" u="none" strike="noStrike" dirty="0">
                <a:solidFill>
                  <a:srgbClr val="000000"/>
                </a:solidFill>
                <a:effectLst/>
                <a:latin typeface="Arial" panose="020B0604020202020204" pitchFamily="34" charset="0"/>
              </a:rPr>
              <a:t> must exist</a:t>
            </a:r>
            <a:r>
              <a:rPr lang="en-US" sz="1800" b="0" i="1" u="none" strike="noStrike" dirty="0">
                <a:solidFill>
                  <a:srgbClr val="000000"/>
                </a:solidFill>
                <a:effectLst/>
                <a:latin typeface="Arial" panose="020B0604020202020204" pitchFamily="34" charset="0"/>
              </a:rPr>
              <a:t> and also creates </a:t>
            </a:r>
            <a:r>
              <a:rPr lang="en-US" sz="1800" b="1" i="1" u="none" strike="noStrike" dirty="0">
                <a:solidFill>
                  <a:srgbClr val="000000"/>
                </a:solidFill>
                <a:effectLst/>
                <a:latin typeface="Arial" panose="020B0604020202020204" pitchFamily="34" charset="0"/>
              </a:rPr>
              <a:t>a lot of coordination traffic</a:t>
            </a:r>
            <a:r>
              <a:rPr lang="en-US" sz="1800" b="0" i="1" u="none" strike="noStrike" dirty="0">
                <a:solidFill>
                  <a:srgbClr val="000000"/>
                </a:solidFill>
                <a:effectLst/>
                <a:latin typeface="Arial" panose="020B0604020202020204" pitchFamily="34" charset="0"/>
              </a:rPr>
              <a:t> </a:t>
            </a:r>
            <a:r>
              <a:rPr lang="en-US" sz="1800" b="1" i="1" u="none" strike="noStrike" dirty="0">
                <a:solidFill>
                  <a:srgbClr val="000000"/>
                </a:solidFill>
                <a:effectLst/>
                <a:latin typeface="Arial" panose="020B0604020202020204" pitchFamily="34" charset="0"/>
              </a:rPr>
              <a:t>at the network level.</a:t>
            </a:r>
            <a:endParaRPr lang="en-US" sz="4800" b="0" dirty="0">
              <a:effectLst/>
            </a:endParaRPr>
          </a:p>
          <a:p>
            <a:endParaRPr lang="en-US" sz="1800" b="1" i="0" u="sng" dirty="0">
              <a:solidFill>
                <a:srgbClr val="000000"/>
              </a:solidFill>
              <a:effectLst/>
              <a:latin typeface="Arial" panose="020B0604020202020204" pitchFamily="34" charset="0"/>
            </a:endParaRPr>
          </a:p>
          <a:p>
            <a:endParaRPr lang="en-US" sz="1800" b="1" i="0" u="sng" dirty="0">
              <a:solidFill>
                <a:srgbClr val="000000"/>
              </a:solidFill>
              <a:effectLst/>
              <a:latin typeface="Arial" panose="020B0604020202020204" pitchFamily="34" charset="0"/>
            </a:endParaRPr>
          </a:p>
          <a:p>
            <a:pPr lvl="2"/>
            <a:r>
              <a:rPr lang="en-US" sz="1800" b="1" i="1" u="none" strike="noStrike" dirty="0">
                <a:solidFill>
                  <a:srgbClr val="000000"/>
                </a:solidFill>
                <a:effectLst/>
                <a:latin typeface="Arial" panose="020B0604020202020204" pitchFamily="34" charset="0"/>
              </a:rPr>
              <a:t>The best advice for architects is </a:t>
            </a:r>
            <a:r>
              <a:rPr lang="en-US" sz="1800" b="1" i="1" u="sng" dirty="0">
                <a:solidFill>
                  <a:srgbClr val="000000"/>
                </a:solidFill>
                <a:effectLst/>
                <a:latin typeface="Arial" panose="020B0604020202020204" pitchFamily="34" charset="0"/>
              </a:rPr>
              <a:t>to use the saga pattern sparingly (only when much needed)</a:t>
            </a:r>
            <a:r>
              <a:rPr lang="en-US" sz="1800" b="1" i="1"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6712125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high points</a:t>
            </a:r>
            <a:r>
              <a:rPr lang="en-US" sz="1800" b="0" i="0" u="none" strike="noStrike" dirty="0">
                <a:solidFill>
                  <a:srgbClr val="000000"/>
                </a:solidFill>
                <a:effectLst/>
                <a:latin typeface="Arial" panose="020B0604020202020204" pitchFamily="34" charset="0"/>
              </a:rPr>
              <a:t> of this architecture are </a:t>
            </a:r>
            <a:r>
              <a:rPr lang="en-US" sz="1800" b="1" i="1" u="sng" dirty="0">
                <a:solidFill>
                  <a:srgbClr val="000000"/>
                </a:solidFill>
                <a:effectLst/>
                <a:latin typeface="Arial" panose="020B0604020202020204" pitchFamily="34" charset="0"/>
              </a:rPr>
              <a:t>scalability, elasticity, and evolutionary</a:t>
            </a:r>
            <a:r>
              <a:rPr lang="en-US" sz="1800" b="0" i="0" u="none" strike="noStrike" dirty="0">
                <a:solidFill>
                  <a:srgbClr val="000000"/>
                </a:solidFill>
                <a:effectLst/>
                <a:latin typeface="Arial" panose="020B0604020202020204" pitchFamily="34" charset="0"/>
              </a:rPr>
              <a:t>. Because the architecture </a:t>
            </a:r>
            <a:r>
              <a:rPr lang="en-US" sz="1800" b="1" i="1" u="sng" dirty="0">
                <a:solidFill>
                  <a:srgbClr val="000000"/>
                </a:solidFill>
                <a:effectLst/>
                <a:latin typeface="Arial" panose="020B0604020202020204" pitchFamily="34" charset="0"/>
              </a:rPr>
              <a:t>relies heavily on automation and intelligent integration with operations (</a:t>
            </a:r>
            <a:r>
              <a:rPr lang="en-US" sz="1800" b="1" i="1" u="sng" dirty="0" err="1">
                <a:solidFill>
                  <a:srgbClr val="000000"/>
                </a:solidFill>
                <a:effectLst/>
                <a:latin typeface="Arial" panose="020B0604020202020204" pitchFamily="34" charset="0"/>
              </a:rPr>
              <a:t>devops</a:t>
            </a:r>
            <a:r>
              <a:rPr lang="en-US" sz="1800" b="1" i="1" u="sng"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Because the architecture favors </a:t>
            </a:r>
            <a:r>
              <a:rPr lang="en-US" sz="1800" b="1" i="1" u="none" strike="noStrike" dirty="0">
                <a:solidFill>
                  <a:srgbClr val="000000"/>
                </a:solidFill>
                <a:effectLst/>
                <a:latin typeface="Arial" panose="020B0604020202020204" pitchFamily="34" charset="0"/>
              </a:rPr>
              <a:t>high decoupling</a:t>
            </a:r>
            <a:r>
              <a:rPr lang="en-US" sz="1800" b="0" i="0" u="none" strike="noStrike" dirty="0">
                <a:solidFill>
                  <a:srgbClr val="000000"/>
                </a:solidFill>
                <a:effectLst/>
                <a:latin typeface="Arial" panose="020B0604020202020204" pitchFamily="34" charset="0"/>
              </a:rPr>
              <a:t> at an incremental level, </a:t>
            </a:r>
            <a:r>
              <a:rPr lang="en-US" sz="1800" b="1" i="0" u="none" strike="noStrike" dirty="0">
                <a:solidFill>
                  <a:srgbClr val="000000"/>
                </a:solidFill>
                <a:effectLst/>
                <a:latin typeface="Arial" panose="020B0604020202020204" pitchFamily="34" charset="0"/>
              </a:rPr>
              <a:t>it supports the modern business practice of </a:t>
            </a:r>
            <a:r>
              <a:rPr lang="en-US" sz="1800" b="1" i="0" u="sng" dirty="0">
                <a:solidFill>
                  <a:srgbClr val="000000"/>
                </a:solidFill>
                <a:effectLst/>
                <a:latin typeface="Arial" panose="020B0604020202020204" pitchFamily="34" charset="0"/>
              </a:rPr>
              <a:t>evolutionary change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By building </a:t>
            </a:r>
            <a:r>
              <a:rPr lang="en-US" sz="1800" b="0" i="0" u="none" strike="noStrike" dirty="0">
                <a:solidFill>
                  <a:srgbClr val="000000"/>
                </a:solidFill>
                <a:effectLst/>
                <a:latin typeface="Arial" panose="020B0604020202020204" pitchFamily="34" charset="0"/>
              </a:rPr>
              <a:t>an architecture that has </a:t>
            </a:r>
            <a:r>
              <a:rPr lang="en-US" sz="1800" b="1" i="0" u="none" strike="noStrike" dirty="0">
                <a:solidFill>
                  <a:srgbClr val="000000"/>
                </a:solidFill>
                <a:effectLst/>
                <a:latin typeface="Arial" panose="020B0604020202020204" pitchFamily="34" charset="0"/>
              </a:rPr>
              <a:t>extremely small deployment units</a:t>
            </a:r>
            <a:r>
              <a:rPr lang="en-US" sz="1800" b="0" i="0" u="none" strike="noStrike" dirty="0">
                <a:solidFill>
                  <a:srgbClr val="000000"/>
                </a:solidFill>
                <a:effectLst/>
                <a:latin typeface="Arial" panose="020B0604020202020204" pitchFamily="34" charset="0"/>
              </a:rPr>
              <a:t> that are </a:t>
            </a:r>
            <a:r>
              <a:rPr lang="en-US" sz="1800" b="1" i="0" u="none" strike="noStrike" dirty="0">
                <a:solidFill>
                  <a:srgbClr val="000000"/>
                </a:solidFill>
                <a:effectLst/>
                <a:latin typeface="Arial" panose="020B0604020202020204" pitchFamily="34" charset="0"/>
              </a:rPr>
              <a:t>highly decoupled</a:t>
            </a:r>
            <a:r>
              <a:rPr lang="en-US" sz="1800" b="0" i="0" u="none" strike="noStrike" dirty="0">
                <a:solidFill>
                  <a:srgbClr val="000000"/>
                </a:solidFill>
                <a:effectLst/>
                <a:latin typeface="Arial" panose="020B0604020202020204" pitchFamily="34" charset="0"/>
              </a:rPr>
              <a:t>, architects have </a:t>
            </a:r>
            <a:r>
              <a:rPr lang="en-US" sz="1800" b="1" i="0" u="none" strike="noStrike" dirty="0">
                <a:solidFill>
                  <a:srgbClr val="000000"/>
                </a:solidFill>
                <a:effectLst/>
                <a:latin typeface="Arial" panose="020B0604020202020204" pitchFamily="34" charset="0"/>
              </a:rPr>
              <a:t>a structure </a:t>
            </a:r>
            <a:r>
              <a:rPr lang="en-US" sz="1800" b="0" i="0" u="none" strike="noStrike" dirty="0">
                <a:solidFill>
                  <a:srgbClr val="000000"/>
                </a:solidFill>
                <a:effectLst/>
                <a:latin typeface="Arial" panose="020B0604020202020204" pitchFamily="34" charset="0"/>
              </a:rPr>
              <a:t>that can </a:t>
            </a:r>
            <a:r>
              <a:rPr lang="en-US" sz="1800" b="1" i="0" u="none" strike="noStrike" dirty="0">
                <a:solidFill>
                  <a:srgbClr val="000000"/>
                </a:solidFill>
                <a:effectLst/>
                <a:latin typeface="Arial" panose="020B0604020202020204" pitchFamily="34" charset="0"/>
              </a:rPr>
              <a:t>support a faster rate of change</a:t>
            </a:r>
            <a:r>
              <a:rPr lang="en-US" sz="1800" b="0" i="0" u="none" strike="noStrike" dirty="0">
                <a:solidFill>
                  <a:srgbClr val="000000"/>
                </a:solidFill>
                <a:effectLst/>
                <a:latin typeface="Arial" panose="020B0604020202020204" pitchFamily="34" charset="0"/>
              </a:rPr>
              <a:t>.</a:t>
            </a:r>
            <a:endParaRPr lang="en-US" sz="3200" b="0" dirty="0">
              <a:effectLst/>
            </a:endParaRPr>
          </a:p>
          <a:p>
            <a:br>
              <a:rPr lang="en-US" sz="3200" b="0" dirty="0">
                <a:effectLst/>
              </a:rPr>
            </a:br>
            <a:r>
              <a:rPr lang="en-US" sz="1800" b="1" i="0" u="sng" dirty="0">
                <a:solidFill>
                  <a:srgbClr val="000000"/>
                </a:solidFill>
                <a:effectLst/>
                <a:latin typeface="Arial" panose="020B0604020202020204" pitchFamily="34" charset="0"/>
              </a:rPr>
              <a:t>Performance</a:t>
            </a:r>
            <a:r>
              <a:rPr lang="en-US" sz="1800" b="0" i="0" u="none" strike="noStrike" dirty="0">
                <a:solidFill>
                  <a:srgbClr val="000000"/>
                </a:solidFill>
                <a:effectLst/>
                <a:latin typeface="Arial" panose="020B0604020202020204" pitchFamily="34" charset="0"/>
              </a:rPr>
              <a:t> is often </a:t>
            </a:r>
            <a:r>
              <a:rPr lang="en-US" sz="1800" b="0" i="0" u="sng" dirty="0">
                <a:solidFill>
                  <a:srgbClr val="000000"/>
                </a:solidFill>
                <a:effectLst/>
                <a:latin typeface="Arial" panose="020B0604020202020204" pitchFamily="34" charset="0"/>
              </a:rPr>
              <a:t>an </a:t>
            </a:r>
            <a:r>
              <a:rPr lang="en-US" sz="1800" b="1" i="0" u="sng" dirty="0">
                <a:solidFill>
                  <a:srgbClr val="000000"/>
                </a:solidFill>
                <a:effectLst/>
                <a:latin typeface="Arial" panose="020B0604020202020204" pitchFamily="34" charset="0"/>
              </a:rPr>
              <a:t>issue </a:t>
            </a:r>
            <a:r>
              <a:rPr lang="en-US" sz="1800" b="0" i="0" u="sng" dirty="0">
                <a:solidFill>
                  <a:srgbClr val="000000"/>
                </a:solidFill>
                <a:effectLst/>
                <a:latin typeface="Arial" panose="020B0604020202020204" pitchFamily="34" charset="0"/>
              </a:rPr>
              <a:t>in microservices</a:t>
            </a:r>
            <a:r>
              <a:rPr lang="en-US" sz="1800" b="0" i="0" u="none" strike="noStrike" dirty="0">
                <a:solidFill>
                  <a:srgbClr val="000000"/>
                </a:solidFill>
                <a:effectLst/>
                <a:latin typeface="Arial" panose="020B0604020202020204" pitchFamily="34" charset="0"/>
              </a:rPr>
              <a:t> as it has high performance </a:t>
            </a:r>
            <a:r>
              <a:rPr lang="en-US" sz="1800" b="1" i="0" u="none" strike="noStrike" dirty="0">
                <a:solidFill>
                  <a:srgbClr val="000000"/>
                </a:solidFill>
                <a:effectLst/>
                <a:latin typeface="Arial" panose="020B0604020202020204" pitchFamily="34" charset="0"/>
              </a:rPr>
              <a:t>overhead</a:t>
            </a:r>
            <a:r>
              <a:rPr lang="en-US" sz="1800" b="0" i="0" u="none" strike="noStrike" dirty="0">
                <a:solidFill>
                  <a:srgbClr val="000000"/>
                </a:solidFill>
                <a:effectLst/>
                <a:latin typeface="Arial" panose="020B0604020202020204" pitchFamily="34" charset="0"/>
              </a:rPr>
              <a:t>, and they must invoke security </a:t>
            </a:r>
            <a:r>
              <a:rPr lang="en-US" sz="1800" b="1" i="0" u="none" strike="noStrike" dirty="0">
                <a:solidFill>
                  <a:srgbClr val="000000"/>
                </a:solidFill>
                <a:effectLst/>
                <a:latin typeface="Arial" panose="020B0604020202020204" pitchFamily="34" charset="0"/>
              </a:rPr>
              <a:t>checks to verify identity and access for each endpoint</a:t>
            </a:r>
            <a:r>
              <a:rPr lang="en-US" sz="1800" b="0" i="0" u="none" strike="noStrike" dirty="0">
                <a:solidFill>
                  <a:srgbClr val="000000"/>
                </a:solidFill>
                <a:effectLst/>
                <a:latin typeface="Arial" panose="020B0604020202020204" pitchFamily="34" charset="0"/>
              </a:rPr>
              <a:t>. </a:t>
            </a:r>
            <a:r>
              <a:rPr lang="en-US" sz="1800" b="1" i="1" u="none" strike="noStrike" dirty="0">
                <a:solidFill>
                  <a:srgbClr val="000000"/>
                </a:solidFill>
                <a:effectLst/>
                <a:latin typeface="Arial" panose="020B0604020202020204" pitchFamily="34" charset="0"/>
              </a:rPr>
              <a:t>Many patterns </a:t>
            </a:r>
            <a:r>
              <a:rPr lang="en-US" sz="1800" b="0" i="1" u="none" strike="noStrike" dirty="0">
                <a:solidFill>
                  <a:srgbClr val="000000"/>
                </a:solidFill>
                <a:effectLst/>
                <a:latin typeface="Arial" panose="020B0604020202020204" pitchFamily="34" charset="0"/>
              </a:rPr>
              <a:t>exist to </a:t>
            </a:r>
            <a:r>
              <a:rPr lang="en-US" sz="1800" b="1" i="1" u="none" strike="noStrike" dirty="0">
                <a:solidFill>
                  <a:srgbClr val="000000"/>
                </a:solidFill>
                <a:effectLst/>
                <a:latin typeface="Arial" panose="020B0604020202020204" pitchFamily="34" charset="0"/>
              </a:rPr>
              <a:t>increase performance</a:t>
            </a:r>
            <a:r>
              <a:rPr lang="en-US" sz="1800" b="0" i="0" u="none" strike="noStrike" dirty="0">
                <a:solidFill>
                  <a:srgbClr val="000000"/>
                </a:solidFill>
                <a:effectLst/>
                <a:latin typeface="Arial" panose="020B0604020202020204" pitchFamily="34" charset="0"/>
              </a:rPr>
              <a:t>, including intelligent </a:t>
            </a:r>
            <a:r>
              <a:rPr lang="en-US" sz="1800" b="1" i="0" u="sng" dirty="0">
                <a:solidFill>
                  <a:srgbClr val="000000"/>
                </a:solidFill>
                <a:effectLst/>
                <a:latin typeface="Arial" panose="020B0604020202020204" pitchFamily="34" charset="0"/>
              </a:rPr>
              <a:t>data caching</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and </a:t>
            </a:r>
            <a:r>
              <a:rPr lang="en-US" sz="1800" b="1" i="0" u="sng" dirty="0">
                <a:solidFill>
                  <a:srgbClr val="000000"/>
                </a:solidFill>
                <a:effectLst/>
                <a:latin typeface="Arial" panose="020B0604020202020204" pitchFamily="34" charset="0"/>
              </a:rPr>
              <a:t>replication</a:t>
            </a:r>
            <a:r>
              <a:rPr lang="en-US" sz="1800" b="0" i="0" u="none" strike="noStrike" dirty="0">
                <a:solidFill>
                  <a:srgbClr val="000000"/>
                </a:solidFill>
                <a:effectLst/>
                <a:latin typeface="Arial" panose="020B0604020202020204" pitchFamily="34" charset="0"/>
              </a:rPr>
              <a:t>. </a:t>
            </a:r>
          </a:p>
          <a:p>
            <a:endParaRPr lang="en-US" sz="1800" b="0" i="0" u="none" strike="noStrike" dirty="0">
              <a:solidFill>
                <a:srgbClr val="000000"/>
              </a:solidFill>
              <a:effectLst/>
              <a:latin typeface="Arial" panose="020B0604020202020204" pitchFamily="34" charset="0"/>
            </a:endParaRPr>
          </a:p>
          <a:p>
            <a:r>
              <a:rPr lang="en-US" sz="1800" b="1" i="0" u="sng" dirty="0">
                <a:solidFill>
                  <a:srgbClr val="000000"/>
                </a:solidFill>
                <a:effectLst/>
                <a:latin typeface="Arial" panose="020B0604020202020204" pitchFamily="34" charset="0"/>
              </a:rPr>
              <a:t>Performance</a:t>
            </a:r>
            <a:r>
              <a:rPr lang="en-US" sz="1800" b="0" i="0" u="none" strike="noStrike" dirty="0">
                <a:solidFill>
                  <a:srgbClr val="000000"/>
                </a:solidFill>
                <a:effectLst/>
                <a:latin typeface="Arial" panose="020B0604020202020204" pitchFamily="34" charset="0"/>
              </a:rPr>
              <a:t> is another reason that microservices </a:t>
            </a:r>
            <a:r>
              <a:rPr lang="en-US" sz="1800" b="1" i="1" u="none" strike="noStrike" dirty="0">
                <a:solidFill>
                  <a:srgbClr val="000000"/>
                </a:solidFill>
                <a:effectLst/>
                <a:latin typeface="Arial" panose="020B0604020202020204" pitchFamily="34" charset="0"/>
              </a:rPr>
              <a:t>often use </a:t>
            </a:r>
            <a:r>
              <a:rPr lang="en-US" sz="1800" b="1" i="0" u="sng" dirty="0">
                <a:solidFill>
                  <a:srgbClr val="000000"/>
                </a:solidFill>
                <a:effectLst/>
                <a:latin typeface="Arial" panose="020B0604020202020204" pitchFamily="34" charset="0"/>
              </a:rPr>
              <a:t>choreography (decentralized </a:t>
            </a:r>
            <a:r>
              <a:rPr lang="en-US" sz="1800" b="1" i="0" u="sng">
                <a:solidFill>
                  <a:srgbClr val="000000"/>
                </a:solidFill>
                <a:effectLst/>
                <a:latin typeface="Arial" panose="020B0604020202020204" pitchFamily="34" charset="0"/>
              </a:rPr>
              <a:t>event driven) </a:t>
            </a:r>
            <a:r>
              <a:rPr lang="en-US" sz="1800" b="0" i="0" u="none" strike="noStrike" dirty="0">
                <a:solidFill>
                  <a:srgbClr val="000000"/>
                </a:solidFill>
                <a:effectLst/>
                <a:latin typeface="Arial" panose="020B0604020202020204" pitchFamily="34" charset="0"/>
              </a:rPr>
              <a:t>rather than </a:t>
            </a:r>
            <a:r>
              <a:rPr lang="en-US" sz="1800" b="1" i="1" u="none" strike="noStrike" dirty="0">
                <a:solidFill>
                  <a:srgbClr val="434343"/>
                </a:solidFill>
                <a:effectLst/>
                <a:latin typeface="Arial" panose="020B0604020202020204" pitchFamily="34" charset="0"/>
              </a:rPr>
              <a:t>orchestration</a:t>
            </a:r>
            <a:r>
              <a:rPr lang="en-US" sz="1800" b="0" i="0" u="none" strike="noStrike" dirty="0">
                <a:solidFill>
                  <a:srgbClr val="000000"/>
                </a:solidFill>
                <a:effectLst/>
                <a:latin typeface="Arial" panose="020B0604020202020204" pitchFamily="34" charset="0"/>
              </a:rPr>
              <a:t>, as </a:t>
            </a:r>
            <a:r>
              <a:rPr lang="en-US" sz="1800" b="1" i="0" u="sng" dirty="0">
                <a:solidFill>
                  <a:srgbClr val="000000"/>
                </a:solidFill>
                <a:effectLst/>
                <a:latin typeface="Arial" panose="020B0604020202020204" pitchFamily="34" charset="0"/>
              </a:rPr>
              <a:t>less coupling</a:t>
            </a:r>
            <a:r>
              <a:rPr lang="en-US" sz="1800" b="0" i="0" u="none" strike="noStrike" dirty="0">
                <a:solidFill>
                  <a:srgbClr val="000000"/>
                </a:solidFill>
                <a:effectLst/>
                <a:latin typeface="Arial" panose="020B0604020202020204" pitchFamily="34" charset="0"/>
              </a:rPr>
              <a:t> allows for </a:t>
            </a:r>
            <a:r>
              <a:rPr lang="en-US" sz="1800" b="1" i="0" u="sng" dirty="0">
                <a:solidFill>
                  <a:srgbClr val="000000"/>
                </a:solidFill>
                <a:effectLst/>
                <a:latin typeface="Arial" panose="020B0604020202020204" pitchFamily="34" charset="0"/>
              </a:rPr>
              <a:t>faster communication and fewer bottlenecks.</a:t>
            </a:r>
            <a:endParaRPr lang="en-US" dirty="0"/>
          </a:p>
        </p:txBody>
      </p:sp>
    </p:spTree>
    <p:extLst>
      <p:ext uri="{BB962C8B-B14F-4D97-AF65-F5344CB8AC3E}">
        <p14:creationId xmlns:p14="http://schemas.microsoft.com/office/powerpoint/2010/main" val="31264619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Support for each architecture characteristic </a:t>
            </a:r>
            <a:r>
              <a:rPr lang="en-US" sz="1800" b="1" i="0" u="sng" dirty="0">
                <a:solidFill>
                  <a:srgbClr val="000000"/>
                </a:solidFill>
                <a:effectLst/>
                <a:latin typeface="Arial" panose="020B0604020202020204" pitchFamily="34" charset="0"/>
              </a:rPr>
              <a:t>adds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complexity to the design and </a:t>
            </a:r>
            <a:r>
              <a:rPr lang="en-US" sz="1800" b="0" i="0" u="none" strike="noStrike" dirty="0">
                <a:solidFill>
                  <a:srgbClr val="000000"/>
                </a:solidFill>
                <a:effectLst/>
                <a:latin typeface="Arial" panose="020B0604020202020204" pitchFamily="34" charset="0"/>
              </a:rPr>
              <a:t>structure .</a:t>
            </a:r>
          </a:p>
          <a:p>
            <a:r>
              <a:rPr lang="en-US" sz="1800" b="1" i="0" u="sng" dirty="0">
                <a:solidFill>
                  <a:srgbClr val="000000"/>
                </a:solidFill>
                <a:effectLst/>
                <a:latin typeface="Arial" panose="020B0604020202020204" pitchFamily="34" charset="0"/>
              </a:rPr>
              <a:t>a bigger problem</a:t>
            </a:r>
            <a:r>
              <a:rPr lang="en-US" sz="1800" b="0" i="0" u="none" strike="noStrike" dirty="0">
                <a:solidFill>
                  <a:srgbClr val="000000"/>
                </a:solidFill>
                <a:effectLst/>
                <a:latin typeface="Arial" panose="020B0604020202020204" pitchFamily="34" charset="0"/>
              </a:rPr>
              <a:t> is that </a:t>
            </a:r>
            <a:r>
              <a:rPr lang="en-US" sz="1800" b="1" i="0" u="none" strike="noStrike" dirty="0">
                <a:solidFill>
                  <a:srgbClr val="000000"/>
                </a:solidFill>
                <a:effectLst/>
                <a:latin typeface="Arial" panose="020B0604020202020204" pitchFamily="34" charset="0"/>
              </a:rPr>
              <a:t>some characteristics </a:t>
            </a:r>
            <a:r>
              <a:rPr lang="en-US" sz="1800" b="0" i="0" u="none" strike="noStrike" dirty="0">
                <a:solidFill>
                  <a:srgbClr val="000000"/>
                </a:solidFill>
                <a:effectLst/>
                <a:latin typeface="Arial" panose="020B0604020202020204" pitchFamily="34" charset="0"/>
              </a:rPr>
              <a:t>can </a:t>
            </a:r>
            <a:r>
              <a:rPr lang="en-US" sz="1800" b="1" i="0" u="none" strike="noStrike" dirty="0">
                <a:solidFill>
                  <a:srgbClr val="000000"/>
                </a:solidFill>
                <a:effectLst/>
                <a:latin typeface="Arial" panose="020B0604020202020204" pitchFamily="34" charset="0"/>
              </a:rPr>
              <a:t>conflict with others.</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an architect wants to </a:t>
            </a:r>
            <a:r>
              <a:rPr lang="en-US" sz="1800" b="1" i="0" u="none" strike="noStrike" dirty="0">
                <a:solidFill>
                  <a:srgbClr val="000000"/>
                </a:solidFill>
                <a:effectLst/>
                <a:latin typeface="Arial" panose="020B0604020202020204" pitchFamily="34" charset="0"/>
              </a:rPr>
              <a:t>improve security, it will almost certainly negatively impact performance</a:t>
            </a:r>
            <a:r>
              <a:rPr lang="en-US" sz="1800" b="0" i="0" u="none" strike="noStrike" dirty="0">
                <a:solidFill>
                  <a:srgbClr val="000000"/>
                </a:solidFill>
                <a:effectLst/>
                <a:latin typeface="Arial" panose="020B0604020202020204" pitchFamily="34" charset="0"/>
              </a:rPr>
              <a:t>: the application must </a:t>
            </a:r>
            <a:r>
              <a:rPr lang="en-US" sz="1800" b="1" i="0" u="none" strike="noStrike" dirty="0">
                <a:solidFill>
                  <a:srgbClr val="000000"/>
                </a:solidFill>
                <a:effectLst/>
                <a:latin typeface="Arial" panose="020B0604020202020204" pitchFamily="34" charset="0"/>
              </a:rPr>
              <a:t>do more on-the-fly encryption, indirection for secrets hiding</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other</a:t>
            </a:r>
            <a:r>
              <a:rPr lang="en-US" sz="1800" b="0" i="0" u="none" strike="noStrike" dirty="0">
                <a:solidFill>
                  <a:srgbClr val="000000"/>
                </a:solidFill>
                <a:effectLst/>
                <a:latin typeface="Arial" panose="020B0604020202020204" pitchFamily="34" charset="0"/>
              </a:rPr>
              <a:t> activities that potentially </a:t>
            </a:r>
            <a:r>
              <a:rPr lang="en-US" sz="1800" b="1" i="0" u="none" strike="noStrike" dirty="0">
                <a:solidFill>
                  <a:srgbClr val="000000"/>
                </a:solidFill>
                <a:effectLst/>
                <a:latin typeface="Arial" panose="020B0604020202020204" pitchFamily="34" charset="0"/>
              </a:rPr>
              <a:t>degrade performance</a:t>
            </a:r>
            <a:r>
              <a:rPr lang="en-US" sz="1800" b="0" i="0" u="none" strike="noStrike" dirty="0">
                <a:solidFill>
                  <a:srgbClr val="000000"/>
                </a:solidFill>
                <a:effectLst/>
                <a:latin typeface="Arial" panose="020B0604020202020204" pitchFamily="34" charset="0"/>
              </a:rPr>
              <a:t>.</a:t>
            </a:r>
            <a:endParaRPr lang="en-US" b="0" dirty="0">
              <a:effectLst/>
            </a:endParaRPr>
          </a:p>
          <a:p>
            <a:r>
              <a:rPr lang="en-US" sz="1800" b="1" i="0" u="none" strike="noStrike" dirty="0">
                <a:solidFill>
                  <a:srgbClr val="000000"/>
                </a:solidFill>
                <a:effectLst/>
                <a:latin typeface="Arial" panose="020B0604020202020204" pitchFamily="34" charset="0"/>
              </a:rPr>
              <a:t>a critical job for architects lies in </a:t>
            </a:r>
            <a:r>
              <a:rPr lang="en-US" sz="1800" b="1" i="0" u="sng" dirty="0">
                <a:solidFill>
                  <a:srgbClr val="000000"/>
                </a:solidFill>
                <a:effectLst/>
                <a:latin typeface="Arial" panose="020B0604020202020204" pitchFamily="34" charset="0"/>
              </a:rPr>
              <a:t>making trade-offs</a:t>
            </a:r>
            <a:r>
              <a:rPr lang="en-US" sz="1800" b="0" i="0" u="sng"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between several 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choosing the </a:t>
            </a:r>
            <a:r>
              <a:rPr lang="en-US" sz="1800" b="1" i="0" u="sng" dirty="0">
                <a:solidFill>
                  <a:srgbClr val="000000"/>
                </a:solidFill>
                <a:effectLst/>
                <a:latin typeface="Arial" panose="020B0604020202020204" pitchFamily="34" charset="0"/>
              </a:rPr>
              <a:t>fewest critical</a:t>
            </a:r>
            <a:r>
              <a:rPr lang="en-US" sz="1800" b="0" i="0" u="sng" dirty="0">
                <a:solidFill>
                  <a:srgbClr val="000000"/>
                </a:solidFill>
                <a:effectLst/>
                <a:latin typeface="Arial" panose="020B0604020202020204" pitchFamily="34" charset="0"/>
              </a:rPr>
              <a:t> architecture </a:t>
            </a:r>
            <a:r>
              <a:rPr lang="en-US" sz="1800" b="1" i="0" u="sng" dirty="0">
                <a:solidFill>
                  <a:srgbClr val="000000"/>
                </a:solidFill>
                <a:effectLst/>
                <a:latin typeface="Arial" panose="020B0604020202020204" pitchFamily="34" charset="0"/>
              </a:rPr>
              <a:t>characteristics</a:t>
            </a:r>
            <a:br>
              <a:rPr lang="en-US" dirty="0"/>
            </a:br>
            <a:endParaRPr lang="en-US" dirty="0"/>
          </a:p>
        </p:txBody>
      </p:sp>
    </p:spTree>
    <p:extLst>
      <p:ext uri="{BB962C8B-B14F-4D97-AF65-F5344CB8AC3E}">
        <p14:creationId xmlns:p14="http://schemas.microsoft.com/office/powerpoint/2010/main" val="27588605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1" u="none" strike="noStrike" dirty="0">
                <a:solidFill>
                  <a:srgbClr val="374151"/>
                </a:solidFill>
                <a:effectLst/>
                <a:latin typeface="Roboto" panose="02000000000000000000" pitchFamily="2" charset="0"/>
              </a:rPr>
              <a:t>Many of the definitions overlap and no complete list of standards exists</a:t>
            </a:r>
            <a:r>
              <a:rPr lang="en-US" sz="1800" b="0" i="0" u="none" strike="noStrike" dirty="0">
                <a:solidFill>
                  <a:srgbClr val="374151"/>
                </a:solidFill>
                <a:effectLst/>
                <a:latin typeface="Roboto" panose="02000000000000000000" pitchFamily="2" charset="0"/>
              </a:rPr>
              <a:t>. For example, consider availability and reliability, which seem to overlap in almost all cases.</a:t>
            </a:r>
            <a:endParaRPr lang="en-US" sz="3200" b="0" dirty="0">
              <a:effectLst/>
            </a:endParaRPr>
          </a:p>
          <a:p>
            <a:pPr rtl="0"/>
            <a:r>
              <a:rPr lang="en-US" sz="3200" dirty="0"/>
              <a:t>architects and Employees can use </a:t>
            </a:r>
            <a:r>
              <a:rPr lang="en-US" sz="3200" b="1" dirty="0"/>
              <a:t>ubiquitous language </a:t>
            </a:r>
            <a:r>
              <a:rPr lang="en-US" sz="3200" dirty="0"/>
              <a:t>to solve this lack of standard definition and create their own.</a:t>
            </a:r>
            <a:br>
              <a:rPr lang="en-US" sz="3200" dirty="0"/>
            </a:br>
            <a:endParaRPr lang="en-US" sz="1800" b="0" i="0" u="none" strike="noStrike" dirty="0">
              <a:solidFill>
                <a:srgbClr val="000000"/>
              </a:solidFill>
              <a:effectLst/>
              <a:highlight>
                <a:srgbClr val="FFFFFF"/>
              </a:highlight>
              <a:latin typeface="Arial" panose="020B0604020202020204" pitchFamily="34" charset="0"/>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Availability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How long the system will need to be available (if 24/7, steps need to be in place to allow the system to be up and running quickly in case of any failure).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Performance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Includes stress testing, peak analysis, analysis of the frequency of functions used, capacity required, and response times. Performance acceptance sometimes requires an exercise of its own, taking months to complete.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Maintainability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easy is it to apply changes and enhance the system?</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Portability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system need to run on more than one platform? (For example, does the frontend need to run against Oracle as well as SAP DB?</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Configurability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Ability for the end users to easily change aspects of the software’s configuration (through usable interfaces).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Extensibility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important it is to plug new pieces of functionality in.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 to all your users, including those with disabilities like colorblindness or hearing loss.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Authentication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are who they say they are.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Authorization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can access only certain functions within the application (by use case, subsystem, webpage, business rule, field level, etc.).</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data need to be encrypted in the database? Encrypted for network communication between internal systems? What type of authentication needs to be in place for remote user access?</a:t>
            </a:r>
            <a:endParaRPr lang="en-US" b="0" dirty="0">
              <a:effectLst/>
              <a:highlight>
                <a:srgbClr val="FFFFFF"/>
              </a:highlight>
            </a:endParaRPr>
          </a:p>
          <a:p>
            <a:endParaRPr lang="en-US" dirty="0"/>
          </a:p>
        </p:txBody>
      </p:sp>
    </p:spTree>
    <p:extLst>
      <p:ext uri="{BB962C8B-B14F-4D97-AF65-F5344CB8AC3E}">
        <p14:creationId xmlns:p14="http://schemas.microsoft.com/office/powerpoint/2010/main" val="1675352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uncovers architecture characteristics in at least </a:t>
            </a:r>
            <a:r>
              <a:rPr lang="en-US" sz="1800" b="1" i="0" u="none" strike="noStrike" dirty="0">
                <a:solidFill>
                  <a:srgbClr val="000000"/>
                </a:solidFill>
                <a:effectLst/>
                <a:latin typeface="Arial" panose="020B0604020202020204" pitchFamily="34" charset="0"/>
              </a:rPr>
              <a:t>three ways </a:t>
            </a:r>
            <a:endParaRPr lang="en-US" dirty="0"/>
          </a:p>
        </p:txBody>
      </p:sp>
    </p:spTree>
    <p:extLst>
      <p:ext uri="{BB962C8B-B14F-4D97-AF65-F5344CB8AC3E}">
        <p14:creationId xmlns:p14="http://schemas.microsoft.com/office/powerpoint/2010/main" val="2168371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1000"/>
              </a:spcAft>
            </a:pPr>
            <a:r>
              <a:rPr lang="en-US" sz="1800" b="1" i="0" u="sng" dirty="0">
                <a:solidFill>
                  <a:srgbClr val="000000"/>
                </a:solidFill>
                <a:effectLst/>
                <a:latin typeface="Arial" panose="020B0604020202020204" pitchFamily="34" charset="0"/>
              </a:rPr>
              <a:t>implicitly</a:t>
            </a:r>
            <a:r>
              <a:rPr lang="en-US" sz="1800" b="1" i="0" u="none" strike="noStrike" dirty="0">
                <a:solidFill>
                  <a:srgbClr val="000000"/>
                </a:solidFill>
                <a:effectLst/>
                <a:latin typeface="Arial" panose="020B0604020202020204" pitchFamily="34" charset="0"/>
              </a:rPr>
              <a:t> come from inherent domain knowledge by architects, one of the many reasons that domain knowledge is always beneficial for architects.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600031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09563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171717"/>
                </a:solidFill>
                <a:effectLst/>
                <a:latin typeface="Roboto" panose="02000000000000000000" pitchFamily="2" charset="0"/>
              </a:rPr>
              <a:t>“Due to regulatory requirements, it is absolutely imperative that we complete end-of-day fund pricing on time.”</a:t>
            </a:r>
          </a:p>
          <a:p>
            <a:pPr rtl="0">
              <a:spcBef>
                <a:spcPts val="0"/>
              </a:spcBef>
              <a:spcAft>
                <a:spcPts val="1000"/>
              </a:spcAft>
            </a:pPr>
            <a:r>
              <a:rPr lang="en-US" sz="1800" b="1" i="1" u="none" strike="noStrike" dirty="0">
                <a:solidFill>
                  <a:srgbClr val="171717"/>
                </a:solidFill>
                <a:effectLst/>
                <a:latin typeface="Roboto" panose="02000000000000000000" pitchFamily="2" charset="0"/>
              </a:rPr>
              <a:t>An ineffective architect might just focus on performance</a:t>
            </a:r>
            <a:r>
              <a:rPr lang="en-US" sz="1800" b="0" i="0" u="none" strike="noStrike" dirty="0">
                <a:solidFill>
                  <a:srgbClr val="171717"/>
                </a:solidFill>
                <a:effectLst/>
                <a:latin typeface="Roboto" panose="02000000000000000000" pitchFamily="2" charset="0"/>
              </a:rPr>
              <a:t> as it seems to be the primary focus of that domain concern. However, that architect </a:t>
            </a:r>
            <a:r>
              <a:rPr lang="en-US" sz="1800" b="1" i="0" u="none" strike="noStrike" dirty="0">
                <a:solidFill>
                  <a:srgbClr val="171717"/>
                </a:solidFill>
                <a:effectLst/>
                <a:latin typeface="Roboto" panose="02000000000000000000" pitchFamily="2" charset="0"/>
              </a:rPr>
              <a:t>will fail for many reasons</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First, it doesn’t matter how fast the system is if it isn’t available when needed. Second, as the domain grows the system must be able to also scale to finish end-of-day processing</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in time.</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Third, the system must also be reliable so that it doesn’t crash as end-of-day fund prices are being calculated.</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Fourth, what if the system crashes in the middle of processing? It must be able to recover and restart where the pricing left off</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Finally, are the fund prices being calculated correctly?</a:t>
            </a:r>
            <a:r>
              <a:rPr lang="en-US" sz="1800" b="0" i="0" u="none" strike="noStrike" dirty="0">
                <a:solidFill>
                  <a:srgbClr val="171717"/>
                </a:solidFill>
                <a:effectLst/>
                <a:latin typeface="Roboto" panose="02000000000000000000" pitchFamily="2" charset="0"/>
              </a:rPr>
              <a:t> So, in addition to performance, </a:t>
            </a:r>
            <a:r>
              <a:rPr lang="en-US" sz="1800" b="1" i="0" u="none" strike="noStrike" dirty="0">
                <a:solidFill>
                  <a:srgbClr val="171717"/>
                </a:solidFill>
                <a:effectLst/>
                <a:latin typeface="Roboto" panose="02000000000000000000" pitchFamily="2" charset="0"/>
              </a:rPr>
              <a:t>the architect must also equally place a focus on availability, scalability, reliability, recoverability, and auditability.</a:t>
            </a:r>
            <a:endParaRPr lang="en-US" b="0" dirty="0">
              <a:effectLst/>
            </a:endParaRPr>
          </a:p>
          <a:p>
            <a:br>
              <a:rPr lang="en-US" dirty="0"/>
            </a:br>
            <a:endParaRPr lang="en-US" dirty="0"/>
          </a:p>
        </p:txBody>
      </p:sp>
    </p:spTree>
    <p:extLst>
      <p:ext uri="{BB962C8B-B14F-4D97-AF65-F5344CB8AC3E}">
        <p14:creationId xmlns:p14="http://schemas.microsoft.com/office/powerpoint/2010/main" val="1496498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adopt a curious approach, actively seeking more detailed requirements and clarifying assumptions</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suppose an architect </a:t>
            </a:r>
            <a:r>
              <a:rPr lang="en-US" sz="1800" b="1" i="0" u="none" strike="noStrike" dirty="0">
                <a:solidFill>
                  <a:srgbClr val="000000"/>
                </a:solidFill>
                <a:effectLst/>
                <a:latin typeface="Arial" panose="020B0604020202020204" pitchFamily="34" charset="0"/>
              </a:rPr>
              <a:t>designs an application </a:t>
            </a:r>
            <a:r>
              <a:rPr lang="en-US" sz="1800" b="0" i="0" u="none" strike="noStrike" dirty="0">
                <a:solidFill>
                  <a:srgbClr val="000000"/>
                </a:solidFill>
                <a:effectLst/>
                <a:latin typeface="Arial" panose="020B0604020202020204" pitchFamily="34" charset="0"/>
              </a:rPr>
              <a:t>that handles </a:t>
            </a:r>
            <a:r>
              <a:rPr lang="en-US" sz="1800" b="1" i="0" u="none" strike="noStrike" dirty="0">
                <a:solidFill>
                  <a:srgbClr val="000000"/>
                </a:solidFill>
                <a:effectLst/>
                <a:latin typeface="Arial" panose="020B0604020202020204" pitchFamily="34" charset="0"/>
              </a:rPr>
              <a:t>class registration for university students</a:t>
            </a:r>
            <a:r>
              <a:rPr lang="en-US" sz="1800" b="0" i="0" u="none" strike="noStrike" dirty="0">
                <a:solidFill>
                  <a:srgbClr val="000000"/>
                </a:solidFill>
                <a:effectLst/>
                <a:latin typeface="Arial" panose="020B0604020202020204" pitchFamily="34" charset="0"/>
              </a:rPr>
              <a:t>. assume that the school has </a:t>
            </a:r>
            <a:r>
              <a:rPr lang="en-US" sz="1800" b="1" i="0" u="none" strike="noStrike" dirty="0">
                <a:solidFill>
                  <a:srgbClr val="000000"/>
                </a:solidFill>
                <a:effectLst/>
                <a:latin typeface="Arial" panose="020B0604020202020204" pitchFamily="34" charset="0"/>
              </a:rPr>
              <a:t>1,000 students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10 hours for registration</a:t>
            </a:r>
            <a:r>
              <a:rPr lang="en-US" sz="1800" b="0" i="0" u="none" strike="noStrike" dirty="0">
                <a:solidFill>
                  <a:srgbClr val="000000"/>
                </a:solidFill>
                <a:effectLst/>
                <a:latin typeface="Arial" panose="020B0604020202020204" pitchFamily="34" charset="0"/>
              </a:rPr>
              <a:t>. Should an architect design a system </a:t>
            </a:r>
            <a:r>
              <a:rPr lang="en-US" sz="1800" b="1" i="0" u="none" strike="noStrike" dirty="0">
                <a:solidFill>
                  <a:srgbClr val="000000"/>
                </a:solidFill>
                <a:effectLst/>
                <a:latin typeface="Arial" panose="020B0604020202020204" pitchFamily="34" charset="0"/>
              </a:rPr>
              <a:t>assuming consistent scale</a:t>
            </a:r>
            <a:r>
              <a:rPr lang="en-US" sz="1800" b="0" i="0" u="none" strike="noStrike" dirty="0">
                <a:solidFill>
                  <a:srgbClr val="000000"/>
                </a:solidFill>
                <a:effectLst/>
                <a:latin typeface="Arial" panose="020B0604020202020204" pitchFamily="34" charset="0"/>
              </a:rPr>
              <a:t>, making the </a:t>
            </a:r>
            <a:r>
              <a:rPr lang="en-US" sz="1800" b="1" i="0" u="none" strike="noStrike" dirty="0">
                <a:solidFill>
                  <a:srgbClr val="000000"/>
                </a:solidFill>
                <a:effectLst/>
                <a:latin typeface="Arial" panose="020B0604020202020204" pitchFamily="34" charset="0"/>
              </a:rPr>
              <a:t>implicit assumption</a:t>
            </a:r>
            <a:r>
              <a:rPr lang="en-US" sz="1800" b="0" i="0" u="none" strike="noStrike" dirty="0">
                <a:solidFill>
                  <a:srgbClr val="000000"/>
                </a:solidFill>
                <a:effectLst/>
                <a:latin typeface="Arial" panose="020B0604020202020204" pitchFamily="34" charset="0"/>
              </a:rPr>
              <a:t> that the students during the registration process </a:t>
            </a:r>
            <a:r>
              <a:rPr lang="en-US" sz="1800" b="1" i="0" u="none" strike="noStrike" dirty="0">
                <a:solidFill>
                  <a:srgbClr val="000000"/>
                </a:solidFill>
                <a:effectLst/>
                <a:latin typeface="Arial" panose="020B0604020202020204" pitchFamily="34" charset="0"/>
              </a:rPr>
              <a:t>will distribute themselves evenly over time</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based on knowledge of university students' habits and proclivities, </a:t>
            </a:r>
            <a:r>
              <a:rPr lang="en-US" sz="1800" b="0" i="0" u="none" strike="noStrike" dirty="0">
                <a:solidFill>
                  <a:srgbClr val="000000"/>
                </a:solidFill>
                <a:effectLst/>
                <a:latin typeface="Arial" panose="020B0604020202020204" pitchFamily="34" charset="0"/>
              </a:rPr>
              <a:t>should the architect </a:t>
            </a:r>
            <a:r>
              <a:rPr lang="en-US" sz="1800" b="1" i="0" u="none" strike="noStrike" dirty="0">
                <a:solidFill>
                  <a:srgbClr val="000000"/>
                </a:solidFill>
                <a:effectLst/>
                <a:latin typeface="Arial" panose="020B0604020202020204" pitchFamily="34" charset="0"/>
              </a:rPr>
              <a:t>design a system that can handle all 1,000 students attempting to register in the last 10 minutes? Rarely will details like this appear in requirements documents.</a:t>
            </a:r>
            <a:endParaRPr lang="en-US" dirty="0"/>
          </a:p>
        </p:txBody>
      </p:sp>
    </p:spTree>
    <p:extLst>
      <p:ext uri="{BB962C8B-B14F-4D97-AF65-F5344CB8AC3E}">
        <p14:creationId xmlns:p14="http://schemas.microsoft.com/office/powerpoint/2010/main" val="2248643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katas</a:t>
            </a:r>
            <a:r>
              <a:rPr lang="en-US" sz="1800" b="0" i="0" u="none" strike="noStrike" dirty="0">
                <a:solidFill>
                  <a:srgbClr val="000000"/>
                </a:solidFill>
                <a:effectLst/>
                <a:latin typeface="Arial" panose="020B0604020202020204" pitchFamily="34" charset="0"/>
              </a:rPr>
              <a:t>, a clever method to allow architects a way </a:t>
            </a:r>
            <a:r>
              <a:rPr lang="en-US" sz="1800" b="1" i="0" u="none" strike="noStrike" dirty="0">
                <a:solidFill>
                  <a:srgbClr val="000000"/>
                </a:solidFill>
                <a:effectLst/>
                <a:latin typeface="Arial" panose="020B0604020202020204" pitchFamily="34" charset="0"/>
              </a:rPr>
              <a:t>to practice deriving architecture characteristics from domain-targeted descriptions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4146036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separate the candidate architecture characteristics into explicit and implicit characteristics.</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first details that should </a:t>
            </a:r>
            <a:r>
              <a:rPr lang="en-US" sz="1800" b="1" i="0" u="none" strike="noStrike" dirty="0">
                <a:solidFill>
                  <a:srgbClr val="000000"/>
                </a:solidFill>
                <a:effectLst/>
                <a:latin typeface="Arial" panose="020B0604020202020204" pitchFamily="34" charset="0"/>
              </a:rPr>
              <a:t>catch an architect’s eye is the number of users</a:t>
            </a:r>
            <a:r>
              <a:rPr lang="en-US" sz="1800" b="0" i="0" u="none" strike="noStrike" dirty="0">
                <a:solidFill>
                  <a:srgbClr val="000000"/>
                </a:solidFill>
                <a:effectLst/>
                <a:latin typeface="Arial" panose="020B0604020202020204" pitchFamily="34" charset="0"/>
              </a:rPr>
              <a:t>: currently thousands, perhaps one day millions (this is a very ambitious sandwich shop!)</a:t>
            </a:r>
          </a:p>
          <a:p>
            <a:pPr rtl="0">
              <a:spcBef>
                <a:spcPts val="0"/>
              </a:spcBef>
              <a:spcAft>
                <a:spcPts val="0"/>
              </a:spcAft>
            </a:pPr>
            <a:r>
              <a:rPr lang="en-US" sz="1800" b="0" i="0" u="none" strike="noStrike" dirty="0">
                <a:solidFill>
                  <a:srgbClr val="000000"/>
                </a:solidFill>
                <a:effectLst/>
                <a:latin typeface="Arial" panose="020B0604020202020204" pitchFamily="34" charset="0"/>
              </a:rPr>
              <a:t>Thus,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—handle a large number of users—</a:t>
            </a:r>
            <a:r>
              <a:rPr lang="en-US" sz="1800" b="1" i="0" u="none" strike="noStrike" dirty="0">
                <a:solidFill>
                  <a:srgbClr val="000000"/>
                </a:solidFill>
                <a:effectLst/>
                <a:latin typeface="Arial" panose="020B0604020202020204" pitchFamily="34" charset="0"/>
              </a:rPr>
              <a:t>is one of the top architecture characteristics</a:t>
            </a:r>
            <a:r>
              <a:rPr lang="en-US" sz="1800" b="0" i="0" u="none" strike="noStrike" dirty="0">
                <a:solidFill>
                  <a:srgbClr val="000000"/>
                </a:solidFill>
                <a:effectLst/>
                <a:latin typeface="Arial" panose="020B0604020202020204" pitchFamily="34" charset="0"/>
              </a:rPr>
              <a:t>. Notice that the problem statement </a:t>
            </a:r>
            <a:r>
              <a:rPr lang="en-US" sz="1800" b="1" i="0" u="none" strike="noStrike" dirty="0">
                <a:solidFill>
                  <a:srgbClr val="000000"/>
                </a:solidFill>
                <a:effectLst/>
                <a:latin typeface="Arial" panose="020B0604020202020204" pitchFamily="34" charset="0"/>
              </a:rPr>
              <a:t>didn’t explicitly ask for scalability</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we also probably need </a:t>
            </a:r>
            <a:r>
              <a:rPr lang="en-US" sz="1800" b="1" i="0" u="none" strike="noStrike" dirty="0">
                <a:solidFill>
                  <a:srgbClr val="000000"/>
                </a:solidFill>
                <a:effectLst/>
                <a:latin typeface="Arial" panose="020B0604020202020204" pitchFamily="34" charset="0"/>
              </a:rPr>
              <a:t>elasticity</a:t>
            </a:r>
            <a:r>
              <a:rPr lang="en-US" sz="1800" b="0" i="0" u="none" strike="noStrike" dirty="0">
                <a:solidFill>
                  <a:srgbClr val="000000"/>
                </a:solidFill>
                <a:effectLst/>
                <a:latin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D0D0D"/>
                </a:solidFill>
                <a:effectLst/>
                <a:highlight>
                  <a:srgbClr val="FFFFFF"/>
                </a:highlight>
                <a:latin typeface="Roboto" panose="02000000000000000000" pitchFamily="2" charset="0"/>
              </a:rPr>
              <a:t>The requirement for </a:t>
            </a:r>
            <a:r>
              <a:rPr lang="en-US" sz="1800" b="1" i="0" u="none" strike="noStrike" dirty="0">
                <a:solidFill>
                  <a:srgbClr val="0D0D0D"/>
                </a:solidFill>
                <a:effectLst/>
                <a:highlight>
                  <a:srgbClr val="FFFFFF"/>
                </a:highlight>
                <a:latin typeface="Roboto" panose="02000000000000000000" pitchFamily="2" charset="0"/>
              </a:rPr>
              <a:t>elasticity did not appear</a:t>
            </a:r>
            <a:r>
              <a:rPr lang="en-US" sz="1800" b="0" i="0" u="none" strike="noStrike" dirty="0">
                <a:solidFill>
                  <a:srgbClr val="0D0D0D"/>
                </a:solidFill>
                <a:effectLst/>
                <a:highlight>
                  <a:srgbClr val="FFFFFF"/>
                </a:highlight>
                <a:latin typeface="Roboto" panose="02000000000000000000" pitchFamily="2" charset="0"/>
              </a:rPr>
              <a:t> in </a:t>
            </a:r>
            <a:r>
              <a:rPr lang="en-US" sz="1800" b="1" i="0" u="none" strike="noStrike" dirty="0">
                <a:solidFill>
                  <a:srgbClr val="0D0D0D"/>
                </a:solidFill>
                <a:effectLst/>
                <a:highlight>
                  <a:srgbClr val="FFFFFF"/>
                </a:highlight>
                <a:latin typeface="Roboto" panose="02000000000000000000" pitchFamily="2" charset="0"/>
              </a:rPr>
              <a:t>requirements, yet the good architect should identify this as an important consideration.</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31511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Scalability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perform and operate as the number of users or requests increases. It has two types : Vertical or Horizontal Scaling.</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Elasticity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automatically or dynamically scale resources up or down as needed, in response to changing unexpected demand. It is a more dynamic concept than scalability.</a:t>
            </a: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Some systems are scalable but not elastic.</a:t>
            </a:r>
            <a:endParaRPr lang="en-US" sz="1100" b="0" i="0" u="none" strike="noStrike" dirty="0">
              <a:solidFill>
                <a:srgbClr val="000000"/>
              </a:solidFill>
              <a:effectLst/>
              <a:highlight>
                <a:srgbClr val="FFFFFF"/>
              </a:highlight>
              <a:latin typeface="Arial" panose="020B0604020202020204" pitchFamily="34" charset="0"/>
            </a:endParaRP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For example, consider a hotel reservation system. Normal days vs special sales days.</a:t>
            </a:r>
          </a:p>
          <a:p>
            <a:pPr rtl="0">
              <a:spcBef>
                <a:spcPts val="0"/>
              </a:spcBef>
              <a:spcAft>
                <a:spcPts val="0"/>
              </a:spcAft>
            </a:pPr>
            <a:r>
              <a:rPr lang="en-US" sz="1100" b="1" i="0" u="none" strike="noStrike" dirty="0">
                <a:solidFill>
                  <a:srgbClr val="0D0D0D"/>
                </a:solidFill>
                <a:effectLst/>
                <a:highlight>
                  <a:srgbClr val="FFFFFF"/>
                </a:highlight>
                <a:latin typeface="Roboto" panose="02000000000000000000" pitchFamily="2" charset="0"/>
              </a:rPr>
              <a:t>Elasticity adds a layer of intelligence and automation to scalability.</a:t>
            </a:r>
          </a:p>
          <a:p>
            <a:pPr rtl="0">
              <a:spcBef>
                <a:spcPts val="0"/>
              </a:spcBef>
              <a:spcAft>
                <a:spcPts val="0"/>
              </a:spcAft>
            </a:pPr>
            <a:r>
              <a:rPr lang="en-US" sz="1800" b="0" i="0" u="none" strike="noStrike" dirty="0">
                <a:solidFill>
                  <a:srgbClr val="0D0D0D"/>
                </a:solidFill>
                <a:effectLst/>
                <a:highlight>
                  <a:srgbClr val="FFFFFF"/>
                </a:highlight>
                <a:latin typeface="Roboto" panose="02000000000000000000" pitchFamily="2" charset="0"/>
              </a:rPr>
              <a:t>Elasticity is crucial in </a:t>
            </a:r>
            <a:r>
              <a:rPr lang="en-US" sz="1800" b="1" i="0" u="none" strike="noStrike" dirty="0">
                <a:solidFill>
                  <a:srgbClr val="0D0D0D"/>
                </a:solidFill>
                <a:effectLst/>
                <a:highlight>
                  <a:srgbClr val="FFFFFF"/>
                </a:highlight>
                <a:latin typeface="Roboto" panose="02000000000000000000" pitchFamily="2" charset="0"/>
              </a:rPr>
              <a:t>cloud computing</a:t>
            </a:r>
            <a:r>
              <a:rPr lang="en-US" sz="1800" b="0" i="0" u="none" strike="noStrike" dirty="0">
                <a:solidFill>
                  <a:srgbClr val="0D0D0D"/>
                </a:solidFill>
                <a:effectLst/>
                <a:highlight>
                  <a:srgbClr val="FFFFFF"/>
                </a:highlight>
                <a:latin typeface="Roboto" panose="02000000000000000000" pitchFamily="2" charset="0"/>
              </a:rPr>
              <a:t>, where the </a:t>
            </a:r>
            <a:r>
              <a:rPr lang="en-US" sz="1800" b="1" i="0" u="none" strike="noStrike" dirty="0">
                <a:solidFill>
                  <a:srgbClr val="0D0D0D"/>
                </a:solidFill>
                <a:effectLst/>
                <a:highlight>
                  <a:srgbClr val="FFFFFF"/>
                </a:highlight>
                <a:latin typeface="Roboto" panose="02000000000000000000" pitchFamily="2" charset="0"/>
              </a:rPr>
              <a:t>pay-as-you-go pricing </a:t>
            </a:r>
            <a:r>
              <a:rPr lang="en-US" sz="1800" b="0" i="0" u="none" strike="noStrike" dirty="0">
                <a:solidFill>
                  <a:srgbClr val="0D0D0D"/>
                </a:solidFill>
                <a:effectLst/>
                <a:highlight>
                  <a:srgbClr val="FFFFFF"/>
                </a:highlight>
                <a:latin typeface="Roboto" panose="02000000000000000000" pitchFamily="2" charset="0"/>
              </a:rPr>
              <a:t>model makes elasticity economically attractive.</a:t>
            </a:r>
            <a:br>
              <a:rPr lang="en-US" sz="1800" b="0" i="0" u="none" strike="noStrike" dirty="0">
                <a:solidFill>
                  <a:srgbClr val="0D0D0D"/>
                </a:solidFill>
                <a:effectLst/>
                <a:highlight>
                  <a:srgbClr val="FFFFFF"/>
                </a:highlight>
                <a:latin typeface="Roboto" panose="02000000000000000000" pitchFamily="2" charset="0"/>
              </a:rPr>
            </a:br>
            <a:endParaRPr lang="en-US" b="0" dirty="0">
              <a:effectLst/>
              <a:highlight>
                <a:srgbClr val="FFFFFF"/>
              </a:highlight>
            </a:endParaRPr>
          </a:p>
          <a:p>
            <a:pPr rtl="0"/>
            <a:endParaRPr lang="en-US" dirty="0"/>
          </a:p>
        </p:txBody>
      </p:sp>
    </p:spTree>
    <p:extLst>
      <p:ext uri="{BB962C8B-B14F-4D97-AF65-F5344CB8AC3E}">
        <p14:creationId xmlns:p14="http://schemas.microsoft.com/office/powerpoint/2010/main" val="823506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External mapping services </a:t>
            </a:r>
            <a:r>
              <a:rPr lang="en-US" sz="1800" b="1" i="0" u="none" strike="noStrike" dirty="0">
                <a:solidFill>
                  <a:srgbClr val="0D0D0D"/>
                </a:solidFill>
                <a:effectLst/>
                <a:highlight>
                  <a:srgbClr val="FFFFFF"/>
                </a:highlight>
                <a:latin typeface="Roboto" panose="02000000000000000000" pitchFamily="2" charset="0"/>
              </a:rPr>
              <a:t>imply integration points</a:t>
            </a:r>
            <a:r>
              <a:rPr lang="en-US" sz="1800" b="0" i="0" u="none" strike="noStrike" dirty="0">
                <a:solidFill>
                  <a:srgbClr val="0D0D0D"/>
                </a:solidFill>
                <a:effectLst/>
                <a:highlight>
                  <a:srgbClr val="FFFFFF"/>
                </a:highlight>
                <a:latin typeface="Roboto" panose="02000000000000000000" pitchFamily="2" charset="0"/>
              </a:rPr>
              <a:t>, which may </a:t>
            </a:r>
            <a:r>
              <a:rPr lang="en-US" sz="1800" b="1" i="0" u="none" strike="noStrike" dirty="0">
                <a:solidFill>
                  <a:srgbClr val="0D0D0D"/>
                </a:solidFill>
                <a:effectLst/>
                <a:highlight>
                  <a:srgbClr val="FFFFFF"/>
                </a:highlight>
                <a:latin typeface="Roboto" panose="02000000000000000000" pitchFamily="2" charset="0"/>
              </a:rPr>
              <a:t>impact </a:t>
            </a:r>
            <a:r>
              <a:rPr lang="en-US" sz="1800" b="0" i="0" u="none" strike="noStrike" dirty="0">
                <a:solidFill>
                  <a:srgbClr val="0D0D0D"/>
                </a:solidFill>
                <a:effectLst/>
                <a:highlight>
                  <a:srgbClr val="FFFFFF"/>
                </a:highlight>
                <a:latin typeface="Roboto" panose="02000000000000000000" pitchFamily="2" charset="0"/>
              </a:rPr>
              <a:t>aspects such as </a:t>
            </a:r>
            <a:r>
              <a:rPr lang="en-US" sz="1800" b="1" i="0" u="none" strike="noStrike" dirty="0">
                <a:solidFill>
                  <a:srgbClr val="0D0D0D"/>
                </a:solidFill>
                <a:effectLst/>
                <a:highlight>
                  <a:srgbClr val="FFFFFF"/>
                </a:highlight>
                <a:latin typeface="Roboto" panose="02000000000000000000" pitchFamily="2" charset="0"/>
              </a:rPr>
              <a:t>reliability</a:t>
            </a:r>
            <a:r>
              <a:rPr lang="en-US" sz="1800" b="0" i="0" u="none" strike="noStrike" dirty="0">
                <a:solidFill>
                  <a:srgbClr val="0D0D0D"/>
                </a:solidFill>
                <a:effectLst/>
                <a:highlight>
                  <a:srgbClr val="FFFFFF"/>
                </a:highlight>
                <a:latin typeface="Roboto" panose="02000000000000000000" pitchFamily="2" charset="0"/>
              </a:rPr>
              <a:t>. For example, if a developer builds a system that </a:t>
            </a:r>
            <a:r>
              <a:rPr lang="en-US" sz="1800" b="1" i="0" u="none" strike="noStrike" dirty="0">
                <a:solidFill>
                  <a:srgbClr val="0D0D0D"/>
                </a:solidFill>
                <a:effectLst/>
                <a:highlight>
                  <a:srgbClr val="FFFFFF"/>
                </a:highlight>
                <a:latin typeface="Roboto" panose="02000000000000000000" pitchFamily="2" charset="0"/>
              </a:rPr>
              <a:t>relies</a:t>
            </a:r>
            <a:r>
              <a:rPr lang="en-US" sz="1800" b="0" i="0" u="none" strike="noStrike" dirty="0">
                <a:solidFill>
                  <a:srgbClr val="0D0D0D"/>
                </a:solidFill>
                <a:effectLst/>
                <a:highlight>
                  <a:srgbClr val="FFFFFF"/>
                </a:highlight>
                <a:latin typeface="Roboto" panose="02000000000000000000" pitchFamily="2" charset="0"/>
              </a:rPr>
              <a:t> on </a:t>
            </a:r>
            <a:r>
              <a:rPr lang="en-US" sz="1800" b="1" i="0" u="none" strike="noStrike" dirty="0">
                <a:solidFill>
                  <a:srgbClr val="0D0D0D"/>
                </a:solidFill>
                <a:effectLst/>
                <a:highlight>
                  <a:srgbClr val="FFFFFF"/>
                </a:highlight>
                <a:latin typeface="Roboto" panose="02000000000000000000" pitchFamily="2" charset="0"/>
              </a:rPr>
              <a:t>a third-party </a:t>
            </a:r>
            <a:r>
              <a:rPr lang="en-US" sz="1800" b="0" i="0" u="none" strike="noStrike" dirty="0">
                <a:solidFill>
                  <a:srgbClr val="0D0D0D"/>
                </a:solidFill>
                <a:effectLst/>
                <a:highlight>
                  <a:srgbClr val="FFFFFF"/>
                </a:highlight>
                <a:latin typeface="Roboto" panose="02000000000000000000" pitchFamily="2" charset="0"/>
              </a:rPr>
              <a:t>system, yet calling it </a:t>
            </a:r>
            <a:r>
              <a:rPr lang="en-US" sz="1800" b="1" i="0" u="none" strike="noStrike" dirty="0">
                <a:solidFill>
                  <a:srgbClr val="0D0D0D"/>
                </a:solidFill>
                <a:effectLst/>
                <a:highlight>
                  <a:srgbClr val="FFFFFF"/>
                </a:highlight>
                <a:latin typeface="Roboto" panose="02000000000000000000" pitchFamily="2" charset="0"/>
              </a:rPr>
              <a:t>fails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Be </a:t>
            </a:r>
            <a:r>
              <a:rPr lang="en-US" sz="1800" b="1" i="0" u="none" strike="noStrike" dirty="0">
                <a:solidFill>
                  <a:srgbClr val="0D0D0D"/>
                </a:solidFill>
                <a:effectLst/>
                <a:highlight>
                  <a:srgbClr val="FFFFFF"/>
                </a:highlight>
                <a:latin typeface="Roboto" panose="02000000000000000000" pitchFamily="2" charset="0"/>
              </a:rPr>
              <a:t>wary of over-specifying architecture characteristics</a:t>
            </a:r>
            <a:r>
              <a:rPr lang="en-US" sz="1800" b="0" i="0" u="none" strike="noStrike" dirty="0">
                <a:solidFill>
                  <a:srgbClr val="0D0D0D"/>
                </a:solidFill>
                <a:effectLst/>
                <a:highlight>
                  <a:srgbClr val="FFFFFF"/>
                </a:highlight>
                <a:latin typeface="Roboto" panose="02000000000000000000" pitchFamily="2" charset="0"/>
              </a:rPr>
              <a:t>.</a:t>
            </a:r>
            <a:endParaRPr lang="en-US" sz="3200" b="0" dirty="0">
              <a:effectLst/>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99120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D0D0D"/>
                </a:solidFill>
                <a:effectLst/>
                <a:highlight>
                  <a:srgbClr val="FFFFFF"/>
                </a:highlight>
                <a:latin typeface="Roboto" panose="02000000000000000000" pitchFamily="2" charset="0"/>
              </a:rPr>
              <a:t>This requirement will </a:t>
            </a:r>
            <a:r>
              <a:rPr lang="en-US" sz="1800" b="1" i="0" u="none" strike="noStrike" dirty="0">
                <a:solidFill>
                  <a:srgbClr val="0D0D0D"/>
                </a:solidFill>
                <a:effectLst/>
                <a:highlight>
                  <a:srgbClr val="FFFFFF"/>
                </a:highlight>
                <a:latin typeface="Roboto" panose="02000000000000000000" pitchFamily="2" charset="0"/>
              </a:rPr>
              <a:t>primarily affect the design of the application</a:t>
            </a:r>
            <a:r>
              <a:rPr lang="en-US" sz="1800" b="0" i="0" u="none" strike="noStrike" dirty="0">
                <a:solidFill>
                  <a:srgbClr val="0D0D0D"/>
                </a:solidFill>
                <a:effectLst/>
                <a:highlight>
                  <a:srgbClr val="FFFFFF"/>
                </a:highlight>
                <a:latin typeface="Roboto" panose="02000000000000000000" pitchFamily="2" charset="0"/>
              </a:rPr>
              <a:t>, </a:t>
            </a:r>
            <a:r>
              <a:rPr lang="en-US" sz="1800" b="1" i="0" u="none" strike="noStrike" dirty="0">
                <a:solidFill>
                  <a:srgbClr val="0D0D0D"/>
                </a:solidFill>
                <a:effectLst/>
                <a:highlight>
                  <a:srgbClr val="FFFFFF"/>
                </a:highlight>
                <a:latin typeface="Roboto" panose="02000000000000000000" pitchFamily="2" charset="0"/>
              </a:rPr>
              <a:t>pointing toward building either a portable web application or several native web applications.</a:t>
            </a:r>
          </a:p>
          <a:p>
            <a:r>
              <a:rPr lang="en-US" sz="1800" b="0" i="0" u="none" strike="noStrike" dirty="0">
                <a:solidFill>
                  <a:srgbClr val="0D0D0D"/>
                </a:solidFill>
                <a:effectLst/>
                <a:highlight>
                  <a:srgbClr val="FFFFFF"/>
                </a:highlight>
                <a:latin typeface="Roboto" panose="02000000000000000000" pitchFamily="2" charset="0"/>
              </a:rPr>
              <a:t> Given the </a:t>
            </a:r>
            <a:r>
              <a:rPr lang="en-US" sz="1800" b="1" i="0" u="none" strike="noStrike" dirty="0">
                <a:solidFill>
                  <a:srgbClr val="0D0D0D"/>
                </a:solidFill>
                <a:effectLst/>
                <a:highlight>
                  <a:srgbClr val="FFFFFF"/>
                </a:highlight>
                <a:latin typeface="Roboto" panose="02000000000000000000" pitchFamily="2" charset="0"/>
              </a:rPr>
              <a:t>budget constraints</a:t>
            </a:r>
            <a:r>
              <a:rPr lang="en-US" sz="1800" b="0" i="0" u="none" strike="noStrike" dirty="0">
                <a:solidFill>
                  <a:srgbClr val="0D0D0D"/>
                </a:solidFill>
                <a:effectLst/>
                <a:highlight>
                  <a:srgbClr val="FFFFFF"/>
                </a:highlight>
                <a:latin typeface="Roboto" panose="02000000000000000000" pitchFamily="2" charset="0"/>
              </a:rPr>
              <a:t> and </a:t>
            </a:r>
            <a:r>
              <a:rPr lang="en-US" sz="1800" b="1" i="0" u="none" strike="noStrike" dirty="0">
                <a:solidFill>
                  <a:srgbClr val="0D0D0D"/>
                </a:solidFill>
                <a:effectLst/>
                <a:highlight>
                  <a:srgbClr val="FFFFFF"/>
                </a:highlight>
                <a:latin typeface="Roboto" panose="02000000000000000000" pitchFamily="2" charset="0"/>
              </a:rPr>
              <a:t>simplicity</a:t>
            </a:r>
            <a:r>
              <a:rPr lang="en-US" sz="1800" b="0" i="0" u="none" strike="noStrike" dirty="0">
                <a:solidFill>
                  <a:srgbClr val="0D0D0D"/>
                </a:solidFill>
                <a:effectLst/>
                <a:highlight>
                  <a:srgbClr val="FFFFFF"/>
                </a:highlight>
                <a:latin typeface="Roboto" panose="02000000000000000000" pitchFamily="2" charset="0"/>
              </a:rPr>
              <a:t> of the application,</a:t>
            </a:r>
            <a:r>
              <a:rPr lang="en-US" sz="1800" b="1" i="0" u="none" strike="noStrike" dirty="0">
                <a:solidFill>
                  <a:srgbClr val="0D0D0D"/>
                </a:solidFill>
                <a:effectLst/>
                <a:highlight>
                  <a:srgbClr val="FFFFFF"/>
                </a:highlight>
                <a:latin typeface="Roboto" panose="02000000000000000000" pitchFamily="2" charset="0"/>
              </a:rPr>
              <a:t> the design points toward a (portable or progressive web) mobile-optimized web application.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Thus, the architect may define some </a:t>
            </a:r>
            <a:r>
              <a:rPr lang="en-US" sz="1800" b="1" i="0" u="none" strike="noStrike" dirty="0">
                <a:solidFill>
                  <a:srgbClr val="0D0D0D"/>
                </a:solidFill>
                <a:effectLst/>
                <a:highlight>
                  <a:srgbClr val="FFFFFF"/>
                </a:highlight>
                <a:latin typeface="Roboto" panose="02000000000000000000" pitchFamily="2" charset="0"/>
              </a:rPr>
              <a:t>specific performance architecture characteristics</a:t>
            </a:r>
            <a:r>
              <a:rPr lang="en-US" sz="1800" b="0" i="0" u="none" strike="noStrike" dirty="0">
                <a:solidFill>
                  <a:srgbClr val="0D0D0D"/>
                </a:solidFill>
                <a:effectLst/>
                <a:highlight>
                  <a:srgbClr val="FFFFFF"/>
                </a:highlight>
                <a:latin typeface="Roboto" panose="02000000000000000000" pitchFamily="2" charset="0"/>
              </a:rPr>
              <a:t> for </a:t>
            </a:r>
            <a:r>
              <a:rPr lang="en-US" sz="1800" b="1" i="0" u="none" strike="noStrike" dirty="0">
                <a:solidFill>
                  <a:srgbClr val="0D0D0D"/>
                </a:solidFill>
                <a:effectLst/>
                <a:highlight>
                  <a:srgbClr val="FFFFFF"/>
                </a:highlight>
                <a:latin typeface="Roboto" panose="02000000000000000000" pitchFamily="2" charset="0"/>
              </a:rPr>
              <a:t>page load time and other mobile-sensitive characteristics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Notice </a:t>
            </a:r>
            <a:r>
              <a:rPr lang="en-US" sz="1800" b="1" i="0" u="none" strike="noStrike" dirty="0">
                <a:solidFill>
                  <a:srgbClr val="0D0D0D"/>
                </a:solidFill>
                <a:effectLst/>
                <a:highlight>
                  <a:srgbClr val="FFFFFF"/>
                </a:highlight>
                <a:latin typeface="Roboto" panose="02000000000000000000" pitchFamily="2" charset="0"/>
              </a:rPr>
              <a:t>the architect </a:t>
            </a:r>
            <a:r>
              <a:rPr lang="en-US" sz="1800" b="0" i="0" u="none" strike="noStrike" dirty="0">
                <a:solidFill>
                  <a:srgbClr val="0D0D0D"/>
                </a:solidFill>
                <a:effectLst/>
                <a:highlight>
                  <a:srgbClr val="FFFFFF"/>
                </a:highlight>
                <a:latin typeface="Roboto" panose="02000000000000000000" pitchFamily="2" charset="0"/>
              </a:rPr>
              <a:t>should </a:t>
            </a:r>
            <a:r>
              <a:rPr lang="en-US" sz="1800" b="1" i="0" u="none" strike="noStrike" dirty="0">
                <a:solidFill>
                  <a:srgbClr val="0D0D0D"/>
                </a:solidFill>
                <a:effectLst/>
                <a:highlight>
                  <a:srgbClr val="FFFFFF"/>
                </a:highlight>
                <a:latin typeface="Roboto" panose="02000000000000000000" pitchFamily="2" charset="0"/>
              </a:rPr>
              <a:t>collaborate with user experience designers, domain stakeholders, and other interested parties to vet decisions like this.</a:t>
            </a:r>
            <a:endParaRPr lang="en-US" sz="3200" b="0" dirty="0">
              <a:effectLst/>
            </a:endParaRPr>
          </a:p>
          <a:p>
            <a:br>
              <a:rPr lang="en-US" sz="3200" dirty="0"/>
            </a:br>
            <a:endParaRPr lang="en-US" sz="1800" b="1" i="0" u="none" strike="noStrike" dirty="0">
              <a:solidFill>
                <a:srgbClr val="0D0D0D"/>
              </a:solidFill>
              <a:effectLst/>
              <a:highlight>
                <a:srgbClr val="FFFFFF"/>
              </a:highlight>
              <a:latin typeface="Roboto" panose="02000000000000000000" pitchFamily="2" charset="0"/>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790756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Both of these requirements </a:t>
            </a:r>
            <a:r>
              <a:rPr lang="en-US" sz="1800" b="1" i="0" u="none" strike="noStrike" dirty="0">
                <a:solidFill>
                  <a:srgbClr val="0D0D0D"/>
                </a:solidFill>
                <a:effectLst/>
                <a:highlight>
                  <a:srgbClr val="FFFFFF"/>
                </a:highlight>
                <a:latin typeface="Roboto" panose="02000000000000000000" pitchFamily="2" charset="0"/>
              </a:rPr>
              <a:t>specify customizability</a:t>
            </a:r>
            <a:r>
              <a:rPr lang="en-US" sz="1800" b="0" i="0" u="none" strike="noStrike" dirty="0">
                <a:solidFill>
                  <a:srgbClr val="0D0D0D"/>
                </a:solidFill>
                <a:effectLst/>
                <a:highlight>
                  <a:srgbClr val="FFFFFF"/>
                </a:highlight>
                <a:latin typeface="Roboto" panose="02000000000000000000" pitchFamily="2" charset="0"/>
              </a:rPr>
              <a:t>. Notice that requirement one also implies </a:t>
            </a:r>
            <a:r>
              <a:rPr lang="en-US" sz="1800" b="1" i="0" u="none" strike="noStrike" dirty="0">
                <a:solidFill>
                  <a:srgbClr val="0D0D0D"/>
                </a:solidFill>
                <a:effectLst/>
                <a:highlight>
                  <a:srgbClr val="FFFFFF"/>
                </a:highlight>
                <a:latin typeface="Roboto" panose="02000000000000000000" pitchFamily="2" charset="0"/>
              </a:rPr>
              <a:t>customized traffic information based on address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architect may consider </a:t>
            </a:r>
            <a:r>
              <a:rPr lang="en-US" sz="1800" b="1" i="0" u="none" strike="noStrike" dirty="0">
                <a:solidFill>
                  <a:srgbClr val="0D0D0D"/>
                </a:solidFill>
                <a:effectLst/>
                <a:highlight>
                  <a:srgbClr val="FFFFFF"/>
                </a:highlight>
                <a:latin typeface="Roboto" panose="02000000000000000000" pitchFamily="2" charset="0"/>
              </a:rPr>
              <a:t>customizability as an architecture characteristic</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For example, an architecture style such as </a:t>
            </a:r>
            <a:r>
              <a:rPr lang="en-US" sz="1800" b="1" i="0" u="none" strike="noStrike" dirty="0">
                <a:solidFill>
                  <a:srgbClr val="0D0D0D"/>
                </a:solidFill>
                <a:effectLst/>
                <a:highlight>
                  <a:srgbClr val="FFFFFF"/>
                </a:highlight>
                <a:latin typeface="Roboto" panose="02000000000000000000" pitchFamily="2" charset="0"/>
              </a:rPr>
              <a:t>microkernel architecture </a:t>
            </a:r>
            <a:r>
              <a:rPr lang="en-US" sz="1800" b="0" i="0" u="none" strike="noStrike" dirty="0">
                <a:solidFill>
                  <a:srgbClr val="0D0D0D"/>
                </a:solidFill>
                <a:effectLst/>
                <a:highlight>
                  <a:srgbClr val="FFFFFF"/>
                </a:highlight>
                <a:latin typeface="Roboto" panose="02000000000000000000" pitchFamily="2" charset="0"/>
              </a:rPr>
              <a:t>supports </a:t>
            </a:r>
            <a:r>
              <a:rPr lang="en-US" sz="1800" b="1" i="0" u="none" strike="noStrike" dirty="0">
                <a:solidFill>
                  <a:srgbClr val="0D0D0D"/>
                </a:solidFill>
                <a:effectLst/>
                <a:highlight>
                  <a:srgbClr val="FFFFFF"/>
                </a:highlight>
                <a:latin typeface="Roboto" panose="02000000000000000000" pitchFamily="2" charset="0"/>
              </a:rPr>
              <a:t>customized behavior</a:t>
            </a:r>
            <a:r>
              <a:rPr lang="en-US" sz="1800" b="0" i="0" u="none" strike="noStrike" dirty="0">
                <a:solidFill>
                  <a:srgbClr val="0D0D0D"/>
                </a:solidFill>
                <a:effectLst/>
                <a:highlight>
                  <a:srgbClr val="FFFFFF"/>
                </a:highlight>
                <a:latin typeface="Roboto" panose="02000000000000000000" pitchFamily="2" charset="0"/>
              </a:rPr>
              <a:t> extremely well by defining a </a:t>
            </a:r>
            <a:r>
              <a:rPr lang="en-US" sz="1800" b="1" i="0" u="none" strike="noStrike" dirty="0">
                <a:solidFill>
                  <a:srgbClr val="0D0D0D"/>
                </a:solidFill>
                <a:effectLst/>
                <a:highlight>
                  <a:srgbClr val="FFFFFF"/>
                </a:highlight>
                <a:latin typeface="Roboto" panose="02000000000000000000" pitchFamily="2" charset="0"/>
              </a:rPr>
              <a:t>plug-in architecture</a:t>
            </a:r>
            <a:r>
              <a:rPr lang="en-US" sz="1800" b="0" i="0" u="none" strike="noStrike" dirty="0">
                <a:solidFill>
                  <a:srgbClr val="0D0D0D"/>
                </a:solidFill>
                <a:effectLst/>
                <a:highlight>
                  <a:srgbClr val="FFFFFF"/>
                </a:highlight>
                <a:latin typeface="Roboto" panose="02000000000000000000" pitchFamily="2" charset="0"/>
              </a:rPr>
              <a:t>. In this case, the </a:t>
            </a:r>
            <a:r>
              <a:rPr lang="en-US" sz="1800" b="1" i="0" u="none" strike="noStrike" dirty="0">
                <a:solidFill>
                  <a:srgbClr val="0D0D0D"/>
                </a:solidFill>
                <a:effectLst/>
                <a:highlight>
                  <a:srgbClr val="FFFFFF"/>
                </a:highlight>
                <a:latin typeface="Roboto" panose="02000000000000000000" pitchFamily="2" charset="0"/>
              </a:rPr>
              <a:t>default behavior </a:t>
            </a:r>
            <a:r>
              <a:rPr lang="en-US" sz="1800" b="0" i="0" u="none" strike="noStrike" dirty="0">
                <a:solidFill>
                  <a:srgbClr val="0D0D0D"/>
                </a:solidFill>
                <a:effectLst/>
                <a:highlight>
                  <a:srgbClr val="FFFFFF"/>
                </a:highlight>
                <a:latin typeface="Roboto" panose="02000000000000000000" pitchFamily="2" charset="0"/>
              </a:rPr>
              <a:t>appears in </a:t>
            </a:r>
            <a:r>
              <a:rPr lang="en-US" sz="1800" b="1" i="0" u="none" strike="noStrike" dirty="0">
                <a:solidFill>
                  <a:srgbClr val="0D0D0D"/>
                </a:solidFill>
                <a:effectLst/>
                <a:highlight>
                  <a:srgbClr val="FFFFFF"/>
                </a:highlight>
                <a:latin typeface="Roboto" panose="02000000000000000000" pitchFamily="2" charset="0"/>
              </a:rPr>
              <a:t>the core</a:t>
            </a:r>
            <a:r>
              <a:rPr lang="en-US" sz="1800" b="0" i="0" u="none" strike="noStrike" dirty="0">
                <a:solidFill>
                  <a:srgbClr val="0D0D0D"/>
                </a:solidFill>
                <a:effectLst/>
                <a:highlight>
                  <a:srgbClr val="FFFFFF"/>
                </a:highlight>
                <a:latin typeface="Roboto" panose="02000000000000000000" pitchFamily="2" charset="0"/>
              </a:rPr>
              <a:t>, and developers write the </a:t>
            </a:r>
            <a:r>
              <a:rPr lang="en-US" sz="1800" b="1" i="0" u="none" strike="noStrike" dirty="0">
                <a:solidFill>
                  <a:srgbClr val="0D0D0D"/>
                </a:solidFill>
                <a:effectLst/>
                <a:highlight>
                  <a:srgbClr val="FFFFFF"/>
                </a:highlight>
                <a:latin typeface="Roboto" panose="02000000000000000000" pitchFamily="2" charset="0"/>
              </a:rPr>
              <a:t>optional customized </a:t>
            </a:r>
            <a:r>
              <a:rPr lang="en-US" sz="1800" b="0" i="0" u="none" strike="noStrike" dirty="0">
                <a:solidFill>
                  <a:srgbClr val="0D0D0D"/>
                </a:solidFill>
                <a:effectLst/>
                <a:highlight>
                  <a:srgbClr val="FFFFFF"/>
                </a:highlight>
                <a:latin typeface="Roboto" panose="02000000000000000000" pitchFamily="2" charset="0"/>
              </a:rPr>
              <a:t>parts, based on </a:t>
            </a:r>
            <a:r>
              <a:rPr lang="en-US" sz="1800" b="1" i="0" u="none" strike="noStrike" dirty="0">
                <a:solidFill>
                  <a:srgbClr val="0D0D0D"/>
                </a:solidFill>
                <a:effectLst/>
                <a:highlight>
                  <a:srgbClr val="FFFFFF"/>
                </a:highlight>
                <a:latin typeface="Roboto" panose="02000000000000000000" pitchFamily="2" charset="0"/>
              </a:rPr>
              <a:t>location, via plug-ins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However, a </a:t>
            </a:r>
            <a:r>
              <a:rPr lang="en-US" sz="1800" b="1" i="0" u="none" strike="noStrike" dirty="0">
                <a:solidFill>
                  <a:srgbClr val="0D0D0D"/>
                </a:solidFill>
                <a:effectLst/>
                <a:highlight>
                  <a:srgbClr val="FFFFFF"/>
                </a:highlight>
                <a:latin typeface="Roboto" panose="02000000000000000000" pitchFamily="2" charset="0"/>
              </a:rPr>
              <a:t>traditional design</a:t>
            </a:r>
            <a:r>
              <a:rPr lang="en-US" sz="1800" b="0" i="0" u="none" strike="noStrike" dirty="0">
                <a:solidFill>
                  <a:srgbClr val="0D0D0D"/>
                </a:solidFill>
                <a:effectLst/>
                <a:highlight>
                  <a:srgbClr val="FFFFFF"/>
                </a:highlight>
                <a:latin typeface="Roboto" panose="02000000000000000000" pitchFamily="2" charset="0"/>
              </a:rPr>
              <a:t> can also accommodate this requirement </a:t>
            </a:r>
            <a:r>
              <a:rPr lang="en-US" sz="1800" b="1" i="0" u="none" strike="noStrike" dirty="0">
                <a:solidFill>
                  <a:srgbClr val="0D0D0D"/>
                </a:solidFill>
                <a:effectLst/>
                <a:highlight>
                  <a:srgbClr val="FFFFFF"/>
                </a:highlight>
                <a:latin typeface="Roboto" panose="02000000000000000000" pitchFamily="2" charset="0"/>
              </a:rPr>
              <a:t>via design patterns </a:t>
            </a:r>
            <a:r>
              <a:rPr lang="en-US" sz="1800" b="0" i="0" u="none" strike="noStrike" dirty="0">
                <a:solidFill>
                  <a:srgbClr val="0D0D0D"/>
                </a:solidFill>
                <a:effectLst/>
                <a:highlight>
                  <a:srgbClr val="FFFFFF"/>
                </a:highlight>
                <a:latin typeface="Roboto" panose="02000000000000000000" pitchFamily="2" charset="0"/>
              </a:rPr>
              <a:t>(such as </a:t>
            </a:r>
            <a:r>
              <a:rPr lang="en-US" sz="1800" b="1" i="0" u="none" strike="noStrike" dirty="0">
                <a:solidFill>
                  <a:srgbClr val="0D0D0D"/>
                </a:solidFill>
                <a:effectLst/>
                <a:highlight>
                  <a:srgbClr val="FFFFFF"/>
                </a:highlight>
                <a:latin typeface="Roboto" panose="02000000000000000000" pitchFamily="2" charset="0"/>
              </a:rPr>
              <a:t>Template Method</a:t>
            </a:r>
            <a:r>
              <a:rPr lang="en-US" sz="1800" b="0" i="0" u="none" strike="noStrike" dirty="0">
                <a:solidFill>
                  <a:srgbClr val="0D0D0D"/>
                </a:solidFill>
                <a:effectLst/>
                <a:highlight>
                  <a:srgbClr val="FFFFFF"/>
                </a:highlight>
                <a:latin typeface="Roboto" panose="02000000000000000000" pitchFamily="2" charset="0"/>
              </a:rPr>
              <a:t>).</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 This is </a:t>
            </a:r>
            <a:r>
              <a:rPr lang="en-US" sz="1800" b="1" i="0" u="none" strike="noStrike" dirty="0">
                <a:solidFill>
                  <a:srgbClr val="0D0D0D"/>
                </a:solidFill>
                <a:effectLst/>
                <a:highlight>
                  <a:srgbClr val="FFFFFF"/>
                </a:highlight>
                <a:latin typeface="Roboto" panose="02000000000000000000" pitchFamily="2" charset="0"/>
              </a:rPr>
              <a:t>common in architecture </a:t>
            </a:r>
            <a:r>
              <a:rPr lang="en-US" sz="1800" b="0" i="0" u="none" strike="noStrike" dirty="0">
                <a:solidFill>
                  <a:srgbClr val="0D0D0D"/>
                </a:solidFill>
                <a:effectLst/>
                <a:highlight>
                  <a:srgbClr val="FFFFFF"/>
                </a:highlight>
                <a:latin typeface="Roboto" panose="02000000000000000000" pitchFamily="2" charset="0"/>
              </a:rPr>
              <a:t>and requires architects to </a:t>
            </a:r>
            <a:r>
              <a:rPr lang="en-US" sz="1800" b="1" i="0" u="none" strike="noStrike" dirty="0">
                <a:solidFill>
                  <a:srgbClr val="0D0D0D"/>
                </a:solidFill>
                <a:effectLst/>
                <a:highlight>
                  <a:srgbClr val="FFFFFF"/>
                </a:highlight>
                <a:latin typeface="Roboto" panose="02000000000000000000" pitchFamily="2" charset="0"/>
              </a:rPr>
              <a:t>constantly weigh trade-offs</a:t>
            </a:r>
            <a:r>
              <a:rPr lang="en-US" sz="1800" b="0" i="0" u="none" strike="noStrike" dirty="0">
                <a:solidFill>
                  <a:srgbClr val="0D0D0D"/>
                </a:solidFill>
                <a:effectLst/>
                <a:highlight>
                  <a:srgbClr val="FFFFFF"/>
                </a:highlight>
                <a:latin typeface="Roboto" panose="02000000000000000000" pitchFamily="2" charset="0"/>
              </a:rPr>
              <a:t> between </a:t>
            </a:r>
            <a:r>
              <a:rPr lang="en-US" sz="1800" b="1" i="0" u="none" strike="noStrike" dirty="0">
                <a:solidFill>
                  <a:srgbClr val="0D0D0D"/>
                </a:solidFill>
                <a:effectLst/>
                <a:highlight>
                  <a:srgbClr val="FFFFFF"/>
                </a:highlight>
                <a:latin typeface="Roboto" panose="02000000000000000000" pitchFamily="2" charset="0"/>
              </a:rPr>
              <a:t>competing options</a:t>
            </a:r>
            <a:r>
              <a:rPr lang="en-US" sz="1800" b="0" i="0" u="none" strike="noStrike" dirty="0">
                <a:solidFill>
                  <a:srgbClr val="0D0D0D"/>
                </a:solidFill>
                <a:effectLst/>
                <a:highlight>
                  <a:srgbClr val="FFFFFF"/>
                </a:highlight>
                <a:latin typeface="Roboto" panose="02000000000000000000" pitchFamily="2" charset="0"/>
              </a:rPr>
              <a:t>. </a:t>
            </a:r>
            <a:endParaRPr lang="en-US" sz="3200" b="0" dirty="0">
              <a:effectLst/>
            </a:endParaRPr>
          </a:p>
        </p:txBody>
      </p:sp>
    </p:spTree>
    <p:extLst>
      <p:ext uri="{BB962C8B-B14F-4D97-AF65-F5344CB8AC3E}">
        <p14:creationId xmlns:p14="http://schemas.microsoft.com/office/powerpoint/2010/main" val="381770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endParaRPr lang="en-US" sz="3200" b="0" dirty="0">
              <a:effectLst/>
            </a:endParaRPr>
          </a:p>
        </p:txBody>
      </p:sp>
    </p:spTree>
    <p:extLst>
      <p:ext uri="{BB962C8B-B14F-4D97-AF65-F5344CB8AC3E}">
        <p14:creationId xmlns:p14="http://schemas.microsoft.com/office/powerpoint/2010/main" val="2249607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4800" dirty="0"/>
              <a:t>Since each franchise is </a:t>
            </a:r>
            <a:r>
              <a:rPr lang="en-US" sz="4800" b="1" dirty="0"/>
              <a:t>owned by a different individual or entity, </a:t>
            </a:r>
            <a:r>
              <a:rPr lang="en-US" sz="4800" dirty="0"/>
              <a:t>the </a:t>
            </a:r>
            <a:r>
              <a:rPr lang="en-US" sz="4800" b="1" dirty="0"/>
              <a:t>financial resources </a:t>
            </a:r>
            <a:r>
              <a:rPr lang="en-US" sz="4800" dirty="0"/>
              <a:t>available for technology investments </a:t>
            </a:r>
            <a:r>
              <a:rPr lang="en-US" sz="4800" b="1" dirty="0"/>
              <a:t>can vary widely</a:t>
            </a:r>
            <a:r>
              <a:rPr lang="en-US" sz="4800" dirty="0"/>
              <a:t>. Some owners may have limited budgets, which means the architecture must </a:t>
            </a:r>
            <a:r>
              <a:rPr lang="en-US" sz="4800" b="1" dirty="0"/>
              <a:t>be cost-effective to implement and maintain</a:t>
            </a:r>
            <a:r>
              <a:rPr lang="en-US" sz="4800" dirty="0"/>
              <a:t>.</a:t>
            </a:r>
            <a:endParaRPr lang="en-US" sz="3200" b="0" dirty="0">
              <a:effectLst/>
            </a:endParaRPr>
          </a:p>
        </p:txBody>
      </p:sp>
    </p:spTree>
    <p:extLst>
      <p:ext uri="{BB962C8B-B14F-4D97-AF65-F5344CB8AC3E}">
        <p14:creationId xmlns:p14="http://schemas.microsoft.com/office/powerpoint/2010/main" val="426556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3200" dirty="0">
                <a:solidFill>
                  <a:schemeClr val="bg1"/>
                </a:solidFill>
                <a:latin typeface="Rubik" panose="020B0604020202020204" charset="-79"/>
                <a:cs typeface="Rubik" panose="020B0604020202020204" charset="-79"/>
              </a:rPr>
              <a:t>Many </a:t>
            </a:r>
            <a:r>
              <a:rPr lang="en-US" sz="3200" dirty="0" err="1">
                <a:solidFill>
                  <a:schemeClr val="bg1"/>
                </a:solidFill>
                <a:latin typeface="Rubik" panose="020B0604020202020204" charset="-79"/>
                <a:cs typeface="Rubik" panose="020B0604020202020204" charset="-79"/>
              </a:rPr>
              <a:t>ui</a:t>
            </a:r>
            <a:r>
              <a:rPr lang="en-US" sz="3200" dirty="0">
                <a:solidFill>
                  <a:schemeClr val="bg1"/>
                </a:solidFill>
                <a:latin typeface="Rubik" panose="020B0604020202020204" charset="-79"/>
                <a:cs typeface="Rubik" panose="020B0604020202020204" charset="-79"/>
              </a:rPr>
              <a:t> </a:t>
            </a:r>
            <a:r>
              <a:rPr lang="en-US" sz="3200" dirty="0" err="1">
                <a:solidFill>
                  <a:schemeClr val="bg1"/>
                </a:solidFill>
                <a:latin typeface="Rubik" panose="020B0604020202020204" charset="-79"/>
                <a:cs typeface="Rubik" panose="020B0604020202020204" charset="-79"/>
              </a:rPr>
              <a:t>ux</a:t>
            </a:r>
            <a:r>
              <a:rPr lang="en-US" sz="3200" dirty="0">
                <a:solidFill>
                  <a:schemeClr val="bg1"/>
                </a:solidFill>
                <a:latin typeface="Rubik" panose="020B0604020202020204" charset="-79"/>
                <a:cs typeface="Rubik" panose="020B0604020202020204" charset="-79"/>
              </a:rPr>
              <a:t> design techniques exist to handle this requirement, which shouldn’t require special structure to accommodate. </a:t>
            </a:r>
          </a:p>
          <a:p>
            <a:pPr marL="457200" rtl="0">
              <a:spcBef>
                <a:spcPts val="0"/>
              </a:spcBef>
              <a:spcAft>
                <a:spcPts val="1000"/>
              </a:spcAft>
            </a:pPr>
            <a:r>
              <a:rPr lang="en-US" sz="4800" dirty="0"/>
              <a:t>Resource Bundling  : Store all user-facing text, images, and cultural formats (dates, currencies) in external resource files (e.g., properties files, JSON, XML) </a:t>
            </a:r>
            <a:endParaRPr lang="en-US" sz="3200" b="0" dirty="0">
              <a:effectLst/>
            </a:endParaRPr>
          </a:p>
        </p:txBody>
      </p:sp>
    </p:spTree>
    <p:extLst>
      <p:ext uri="{BB962C8B-B14F-4D97-AF65-F5344CB8AC3E}">
        <p14:creationId xmlns:p14="http://schemas.microsoft.com/office/powerpoint/2010/main" val="302262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This requirement suggests that </a:t>
            </a:r>
            <a:r>
              <a:rPr lang="en-US" sz="1800" b="1" i="0" u="none" strike="noStrike" dirty="0">
                <a:solidFill>
                  <a:srgbClr val="0D0D0D"/>
                </a:solidFill>
                <a:effectLst/>
                <a:highlight>
                  <a:srgbClr val="FFFFFF"/>
                </a:highlight>
                <a:latin typeface="Roboto" panose="02000000000000000000" pitchFamily="2" charset="0"/>
              </a:rPr>
              <a:t>usability </a:t>
            </a:r>
            <a:r>
              <a:rPr lang="en-US" sz="1800" b="0" i="0" u="none" strike="noStrike" dirty="0">
                <a:solidFill>
                  <a:srgbClr val="0D0D0D"/>
                </a:solidFill>
                <a:effectLst/>
                <a:highlight>
                  <a:srgbClr val="FFFFFF"/>
                </a:highlight>
                <a:latin typeface="Roboto" panose="02000000000000000000" pitchFamily="2" charset="0"/>
              </a:rPr>
              <a:t>will be important, but again is </a:t>
            </a:r>
            <a:r>
              <a:rPr lang="en-US" sz="1800" b="1" i="0" u="none" strike="noStrike" dirty="0">
                <a:solidFill>
                  <a:srgbClr val="0D0D0D"/>
                </a:solidFill>
                <a:effectLst/>
                <a:highlight>
                  <a:srgbClr val="FFFFFF"/>
                </a:highlight>
                <a:latin typeface="Roboto" panose="02000000000000000000" pitchFamily="2" charset="0"/>
              </a:rPr>
              <a:t>more concerned with design than architecture characteristics (No need to consider it)</a:t>
            </a:r>
            <a:r>
              <a:rPr lang="en-US" sz="1800" b="0" i="0" u="none" strike="noStrike" dirty="0">
                <a:solidFill>
                  <a:srgbClr val="0D0D0D"/>
                </a:solidFill>
                <a:effectLst/>
                <a:highlight>
                  <a:srgbClr val="FFFFFF"/>
                </a:highlight>
                <a:latin typeface="Roboto" panose="02000000000000000000" pitchFamily="2" charset="0"/>
              </a:rPr>
              <a:t>.</a:t>
            </a:r>
            <a:endParaRPr lang="en-US" sz="4800" b="0" dirty="0">
              <a:effectLst/>
            </a:endParaRPr>
          </a:p>
          <a:p>
            <a:endParaRPr lang="en-US" sz="3200" b="0" dirty="0">
              <a:effectLst/>
            </a:endParaRPr>
          </a:p>
        </p:txBody>
      </p:sp>
    </p:spTree>
    <p:extLst>
      <p:ext uri="{BB962C8B-B14F-4D97-AF65-F5344CB8AC3E}">
        <p14:creationId xmlns:p14="http://schemas.microsoft.com/office/powerpoint/2010/main" val="1604820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third architectural characteristic </a:t>
            </a:r>
            <a:r>
              <a:rPr lang="en-US" sz="1800" b="1" i="0" u="none" strike="noStrike" dirty="0">
                <a:solidFill>
                  <a:srgbClr val="0D0D0D"/>
                </a:solidFill>
                <a:effectLst/>
                <a:highlight>
                  <a:srgbClr val="FFFFFF"/>
                </a:highlight>
                <a:latin typeface="Roboto" panose="02000000000000000000" pitchFamily="2" charset="0"/>
              </a:rPr>
              <a:t>we derive from the preceding requirements </a:t>
            </a:r>
            <a:r>
              <a:rPr lang="en-US" sz="1800" b="0" i="0" u="none" strike="noStrike" dirty="0">
                <a:solidFill>
                  <a:srgbClr val="0D0D0D"/>
                </a:solidFill>
                <a:effectLst/>
                <a:highlight>
                  <a:srgbClr val="FFFFFF"/>
                </a:highlight>
                <a:latin typeface="Roboto" panose="02000000000000000000" pitchFamily="2" charset="0"/>
              </a:rPr>
              <a:t>is </a:t>
            </a:r>
            <a:r>
              <a:rPr lang="en-US" sz="1800" b="1" i="0" u="none" strike="noStrike" dirty="0">
                <a:solidFill>
                  <a:srgbClr val="0D0D0D"/>
                </a:solidFill>
                <a:effectLst/>
                <a:highlight>
                  <a:srgbClr val="FFFFFF"/>
                </a:highlight>
                <a:latin typeface="Roboto" panose="02000000000000000000" pitchFamily="2" charset="0"/>
              </a:rPr>
              <a:t>performance</a:t>
            </a:r>
            <a:r>
              <a:rPr lang="en-US" sz="1800" b="0" i="0" u="none" strike="noStrike" dirty="0">
                <a:solidFill>
                  <a:srgbClr val="0D0D0D"/>
                </a:solidFill>
                <a:effectLst/>
                <a:highlight>
                  <a:srgbClr val="FFFFFF"/>
                </a:highlight>
                <a:latin typeface="Roboto" panose="02000000000000000000" pitchFamily="2" charset="0"/>
              </a:rPr>
              <a:t>: no one wants to buy from a sandwich shop that has poor performance, especially at peak times. However, </a:t>
            </a:r>
            <a:r>
              <a:rPr lang="en-US" sz="1800" b="1" i="0" u="none" strike="noStrike" dirty="0">
                <a:solidFill>
                  <a:srgbClr val="0D0D0D"/>
                </a:solidFill>
                <a:effectLst/>
                <a:highlight>
                  <a:srgbClr val="FFFFFF"/>
                </a:highlight>
                <a:latin typeface="Roboto" panose="02000000000000000000" pitchFamily="2" charset="0"/>
              </a:rPr>
              <a:t>performance is a nuanced concept</a:t>
            </a:r>
            <a:r>
              <a:rPr lang="en-US" sz="1800" b="0" i="0" u="none" strike="noStrike" dirty="0">
                <a:solidFill>
                  <a:srgbClr val="0D0D0D"/>
                </a:solidFill>
                <a:effectLst/>
                <a:highlight>
                  <a:srgbClr val="FFFFFF"/>
                </a:highlight>
                <a:latin typeface="Roboto" panose="02000000000000000000" pitchFamily="2" charset="0"/>
              </a:rPr>
              <a:t>—what kind of performance should the architect design for? </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08003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Many architecture characteristics aren’t specified in requirements documents, yet they make up an important aspect of the design.</a:t>
            </a:r>
          </a:p>
          <a:p>
            <a:pPr rtl="0">
              <a:spcBef>
                <a:spcPts val="0"/>
              </a:spcBef>
              <a:spcAft>
                <a:spcPts val="1000"/>
              </a:spcAft>
            </a:pP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making sure users can access the sandwich site. Closely related to availability is </a:t>
            </a:r>
            <a:r>
              <a:rPr lang="en-US" sz="1800" b="1" i="0" u="none" strike="noStrike" dirty="0">
                <a:solidFill>
                  <a:srgbClr val="000000"/>
                </a:solidFill>
                <a:effectLst/>
                <a:latin typeface="Arial" panose="020B0604020202020204" pitchFamily="34" charset="0"/>
              </a:rPr>
              <a:t>reliability</a:t>
            </a:r>
            <a:r>
              <a:rPr lang="en-US" sz="1800" b="0" i="0" u="none" strike="noStrike" dirty="0">
                <a:solidFill>
                  <a:srgbClr val="000000"/>
                </a:solidFill>
                <a:effectLst/>
                <a:latin typeface="Arial" panose="020B0604020202020204" pitchFamily="34" charset="0"/>
              </a:rPr>
              <a:t>: making sure the site stays up during interactions—no one wants to purchase from a site that continues dropping connections.</a:t>
            </a:r>
            <a:endParaRPr lang="en-US" sz="3200" b="0" i="0" u="none" strike="noStrike" dirty="0">
              <a:solidFill>
                <a:srgbClr val="000000"/>
              </a:solidFill>
              <a:effectLst/>
              <a:latin typeface="Arial"/>
            </a:endParaRPr>
          </a:p>
          <a:p>
            <a:pPr rtl="0">
              <a:spcBef>
                <a:spcPts val="0"/>
              </a:spcBef>
              <a:spcAft>
                <a:spcPts val="1000"/>
              </a:spcAft>
            </a:pPr>
            <a:br>
              <a:rPr lang="en-US" sz="1800" b="0" i="0" u="none" strike="noStrike" dirty="0">
                <a:solidFill>
                  <a:srgbClr val="000000"/>
                </a:solidFill>
                <a:effectLst/>
                <a:latin typeface="Arial" panose="020B0604020202020204" pitchFamily="34" charset="0"/>
              </a:rPr>
            </a:b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81519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appears as an </a:t>
            </a:r>
            <a:r>
              <a:rPr lang="en-US" sz="1800" b="1" i="0" u="none" strike="noStrike" dirty="0">
                <a:solidFill>
                  <a:srgbClr val="000000"/>
                </a:solidFill>
                <a:effectLst/>
                <a:latin typeface="Arial" panose="020B0604020202020204" pitchFamily="34" charset="0"/>
              </a:rPr>
              <a:t>implicit </a:t>
            </a:r>
            <a:r>
              <a:rPr lang="en-US" sz="1800" b="0" i="0" u="none" strike="noStrike" dirty="0">
                <a:solidFill>
                  <a:srgbClr val="000000"/>
                </a:solidFill>
                <a:effectLst/>
                <a:latin typeface="Arial" panose="020B0604020202020204" pitchFamily="34" charset="0"/>
              </a:rPr>
              <a:t>characteristic in every system</a:t>
            </a:r>
          </a:p>
          <a:p>
            <a:pPr rtl="0">
              <a:spcBef>
                <a:spcPts val="0"/>
              </a:spcBef>
              <a:spcAft>
                <a:spcPts val="1000"/>
              </a:spcAft>
            </a:pPr>
            <a:r>
              <a:rPr lang="en-US" sz="1800" b="0" i="0" u="none" strike="noStrike" dirty="0">
                <a:solidFill>
                  <a:srgbClr val="000000"/>
                </a:solidFill>
                <a:effectLst/>
                <a:latin typeface="Arial" panose="020B0604020202020204" pitchFamily="34" charset="0"/>
              </a:rPr>
              <a:t>However, it may be prioritized depending on criticality.</a:t>
            </a:r>
          </a:p>
          <a:p>
            <a:pPr rtl="0">
              <a:spcBef>
                <a:spcPts val="0"/>
              </a:spcBef>
              <a:spcAft>
                <a:spcPts val="1000"/>
              </a:spcAft>
            </a:pPr>
            <a:r>
              <a:rPr lang="en-US" sz="1800" b="0" i="0" u="none" strike="noStrike" dirty="0">
                <a:solidFill>
                  <a:srgbClr val="000000"/>
                </a:solidFill>
                <a:effectLst/>
                <a:latin typeface="Arial" panose="020B0604020202020204" pitchFamily="34" charset="0"/>
              </a:rPr>
              <a:t>An architect might </a:t>
            </a:r>
            <a:r>
              <a:rPr lang="en-US" sz="1800" b="1" i="0" u="none" strike="noStrike" dirty="0">
                <a:solidFill>
                  <a:srgbClr val="000000"/>
                </a:solidFill>
                <a:effectLst/>
                <a:latin typeface="Arial" panose="020B0604020202020204" pitchFamily="34" charset="0"/>
              </a:rPr>
              <a:t>assume that payments</a:t>
            </a:r>
            <a:r>
              <a:rPr lang="en-US" sz="1800" b="0" i="0" u="none" strike="noStrike" dirty="0">
                <a:solidFill>
                  <a:srgbClr val="000000"/>
                </a:solidFill>
                <a:effectLst/>
                <a:latin typeface="Arial" panose="020B0604020202020204" pitchFamily="34" charset="0"/>
              </a:rPr>
              <a:t> should be handled by a </a:t>
            </a:r>
            <a:r>
              <a:rPr lang="en-US" sz="1800" b="1" i="0" u="none" strike="noStrike" dirty="0">
                <a:solidFill>
                  <a:srgbClr val="000000"/>
                </a:solidFill>
                <a:effectLst/>
                <a:latin typeface="Arial" panose="020B0604020202020204" pitchFamily="34" charset="0"/>
              </a:rPr>
              <a:t>third party</a:t>
            </a:r>
            <a:r>
              <a:rPr lang="en-US" sz="1800" b="0" i="0" u="none" strike="noStrike" dirty="0">
                <a:solidFill>
                  <a:srgbClr val="000000"/>
                </a:solidFill>
                <a:effectLst/>
                <a:latin typeface="Arial" panose="020B0604020202020204" pitchFamily="34" charset="0"/>
              </a:rPr>
              <a:t>. Thus, as long as developers follow the good design and general security hygiene (not passing credit card numbers as plain text, not storing too much information, and so on), the architect </a:t>
            </a:r>
            <a:r>
              <a:rPr lang="en-US" sz="1800" b="1" i="0" u="none" strike="noStrike" dirty="0">
                <a:solidFill>
                  <a:srgbClr val="000000"/>
                </a:solidFill>
                <a:effectLst/>
                <a:latin typeface="Arial" panose="020B0604020202020204" pitchFamily="34" charset="0"/>
              </a:rPr>
              <a:t>shouldn’t need any special structural design</a:t>
            </a:r>
            <a:r>
              <a:rPr lang="en-US" sz="1800" b="0" i="0" u="none" strike="noStrike" dirty="0">
                <a:solidFill>
                  <a:srgbClr val="000000"/>
                </a:solidFill>
                <a:effectLst/>
                <a:latin typeface="Arial" panose="020B0604020202020204" pitchFamily="34" charset="0"/>
              </a:rPr>
              <a:t> to accommodate </a:t>
            </a:r>
            <a:r>
              <a:rPr lang="en-US" sz="1800" b="1" i="0" u="none" strike="noStrike" dirty="0">
                <a:solidFill>
                  <a:srgbClr val="000000"/>
                </a:solidFill>
                <a:effectLst/>
                <a:latin typeface="Arial" panose="020B0604020202020204" pitchFamily="34" charset="0"/>
              </a:rPr>
              <a:t>security</a:t>
            </a:r>
            <a:r>
              <a:rPr lang="en-US" sz="1800" b="0" i="0" u="none" strike="noStrike" dirty="0">
                <a:solidFill>
                  <a:srgbClr val="000000"/>
                </a:solidFill>
                <a:effectLst/>
                <a:latin typeface="Arial" panose="020B0604020202020204" pitchFamily="34" charset="0"/>
              </a:rPr>
              <a:t>.</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05089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problem domain offer </a:t>
            </a:r>
            <a:r>
              <a:rPr lang="en-US" sz="1800" b="1" i="0" u="none" strike="noStrike" dirty="0">
                <a:solidFill>
                  <a:srgbClr val="000000"/>
                </a:solidFill>
                <a:effectLst/>
                <a:latin typeface="Arial" panose="020B0604020202020204" pitchFamily="34" charset="0"/>
              </a:rPr>
              <a:t>custom behavior</a:t>
            </a:r>
            <a:r>
              <a:rPr lang="en-US" sz="1800" b="0" i="0" u="none" strike="noStrike" dirty="0">
                <a:solidFill>
                  <a:srgbClr val="000000"/>
                </a:solidFill>
                <a:effectLst/>
                <a:latin typeface="Arial" panose="020B0604020202020204" pitchFamily="34" charset="0"/>
              </a:rPr>
              <a:t>: recipes, local sales, and directions that may be locally overridden.</a:t>
            </a:r>
          </a:p>
          <a:p>
            <a:r>
              <a:rPr lang="en-US" sz="1800" b="1" i="0" u="none" strike="noStrike" dirty="0">
                <a:solidFill>
                  <a:srgbClr val="000000"/>
                </a:solidFill>
                <a:effectLst/>
                <a:latin typeface="Arial" panose="020B0604020202020204" pitchFamily="34" charset="0"/>
              </a:rPr>
              <a:t>This design element isn’t critical to the success of the application though</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but the </a:t>
            </a:r>
            <a:r>
              <a:rPr lang="en-US" sz="1800" b="1" i="0" u="none" strike="noStrike" dirty="0">
                <a:solidFill>
                  <a:srgbClr val="000000"/>
                </a:solidFill>
                <a:effectLst/>
                <a:latin typeface="Arial" panose="020B0604020202020204" pitchFamily="34" charset="0"/>
              </a:rPr>
              <a:t>question</a:t>
            </a:r>
            <a:r>
              <a:rPr lang="en-US" sz="1800" b="0" i="0" u="none" strike="noStrike" dirty="0">
                <a:solidFill>
                  <a:srgbClr val="000000"/>
                </a:solidFill>
                <a:effectLst/>
                <a:latin typeface="Arial" panose="020B0604020202020204" pitchFamily="34" charset="0"/>
              </a:rPr>
              <a:t> then becomes:</a:t>
            </a:r>
            <a:r>
              <a:rPr lang="en-US" sz="1800" b="1" i="0" u="none" strike="noStrike" dirty="0">
                <a:solidFill>
                  <a:srgbClr val="000000"/>
                </a:solidFill>
                <a:effectLst/>
                <a:latin typeface="Arial" panose="020B0604020202020204" pitchFamily="34" charset="0"/>
              </a:rPr>
              <a:t> architecture or design?</a:t>
            </a:r>
            <a:r>
              <a:rPr lang="en-US" sz="1800" b="0" i="0" u="none" strike="noStrike" dirty="0">
                <a:solidFill>
                  <a:srgbClr val="000000"/>
                </a:solidFill>
                <a:effectLst/>
                <a:latin typeface="Arial" panose="020B0604020202020204" pitchFamily="34" charset="0"/>
              </a:rPr>
              <a:t> Note </a:t>
            </a:r>
            <a:r>
              <a:rPr lang="en-US" sz="1800" b="1" i="0" u="none" strike="noStrike" dirty="0">
                <a:solidFill>
                  <a:srgbClr val="000000"/>
                </a:solidFill>
                <a:effectLst/>
                <a:latin typeface="Arial" panose="020B0604020202020204" pitchFamily="34" charset="0"/>
              </a:rPr>
              <a:t>design resides within the architecture</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The architect could choose microkernel. </a:t>
            </a:r>
          </a:p>
          <a:p>
            <a:r>
              <a:rPr lang="en-US" sz="1800" b="1" i="0" u="none" strike="noStrike" dirty="0">
                <a:solidFill>
                  <a:srgbClr val="000000"/>
                </a:solidFill>
                <a:effectLst/>
                <a:latin typeface="Arial" panose="020B0604020202020204" pitchFamily="34" charset="0"/>
              </a:rPr>
              <a:t>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developers could implement the customization using the Template Method design pattern. </a:t>
            </a:r>
          </a:p>
          <a:p>
            <a:pPr rtl="0">
              <a:spcBef>
                <a:spcPts val="0"/>
              </a:spcBef>
              <a:spcAft>
                <a:spcPts val="1000"/>
              </a:spcAft>
            </a:pPr>
            <a:r>
              <a:rPr lang="en-US" sz="1800" b="1" i="0" u="none" strike="noStrike" dirty="0">
                <a:solidFill>
                  <a:srgbClr val="666666"/>
                </a:solidFill>
                <a:effectLst/>
                <a:latin typeface="Arial" panose="020B0604020202020204" pitchFamily="34" charset="0"/>
              </a:rPr>
              <a:t>Which design is better?</a:t>
            </a:r>
            <a:r>
              <a:rPr lang="en-US" sz="1800" b="0" i="0" u="none" strike="noStrike" dirty="0">
                <a:solidFill>
                  <a:srgbClr val="666666"/>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depends</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1" i="0" u="none" strike="noStrike" dirty="0">
                <a:solidFill>
                  <a:srgbClr val="000000"/>
                </a:solidFill>
                <a:effectLst/>
                <a:latin typeface="Arial" panose="020B0604020202020204" pitchFamily="34" charset="0"/>
              </a:rPr>
              <a:t>are there good reasons</a:t>
            </a:r>
            <a:r>
              <a:rPr lang="en-US" sz="1800" b="0" i="0" u="none" strike="noStrike" dirty="0">
                <a:solidFill>
                  <a:srgbClr val="000000"/>
                </a:solidFill>
                <a:effectLst/>
                <a:latin typeface="Arial" panose="020B0604020202020204" pitchFamily="34" charset="0"/>
              </a:rPr>
              <a:t>, such as performance and coupling, </a:t>
            </a:r>
            <a:r>
              <a:rPr lang="en-US" sz="1800" b="1" i="0" u="none"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 implement a microkernel architecture?</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Second, are </a:t>
            </a:r>
            <a:r>
              <a:rPr lang="en-US" sz="1800" b="1" i="0" u="none" strike="noStrike" dirty="0">
                <a:solidFill>
                  <a:srgbClr val="000000"/>
                </a:solidFill>
                <a:effectLst/>
                <a:latin typeface="Arial" panose="020B0604020202020204" pitchFamily="34" charset="0"/>
              </a:rPr>
              <a:t>other architecture characteristics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one design versus the other</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0" i="0" u="none" strike="noStrike" dirty="0">
                <a:solidFill>
                  <a:srgbClr val="000000"/>
                </a:solidFill>
                <a:effectLst/>
                <a:latin typeface="Arial" panose="020B0604020202020204" pitchFamily="34" charset="0"/>
              </a:rPr>
              <a:t>Third, the </a:t>
            </a:r>
            <a:r>
              <a:rPr lang="en-US" sz="1800" b="1" i="0" u="none" strike="noStrike" dirty="0">
                <a:solidFill>
                  <a:srgbClr val="000000"/>
                </a:solidFill>
                <a:effectLst/>
                <a:latin typeface="Arial" panose="020B0604020202020204" pitchFamily="34" charset="0"/>
              </a:rPr>
              <a:t>cost </a:t>
            </a:r>
            <a:r>
              <a:rPr lang="en-US" sz="1800" b="0" i="0" u="none" strike="noStrike" dirty="0">
                <a:solidFill>
                  <a:srgbClr val="000000"/>
                </a:solidFill>
                <a:effectLst/>
                <a:latin typeface="Arial" panose="020B0604020202020204" pitchFamily="34" charset="0"/>
              </a:rPr>
              <a:t>to</a:t>
            </a:r>
            <a:r>
              <a:rPr lang="en-US" sz="1800" b="1" i="0" u="none" strike="noStrike" dirty="0">
                <a:solidFill>
                  <a:srgbClr val="000000"/>
                </a:solidFill>
                <a:effectLst/>
                <a:latin typeface="Arial" panose="020B0604020202020204" pitchFamily="34" charset="0"/>
              </a:rPr>
              <a:t> support all</a:t>
            </a:r>
            <a:r>
              <a:rPr lang="en-US" sz="1800" b="0" i="0" u="none" strike="noStrike" dirty="0">
                <a:solidFill>
                  <a:srgbClr val="000000"/>
                </a:solidFill>
                <a:effectLst/>
                <a:latin typeface="Arial" panose="020B0604020202020204" pitchFamily="34" charset="0"/>
              </a:rPr>
              <a:t> the architecture </a:t>
            </a:r>
            <a:r>
              <a:rPr lang="en-US" sz="1800" b="1" i="0" u="none" strike="noStrike" dirty="0">
                <a:solidFill>
                  <a:srgbClr val="000000"/>
                </a:solidFill>
                <a:effectLst/>
                <a:latin typeface="Arial" panose="020B0604020202020204" pitchFamily="34" charset="0"/>
              </a:rPr>
              <a:t>characteristics in each design versus pattern</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1" i="0" u="none" strike="noStrike" dirty="0">
                <a:solidFill>
                  <a:srgbClr val="000000"/>
                </a:solidFill>
                <a:effectLst/>
                <a:latin typeface="Arial" panose="020B0604020202020204" pitchFamily="34" charset="0"/>
              </a:rPr>
              <a:t>This type of architectural trade-off analysis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makes up an important part of an architect’s role.</a:t>
            </a:r>
            <a:br>
              <a:rPr lang="en-US" dirty="0"/>
            </a:br>
            <a:br>
              <a:rPr lang="en-US" dirty="0"/>
            </a:br>
            <a:endParaRPr lang="en-US" dirty="0"/>
          </a:p>
        </p:txBody>
      </p:sp>
    </p:spTree>
    <p:extLst>
      <p:ext uri="{BB962C8B-B14F-4D97-AF65-F5344CB8AC3E}">
        <p14:creationId xmlns:p14="http://schemas.microsoft.com/office/powerpoint/2010/main" val="2969104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Performance exhibits </a:t>
            </a:r>
            <a:r>
              <a:rPr lang="en-US" sz="1800" b="1" i="0" u="none" strike="noStrike" dirty="0">
                <a:solidFill>
                  <a:srgbClr val="000000"/>
                </a:solidFill>
                <a:effectLst/>
                <a:latin typeface="Arial" panose="020B0604020202020204" pitchFamily="34" charset="0"/>
              </a:rPr>
              <a:t>remarkable depth and variety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extending beyond general metrics like request-response cycles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and DevOps </a:t>
            </a:r>
            <a:r>
              <a:rPr lang="en-US" sz="1800" b="0" i="0" u="none" strike="noStrike" dirty="0">
                <a:solidFill>
                  <a:srgbClr val="000000"/>
                </a:solidFill>
                <a:effectLst/>
                <a:latin typeface="Arial" panose="020B0604020202020204" pitchFamily="34" charset="0"/>
              </a:rPr>
              <a:t>engineers have developed </a:t>
            </a:r>
            <a:r>
              <a:rPr lang="en-US" sz="1800" b="1" i="0" u="none" strike="noStrike" dirty="0">
                <a:solidFill>
                  <a:srgbClr val="000000"/>
                </a:solidFill>
                <a:effectLst/>
                <a:latin typeface="Arial" panose="020B0604020202020204" pitchFamily="34" charset="0"/>
              </a:rPr>
              <a:t>detailed performance budgets </a:t>
            </a:r>
            <a:r>
              <a:rPr lang="en-US" sz="1800" b="0" i="0" u="none" strike="noStrike" dirty="0">
                <a:solidFill>
                  <a:srgbClr val="000000"/>
                </a:solidFill>
                <a:effectLst/>
                <a:latin typeface="Arial" panose="020B0604020202020204" pitchFamily="34" charset="0"/>
              </a:rPr>
              <a:t>to address specific application areas, such as </a:t>
            </a:r>
            <a:r>
              <a:rPr lang="en-US" sz="1800" b="1" i="0" u="none" strike="noStrike" dirty="0">
                <a:solidFill>
                  <a:srgbClr val="000000"/>
                </a:solidFill>
                <a:effectLst/>
                <a:latin typeface="Arial" panose="020B0604020202020204" pitchFamily="34" charset="0"/>
              </a:rPr>
              <a:t>optimizing first-page render times to a target of 500 </a:t>
            </a:r>
            <a:r>
              <a:rPr lang="en-US" sz="1800" b="1" i="0" u="none" strike="noStrike" dirty="0" err="1">
                <a:solidFill>
                  <a:srgbClr val="000000"/>
                </a:solidFill>
                <a:effectLst/>
                <a:latin typeface="Arial" panose="020B0604020202020204" pitchFamily="34" charset="0"/>
              </a:rPr>
              <a:t>ms</a:t>
            </a:r>
            <a:r>
              <a:rPr lang="en-US" sz="1800" b="1" i="0" u="none" strike="noStrike" dirty="0">
                <a:solidFill>
                  <a:srgbClr val="000000"/>
                </a:solidFill>
                <a:effectLst/>
                <a:latin typeface="Arial" panose="020B0604020202020204" pitchFamily="34" charset="0"/>
              </a:rPr>
              <a:t> to enhance user engagement</a:t>
            </a:r>
            <a:r>
              <a:rPr lang="en-US" sz="1800" b="0" i="0" u="none" strike="noStrike" dirty="0">
                <a:solidFill>
                  <a:srgbClr val="000000"/>
                </a:solidFill>
                <a:effectLst/>
                <a:latin typeface="Arial" panose="020B0604020202020204" pitchFamily="34" charset="0"/>
              </a:rPr>
              <a:t>. Furthermore, progressive organizations have introduced </a:t>
            </a:r>
            <a:r>
              <a:rPr lang="en-US" sz="1800" b="1" i="0" u="none" strike="noStrike" dirty="0">
                <a:solidFill>
                  <a:srgbClr val="000000"/>
                </a:solidFill>
                <a:effectLst/>
                <a:latin typeface="Arial" panose="020B0604020202020204" pitchFamily="34" charset="0"/>
              </a:rPr>
              <a:t>K-weight budgets for page downloads</a:t>
            </a:r>
            <a:r>
              <a:rPr lang="en-US" sz="1800" b="0" i="0" u="none" strike="noStrike" dirty="0">
                <a:solidFill>
                  <a:srgbClr val="000000"/>
                </a:solidFill>
                <a:effectLst/>
                <a:latin typeface="Arial" panose="020B0604020202020204" pitchFamily="34" charset="0"/>
              </a:rPr>
              <a:t>, setting </a:t>
            </a:r>
            <a:r>
              <a:rPr lang="en-US" sz="1800" b="1" i="0" u="none" strike="noStrike" dirty="0">
                <a:solidFill>
                  <a:srgbClr val="000000"/>
                </a:solidFill>
                <a:effectLst/>
                <a:latin typeface="Arial" panose="020B0604020202020204" pitchFamily="34" charset="0"/>
              </a:rPr>
              <a:t>limits on the bytes' worth of libraries and frameworks </a:t>
            </a:r>
            <a:r>
              <a:rPr lang="en-US" sz="1800" b="0" i="0" u="none" strike="noStrike" dirty="0">
                <a:solidFill>
                  <a:srgbClr val="000000"/>
                </a:solidFill>
                <a:effectLst/>
                <a:latin typeface="Arial" panose="020B0604020202020204" pitchFamily="34" charset="0"/>
              </a:rPr>
              <a:t>to accommodate physical </a:t>
            </a:r>
            <a:r>
              <a:rPr lang="en-US" sz="1800" b="1" i="0" u="none" strike="noStrike" dirty="0">
                <a:solidFill>
                  <a:srgbClr val="000000"/>
                </a:solidFill>
                <a:effectLst/>
                <a:latin typeface="Arial" panose="020B0604020202020204" pitchFamily="34" charset="0"/>
              </a:rPr>
              <a:t>network constraints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for mobile devices </a:t>
            </a:r>
            <a:r>
              <a:rPr lang="en-US" sz="1800" b="0" i="0" u="none" strike="noStrike" dirty="0">
                <a:solidFill>
                  <a:srgbClr val="000000"/>
                </a:solidFill>
                <a:effectLst/>
                <a:latin typeface="Arial" panose="020B0604020202020204" pitchFamily="34" charset="0"/>
              </a:rPr>
              <a:t>in areas with high latency. </a:t>
            </a:r>
            <a:r>
              <a:rPr lang="en-US" sz="1800" b="1" i="0" u="none" strike="noStrike" dirty="0">
                <a:solidFill>
                  <a:srgbClr val="000000"/>
                </a:solidFill>
                <a:effectLst/>
                <a:latin typeface="Arial" panose="020B0604020202020204" pitchFamily="34" charset="0"/>
              </a:rPr>
              <a:t>This nuanced approach to performance</a:t>
            </a:r>
            <a:r>
              <a:rPr lang="en-US" sz="1800" b="0" i="0" u="none" strike="noStrike" dirty="0">
                <a:solidFill>
                  <a:srgbClr val="000000"/>
                </a:solidFill>
                <a:effectLst/>
                <a:latin typeface="Arial" panose="020B0604020202020204" pitchFamily="34" charset="0"/>
              </a:rPr>
              <a:t>, tailored to the unique demands of modern web and mobile applications, illustrates the intricate measures organizations adopt </a:t>
            </a:r>
            <a:r>
              <a:rPr lang="en-US" sz="1800" b="1" i="0" u="none" strike="noStrike" dirty="0">
                <a:solidFill>
                  <a:srgbClr val="000000"/>
                </a:solidFill>
                <a:effectLst/>
                <a:latin typeface="Arial" panose="020B0604020202020204" pitchFamily="34" charset="0"/>
              </a:rPr>
              <a:t>to refine user experience and operational efficiency.</a:t>
            </a:r>
            <a:br>
              <a:rPr lang="en-US" b="1" dirty="0"/>
            </a:br>
            <a:endParaRPr lang="en-US" b="1" dirty="0"/>
          </a:p>
        </p:txBody>
      </p:sp>
    </p:spTree>
    <p:extLst>
      <p:ext uri="{BB962C8B-B14F-4D97-AF65-F5344CB8AC3E}">
        <p14:creationId xmlns:p14="http://schemas.microsoft.com/office/powerpoint/2010/main" val="210788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1" i="0" u="none" strike="noStrike" dirty="0">
                <a:solidFill>
                  <a:srgbClr val="000000"/>
                </a:solidFill>
                <a:effectLst/>
                <a:latin typeface="Arial" panose="020B0604020202020204" pitchFamily="34" charset="0"/>
              </a:rPr>
              <a:t>What about measuring internal structural characteristics</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well-defined modularity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Some metrics and common tools do allow architects to address some critical aspects of code structure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An obvious measurable aspect of code is complexity</a:t>
            </a:r>
            <a:r>
              <a:rPr lang="en-US" sz="1800" b="0" i="0" u="none" strike="noStrike" dirty="0">
                <a:solidFill>
                  <a:srgbClr val="000000"/>
                </a:solidFill>
                <a:effectLst/>
                <a:latin typeface="Arial" panose="020B0604020202020204" pitchFamily="34" charset="0"/>
              </a:rPr>
              <a:t>, defined by </a:t>
            </a:r>
            <a:r>
              <a:rPr lang="en-US" sz="1800" b="1" i="0" u="sng" dirty="0">
                <a:solidFill>
                  <a:srgbClr val="000000"/>
                </a:solidFill>
                <a:effectLst/>
                <a:latin typeface="Arial" panose="020B0604020202020204" pitchFamily="34" charset="0"/>
              </a:rPr>
              <a:t>the cyclomatic complexity metric</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(CC) is a </a:t>
            </a:r>
            <a:r>
              <a:rPr lang="en-US" sz="1800" b="1" i="0" u="none" strike="noStrike" dirty="0">
                <a:solidFill>
                  <a:srgbClr val="000000"/>
                </a:solidFill>
                <a:effectLst/>
                <a:latin typeface="Arial" panose="020B0604020202020204" pitchFamily="34" charset="0"/>
              </a:rPr>
              <a:t>code-level metric</a:t>
            </a:r>
            <a:r>
              <a:rPr lang="en-US" sz="1800" b="0" i="0" u="none" strike="noStrike" dirty="0">
                <a:solidFill>
                  <a:srgbClr val="000000"/>
                </a:solidFill>
                <a:effectLst/>
                <a:latin typeface="Arial" panose="020B0604020202020204" pitchFamily="34" charset="0"/>
              </a:rPr>
              <a:t> designed to provide an </a:t>
            </a:r>
            <a:r>
              <a:rPr lang="en-US" sz="1800" b="1" i="0" u="none" strike="noStrike" dirty="0">
                <a:solidFill>
                  <a:srgbClr val="000000"/>
                </a:solidFill>
                <a:effectLst/>
                <a:latin typeface="Arial" panose="020B0604020202020204" pitchFamily="34" charset="0"/>
              </a:rPr>
              <a:t>objective measure for the complexity of code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at the function/method, class, or application level</a:t>
            </a:r>
            <a:r>
              <a:rPr lang="en-US" sz="1800" b="0" i="0" u="none" strike="noStrike" dirty="0">
                <a:solidFill>
                  <a:srgbClr val="000000"/>
                </a:solidFill>
                <a:effectLst/>
                <a:latin typeface="Arial" panose="020B0604020202020204" pitchFamily="34" charset="0"/>
              </a:rPr>
              <a:t>, developed by Thomas McCabe, Sr., in 1976.</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It is computed by </a:t>
            </a:r>
            <a:r>
              <a:rPr lang="en-US" sz="1800" b="1" i="0" u="none" strike="noStrike" dirty="0">
                <a:solidFill>
                  <a:srgbClr val="000000"/>
                </a:solidFill>
                <a:effectLst/>
                <a:latin typeface="Arial" panose="020B0604020202020204" pitchFamily="34" charset="0"/>
              </a:rPr>
              <a:t>applying graph theory </a:t>
            </a:r>
            <a:r>
              <a:rPr lang="en-US" sz="1800" b="0" i="0" u="none" strike="noStrike" dirty="0">
                <a:solidFill>
                  <a:srgbClr val="000000"/>
                </a:solidFill>
                <a:effectLst/>
                <a:latin typeface="Arial" panose="020B0604020202020204" pitchFamily="34" charset="0"/>
              </a:rPr>
              <a:t>to code, </a:t>
            </a:r>
            <a:r>
              <a:rPr lang="en-US" sz="1800" b="1" i="0" u="sng" dirty="0">
                <a:solidFill>
                  <a:srgbClr val="000000"/>
                </a:solidFill>
                <a:effectLst/>
                <a:latin typeface="Arial" panose="020B0604020202020204" pitchFamily="34" charset="0"/>
              </a:rPr>
              <a:t>specifically code decision points</a:t>
            </a:r>
            <a:r>
              <a:rPr lang="en-US" sz="1800" b="0" i="0" u="none" strike="noStrike" dirty="0">
                <a:solidFill>
                  <a:srgbClr val="000000"/>
                </a:solidFill>
                <a:effectLst/>
                <a:latin typeface="Arial" panose="020B0604020202020204" pitchFamily="34" charset="0"/>
              </a:rPr>
              <a:t>, which cause </a:t>
            </a:r>
            <a:r>
              <a:rPr lang="en-US" sz="1800" b="1" i="0" u="none" strike="noStrike" dirty="0">
                <a:solidFill>
                  <a:srgbClr val="000000"/>
                </a:solidFill>
                <a:effectLst/>
                <a:latin typeface="Arial" panose="020B0604020202020204" pitchFamily="34" charset="0"/>
              </a:rPr>
              <a:t>different execution paths</a:t>
            </a:r>
            <a:r>
              <a:rPr lang="en-US" sz="1800" b="0" i="0" u="none" strike="noStrike" dirty="0">
                <a:solidFill>
                  <a:srgbClr val="000000"/>
                </a:solidFill>
                <a:effectLst/>
                <a:latin typeface="Arial" panose="020B0604020202020204" pitchFamily="34" charset="0"/>
              </a:rPr>
              <a:t>. For example, if a function has no decision statements (such as if statements), then CC = 1. If the function had a single conditional, then CC = 2 because two possible execution paths exist.</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The formula </a:t>
            </a:r>
            <a:r>
              <a:rPr lang="en-US" sz="1800" b="1" i="1" u="none" strike="noStrike" dirty="0">
                <a:solidFill>
                  <a:srgbClr val="000000"/>
                </a:solidFill>
                <a:effectLst/>
                <a:latin typeface="Arial" panose="020B0604020202020204" pitchFamily="34" charset="0"/>
              </a:rPr>
              <a:t>CC = E - N + 2</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N</a:t>
            </a:r>
            <a:r>
              <a:rPr lang="en-US" sz="1800" b="0" i="0" u="none" strike="noStrike" dirty="0">
                <a:solidFill>
                  <a:srgbClr val="000000"/>
                </a:solidFill>
                <a:effectLst/>
                <a:latin typeface="Arial" panose="020B0604020202020204" pitchFamily="34" charset="0"/>
              </a:rPr>
              <a:t> represents nodes (points of decision), and </a:t>
            </a:r>
            <a:r>
              <a:rPr lang="en-US" sz="1800" b="1" i="0" u="none" strike="noStrike" dirty="0">
                <a:solidFill>
                  <a:srgbClr val="000000"/>
                </a:solidFill>
                <a:effectLst/>
                <a:latin typeface="Arial" panose="020B0604020202020204" pitchFamily="34" charset="0"/>
              </a:rPr>
              <a:t>E </a:t>
            </a:r>
            <a:r>
              <a:rPr lang="en-US" sz="1800" b="0" i="0" u="none" strike="noStrike" dirty="0">
                <a:solidFill>
                  <a:srgbClr val="000000"/>
                </a:solidFill>
                <a:effectLst/>
                <a:latin typeface="Arial" panose="020B0604020202020204" pitchFamily="34" charset="0"/>
              </a:rPr>
              <a:t>represents edges (possible decisions). Consider the C-like code.</a:t>
            </a:r>
            <a:endParaRPr lang="en-US" sz="7200" b="0" dirty="0">
              <a:effectLst/>
            </a:endParaRPr>
          </a:p>
          <a:p>
            <a:br>
              <a:rPr lang="en-US" sz="7200" dirty="0"/>
            </a:br>
            <a:br>
              <a:rPr lang="en-US" sz="4800" dirty="0"/>
            </a:br>
            <a:br>
              <a:rPr lang="en-US" sz="3200" dirty="0"/>
            </a:br>
            <a:endParaRPr lang="en-US" b="1" dirty="0"/>
          </a:p>
        </p:txBody>
      </p:sp>
    </p:spTree>
    <p:extLst>
      <p:ext uri="{BB962C8B-B14F-4D97-AF65-F5344CB8AC3E}">
        <p14:creationId xmlns:p14="http://schemas.microsoft.com/office/powerpoint/2010/main" val="4269134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It depends on the complexity of the problem domain.</a:t>
            </a:r>
          </a:p>
          <a:p>
            <a:pPr rtl="0">
              <a:spcBef>
                <a:spcPts val="0"/>
              </a:spcBef>
              <a:spcAft>
                <a:spcPts val="0"/>
              </a:spcAft>
            </a:pPr>
            <a:r>
              <a:rPr lang="en-US" sz="1800" b="1" i="0" u="none" strike="noStrike" dirty="0">
                <a:solidFill>
                  <a:srgbClr val="000000"/>
                </a:solidFill>
                <a:effectLst/>
                <a:latin typeface="Arial" panose="020B0604020202020204" pitchFamily="34" charset="0"/>
              </a:rPr>
              <a:t>are functions complex because of the problem domain or because of poor coding?</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In general, the industry thresholds for CC suggest that a value under 10 is acceptable</a:t>
            </a:r>
            <a:r>
              <a:rPr lang="en-US" sz="1800" b="0" i="0" u="none" strike="noStrike" dirty="0">
                <a:solidFill>
                  <a:srgbClr val="000000"/>
                </a:solidFill>
                <a:effectLst/>
                <a:latin typeface="Arial" panose="020B0604020202020204" pitchFamily="34" charset="0"/>
              </a:rPr>
              <a:t>, barring other considerations such as </a:t>
            </a:r>
            <a:r>
              <a:rPr lang="en-US" sz="1800" b="1" i="0" u="none" strike="noStrike" dirty="0">
                <a:solidFill>
                  <a:srgbClr val="000000"/>
                </a:solidFill>
                <a:effectLst/>
                <a:latin typeface="Arial" panose="020B0604020202020204" pitchFamily="34" charset="0"/>
              </a:rPr>
              <a:t>complex domains. </a:t>
            </a:r>
            <a:endParaRPr lang="en-US" sz="3200" b="1"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Engineering practices like test-driven development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have the accidental (but positive) side effect of generating smaller, less complex methods on average for a given problem domain</a:t>
            </a:r>
            <a:r>
              <a:rPr lang="en-US" sz="1800" b="0" i="0" u="none" strike="noStrike" dirty="0">
                <a:solidFill>
                  <a:srgbClr val="000000"/>
                </a:solidFill>
                <a:effectLst/>
                <a:latin typeface="Arial" panose="020B0604020202020204" pitchFamily="34" charset="0"/>
              </a:rPr>
              <a:t>. When practicing TDD, developers try to </a:t>
            </a:r>
            <a:r>
              <a:rPr lang="en-US" sz="1800" b="1" i="0" u="none" strike="noStrike" dirty="0">
                <a:solidFill>
                  <a:srgbClr val="000000"/>
                </a:solidFill>
                <a:effectLst/>
                <a:latin typeface="Arial" panose="020B0604020202020204" pitchFamily="34" charset="0"/>
              </a:rPr>
              <a:t>write a simple test</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write the smallest amount of code to pass the test. </a:t>
            </a:r>
            <a:r>
              <a:rPr lang="en-US" sz="1800" b="0" i="0" u="none" strike="noStrike" dirty="0">
                <a:solidFill>
                  <a:srgbClr val="000000"/>
                </a:solidFill>
                <a:effectLst/>
                <a:latin typeface="Arial" panose="020B0604020202020204" pitchFamily="34" charset="0"/>
              </a:rPr>
              <a:t>This focus on discrete behavior and good test boundaries encourages</a:t>
            </a:r>
            <a:r>
              <a:rPr lang="en-US" sz="1800" b="1" i="0" u="none" strike="noStrike" dirty="0">
                <a:solidFill>
                  <a:srgbClr val="000000"/>
                </a:solidFill>
                <a:effectLst/>
                <a:latin typeface="Arial" panose="020B0604020202020204" pitchFamily="34" charset="0"/>
              </a:rPr>
              <a:t> well-factored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highly </a:t>
            </a:r>
            <a:r>
              <a:rPr lang="en-US" sz="1800" b="1" i="0" u="sng" strike="noStrike" dirty="0">
                <a:solidFill>
                  <a:srgbClr val="000000"/>
                </a:solidFill>
                <a:effectLst/>
                <a:latin typeface="Arial" panose="020B0604020202020204" pitchFamily="34" charset="0"/>
              </a:rPr>
              <a:t>cohesive</a:t>
            </a:r>
            <a:r>
              <a:rPr lang="en-US" sz="1800" b="1" i="0" u="none" strike="noStrike" dirty="0">
                <a:solidFill>
                  <a:srgbClr val="000000"/>
                </a:solidFill>
                <a:effectLst/>
                <a:latin typeface="Arial" panose="020B0604020202020204" pitchFamily="34" charset="0"/>
              </a:rPr>
              <a:t> methods that exhibit low CC.</a:t>
            </a:r>
            <a:endParaRPr lang="en-US" sz="3200" b="0" dirty="0">
              <a:effectLst/>
            </a:endParaRPr>
          </a:p>
          <a:p>
            <a:pPr marL="158750" indent="0">
              <a:buNone/>
            </a:pPr>
            <a:endParaRPr lang="en-US" b="1" dirty="0"/>
          </a:p>
        </p:txBody>
      </p:sp>
    </p:spTree>
    <p:extLst>
      <p:ext uri="{BB962C8B-B14F-4D97-AF65-F5344CB8AC3E}">
        <p14:creationId xmlns:p14="http://schemas.microsoft.com/office/powerpoint/2010/main" val="2905078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Various </a:t>
            </a:r>
            <a:r>
              <a:rPr lang="en-US" sz="1800" b="1" i="0" u="none" strike="noStrike" dirty="0">
                <a:solidFill>
                  <a:srgbClr val="000000"/>
                </a:solidFill>
                <a:effectLst/>
                <a:latin typeface="Arial" panose="020B0604020202020204" pitchFamily="34" charset="0"/>
              </a:rPr>
              <a:t>tools for code analysis exist</a:t>
            </a:r>
            <a:r>
              <a:rPr lang="en-US" sz="1800" b="0" i="0" u="none" strike="noStrike" dirty="0">
                <a:solidFill>
                  <a:srgbClr val="000000"/>
                </a:solidFill>
                <a:effectLst/>
                <a:latin typeface="Arial" panose="020B0604020202020204" pitchFamily="34" charset="0"/>
              </a:rPr>
              <a:t> that</a:t>
            </a:r>
            <a:r>
              <a:rPr lang="en-US" sz="1800" b="1" i="0" u="none" strike="noStrike" dirty="0">
                <a:solidFill>
                  <a:srgbClr val="000000"/>
                </a:solidFill>
                <a:effectLst/>
                <a:latin typeface="Arial" panose="020B0604020202020204" pitchFamily="34" charset="0"/>
              </a:rPr>
              <a:t> can help architects and developers evaluate different aspects of code quality</a:t>
            </a:r>
            <a:r>
              <a:rPr lang="en-US" sz="1800" b="0" i="0" u="none" strike="noStrike" dirty="0">
                <a:solidFill>
                  <a:srgbClr val="000000"/>
                </a:solidFill>
                <a:effectLst/>
                <a:latin typeface="Arial" panose="020B0604020202020204" pitchFamily="34" charset="0"/>
              </a:rPr>
              <a:t>. Tools like those available in Visual Studio provide insights into </a:t>
            </a:r>
            <a:r>
              <a:rPr lang="en-US" sz="1800" b="1" i="0" u="none" strike="noStrike" dirty="0">
                <a:solidFill>
                  <a:srgbClr val="000000"/>
                </a:solidFill>
                <a:effectLst/>
                <a:latin typeface="Arial" panose="020B0604020202020204" pitchFamily="34" charset="0"/>
              </a:rPr>
              <a:t>code maintainability, cyclomatic complexity, potential bugs, and adherence to coding standards.</a:t>
            </a:r>
            <a:r>
              <a:rPr lang="en-US" sz="1800" b="0" i="0" u="none" strike="noStrike" dirty="0">
                <a:solidFill>
                  <a:srgbClr val="000000"/>
                </a:solidFill>
                <a:effectLst/>
                <a:latin typeface="Arial" panose="020B0604020202020204" pitchFamily="34" charset="0"/>
              </a:rPr>
              <a:t> These tools, while </a:t>
            </a:r>
            <a:r>
              <a:rPr lang="en-US" sz="1800" b="1" i="1" u="none" strike="noStrike" dirty="0">
                <a:solidFill>
                  <a:srgbClr val="000000"/>
                </a:solidFill>
                <a:effectLst/>
                <a:latin typeface="Arial" panose="020B0604020202020204" pitchFamily="34" charset="0"/>
              </a:rPr>
              <a:t>limited</a:t>
            </a:r>
            <a:r>
              <a:rPr lang="en-US" sz="1800" b="0" i="1" u="none" strike="noStrike" dirty="0">
                <a:solidFill>
                  <a:srgbClr val="000000"/>
                </a:solidFill>
                <a:effectLst/>
                <a:latin typeface="Arial" panose="020B0604020202020204" pitchFamily="34" charset="0"/>
              </a:rPr>
              <a:t> and not offering a comprehensive measure of internal code quality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enable the identification and mitigation of critical structural issues</a:t>
            </a:r>
            <a:r>
              <a:rPr lang="en-US" sz="1800" b="0" i="0" u="none" strike="noStrike" dirty="0">
                <a:solidFill>
                  <a:srgbClr val="000000"/>
                </a:solidFill>
                <a:effectLst/>
                <a:latin typeface="Arial" panose="020B0604020202020204" pitchFamily="34" charset="0"/>
              </a:rPr>
              <a:t>. For example, static analysis tools can </a:t>
            </a:r>
            <a:r>
              <a:rPr lang="en-US" sz="1800" b="1" i="0" u="none" strike="noStrike" dirty="0">
                <a:solidFill>
                  <a:srgbClr val="000000"/>
                </a:solidFill>
                <a:effectLst/>
                <a:latin typeface="Arial" panose="020B0604020202020204" pitchFamily="34" charset="0"/>
              </a:rPr>
              <a:t>detect</a:t>
            </a:r>
            <a:r>
              <a:rPr lang="en-US" sz="1800" b="0" i="0" u="none" strike="noStrike" dirty="0">
                <a:solidFill>
                  <a:srgbClr val="000000"/>
                </a:solidFill>
                <a:effectLst/>
                <a:latin typeface="Arial" panose="020B0604020202020204" pitchFamily="34" charset="0"/>
              </a:rPr>
              <a:t> code smells, </a:t>
            </a:r>
            <a:r>
              <a:rPr lang="en-US" sz="1800" b="1" i="0" u="none" strike="noStrike" dirty="0">
                <a:solidFill>
                  <a:srgbClr val="000000"/>
                </a:solidFill>
                <a:effectLst/>
                <a:latin typeface="Arial" panose="020B0604020202020204" pitchFamily="34" charset="0"/>
              </a:rPr>
              <a:t>duplicated code, and overly complex methods</a:t>
            </a:r>
            <a:r>
              <a:rPr lang="en-US" sz="1800" b="0" i="0" u="none" strike="noStrike" dirty="0">
                <a:solidFill>
                  <a:srgbClr val="000000"/>
                </a:solidFill>
                <a:effectLst/>
                <a:latin typeface="Arial" panose="020B0604020202020204" pitchFamily="34" charset="0"/>
              </a:rPr>
              <a:t>, guiding refactoring efforts. </a:t>
            </a:r>
            <a:r>
              <a:rPr lang="en-US" sz="1800" b="1" i="0" u="none" strike="noStrike" dirty="0">
                <a:solidFill>
                  <a:srgbClr val="000000"/>
                </a:solidFill>
                <a:effectLst/>
                <a:latin typeface="Arial" panose="020B0604020202020204" pitchFamily="34" charset="0"/>
              </a:rPr>
              <a:t>Teams can continuously monitor and improve code quality, </a:t>
            </a:r>
            <a:r>
              <a:rPr lang="en-US" sz="1800" b="0" i="0" u="none" strike="noStrike" dirty="0">
                <a:solidFill>
                  <a:srgbClr val="000000"/>
                </a:solidFill>
                <a:effectLst/>
                <a:latin typeface="Arial" panose="020B0604020202020204" pitchFamily="34" charset="0"/>
              </a:rPr>
              <a:t>addressing some of the critical aspects of code structure.</a:t>
            </a:r>
            <a:endParaRPr lang="en-US" b="1" dirty="0"/>
          </a:p>
        </p:txBody>
      </p:sp>
    </p:spTree>
    <p:extLst>
      <p:ext uri="{BB962C8B-B14F-4D97-AF65-F5344CB8AC3E}">
        <p14:creationId xmlns:p14="http://schemas.microsoft.com/office/powerpoint/2010/main" val="1244563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SonarQube is an open-source platform developed by </a:t>
            </a:r>
            <a:r>
              <a:rPr lang="en-US" sz="1800" b="0" i="0" u="none" strike="noStrike" dirty="0" err="1">
                <a:solidFill>
                  <a:srgbClr val="666666"/>
                </a:solidFill>
                <a:effectLst/>
                <a:latin typeface="Arial" panose="020B0604020202020204" pitchFamily="34" charset="0"/>
              </a:rPr>
              <a:t>SonarSource</a:t>
            </a:r>
            <a:r>
              <a:rPr lang="en-US" sz="1800" b="0" i="0" u="none" strike="noStrike" dirty="0">
                <a:solidFill>
                  <a:srgbClr val="666666"/>
                </a:solidFill>
                <a:effectLst/>
                <a:latin typeface="Arial" panose="020B0604020202020204" pitchFamily="34" charset="0"/>
              </a:rPr>
              <a:t> for continuous inspection of code quality. </a:t>
            </a:r>
            <a:endParaRPr lang="en-US" sz="3200" b="1" dirty="0">
              <a:effectLst/>
            </a:endParaRP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It performs automatic reviews with static analysis of code to detect bugs, code smells, and security vulnerabilities.</a:t>
            </a: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Architectural Implications</a:t>
            </a:r>
            <a:endParaRPr lang="en-US" sz="3200" b="1" dirty="0">
              <a:effectLst/>
            </a:endParaRPr>
          </a:p>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Microservices Governance</a:t>
            </a:r>
            <a:r>
              <a:rPr lang="en-US" sz="1800" b="0" i="0" u="none" strike="noStrike" dirty="0">
                <a:solidFill>
                  <a:srgbClr val="000000"/>
                </a:solidFill>
                <a:effectLst/>
                <a:latin typeface="Arial" panose="020B0604020202020204" pitchFamily="34" charset="0"/>
              </a:rPr>
              <a:t>: SonarQube can help maintain consistency across microservices by enforcing uniform code quality standards, crucial for large-scale distributed systems.</a:t>
            </a: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Technical Debt Quantification</a:t>
            </a:r>
            <a:r>
              <a:rPr lang="en-US" sz="1800" b="0" i="0" u="none" strike="noStrike" dirty="0">
                <a:solidFill>
                  <a:srgbClr val="000000"/>
                </a:solidFill>
                <a:effectLst/>
                <a:latin typeface="Arial" panose="020B0604020202020204" pitchFamily="34" charset="0"/>
              </a:rPr>
              <a:t>: It provides a "Technical Debt Ratio" metric, allowing architects to quantify and track the long-term impact of design decisions over time.</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Architectural Decay Detection</a:t>
            </a:r>
            <a:r>
              <a:rPr lang="en-US" sz="1800" b="0" i="0" u="none" strike="noStrike" dirty="0">
                <a:solidFill>
                  <a:srgbClr val="000000"/>
                </a:solidFill>
                <a:effectLst/>
                <a:latin typeface="Arial" panose="020B0604020202020204" pitchFamily="34" charset="0"/>
              </a:rPr>
              <a:t>: By tracking metrics like coupling and cohesion over time, SonarQube can alert architects to gradual architectural decay that might otherwise go unnoticed.</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655558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False Positives</a:t>
            </a:r>
            <a:r>
              <a:rPr lang="en-US" sz="1800" b="0" i="0" u="none" strike="noStrike" dirty="0">
                <a:solidFill>
                  <a:srgbClr val="000000"/>
                </a:solidFill>
                <a:effectLst/>
                <a:latin typeface="Arial" panose="020B0604020202020204" pitchFamily="34" charset="0"/>
              </a:rPr>
              <a:t>: Be aware that </a:t>
            </a:r>
            <a:r>
              <a:rPr lang="en-US" sz="1800" b="1" i="0" u="none" strike="noStrike" dirty="0">
                <a:solidFill>
                  <a:srgbClr val="000000"/>
                </a:solidFill>
                <a:effectLst/>
                <a:latin typeface="Arial" panose="020B0604020202020204" pitchFamily="34" charset="0"/>
              </a:rPr>
              <a:t>static analysis</a:t>
            </a:r>
            <a:r>
              <a:rPr lang="en-US" sz="1800" b="0" i="0" u="none" strike="noStrike" dirty="0">
                <a:solidFill>
                  <a:srgbClr val="000000"/>
                </a:solidFill>
                <a:effectLst/>
                <a:latin typeface="Arial" panose="020B0604020202020204" pitchFamily="34" charset="0"/>
              </a:rPr>
              <a:t> can produce false positives. Architects should</a:t>
            </a:r>
            <a:r>
              <a:rPr lang="en-US" sz="1800" b="1" i="0" u="none" strike="noStrike" dirty="0">
                <a:solidFill>
                  <a:srgbClr val="000000"/>
                </a:solidFill>
                <a:effectLst/>
                <a:latin typeface="Arial" panose="020B0604020202020204" pitchFamily="34" charset="0"/>
              </a:rPr>
              <a:t> guide teams on when to use </a:t>
            </a:r>
            <a:r>
              <a:rPr lang="en-US" sz="1800" b="1" i="0" u="none" strike="noStrike" dirty="0">
                <a:solidFill>
                  <a:srgbClr val="188038"/>
                </a:solidFill>
                <a:effectLst/>
                <a:latin typeface="Roboto Mono" panose="00000009000000000000" pitchFamily="49" charset="0"/>
              </a:rPr>
              <a:t>@SuppressWarnings</a:t>
            </a:r>
            <a:r>
              <a:rPr lang="en-US" sz="1800" b="1" i="0" u="none" strike="noStrike" dirty="0">
                <a:solidFill>
                  <a:srgbClr val="000000"/>
                </a:solidFill>
                <a:effectLst/>
                <a:latin typeface="Arial" panose="020B0604020202020204" pitchFamily="34" charset="0"/>
              </a:rPr>
              <a:t> judiciously.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Performance Impact</a:t>
            </a:r>
            <a:r>
              <a:rPr lang="en-US" sz="1800" b="0" i="0" u="none" strike="noStrike" dirty="0">
                <a:solidFill>
                  <a:srgbClr val="000000"/>
                </a:solidFill>
                <a:effectLst/>
                <a:latin typeface="Arial" panose="020B0604020202020204" pitchFamily="34" charset="0"/>
              </a:rPr>
              <a:t>: Large-scale analysis can be resource-intensive. Plan for appropriate hardware allocation, especially in CI/CD pipelines.</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Security Implications</a:t>
            </a:r>
            <a:r>
              <a:rPr lang="en-US" sz="1800" b="0" i="0" u="none" strike="noStrike" dirty="0">
                <a:solidFill>
                  <a:srgbClr val="000000"/>
                </a:solidFill>
                <a:effectLst/>
                <a:latin typeface="Arial" panose="020B0604020202020204" pitchFamily="34" charset="0"/>
              </a:rPr>
              <a:t>: While SonarQube can identify many security vulnerabilities, it shouldn't be the sole security measure. Combine it with other security practices and tools.</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65340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Cyclomatic Complexity Trending</a:t>
            </a:r>
            <a:r>
              <a:rPr lang="en-US" sz="1800" b="0" i="0" u="none" strike="noStrike" dirty="0">
                <a:solidFill>
                  <a:srgbClr val="000000"/>
                </a:solidFill>
                <a:effectLst/>
                <a:latin typeface="Arial" panose="020B0604020202020204" pitchFamily="34" charset="0"/>
              </a:rPr>
              <a:t>: Use this to identify parts of the system that are becoming too complex and may need refactoring or redesign.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Package Tangle Index</a:t>
            </a:r>
            <a:r>
              <a:rPr lang="en-US" sz="1800" b="0" i="0" u="none" strike="noStrike" dirty="0">
                <a:solidFill>
                  <a:srgbClr val="000000"/>
                </a:solidFill>
                <a:effectLst/>
                <a:latin typeface="Arial" panose="020B0604020202020204" pitchFamily="34" charset="0"/>
              </a:rPr>
              <a:t>: This lesser-known metric helps identify architectural layers that are becoming too interdependent.</a:t>
            </a:r>
          </a:p>
          <a:p>
            <a:r>
              <a:rPr lang="en-US" sz="1800" b="1" i="0" u="none" strike="noStrike" dirty="0">
                <a:solidFill>
                  <a:srgbClr val="000000"/>
                </a:solidFill>
                <a:effectLst/>
                <a:latin typeface="Arial" panose="020B0604020202020204" pitchFamily="34" charset="0"/>
              </a:rPr>
              <a:t>Code Coverage vs. Complexity</a:t>
            </a:r>
            <a:r>
              <a:rPr lang="en-US" sz="1800" b="0" i="0" u="none" strike="noStrike" dirty="0">
                <a:solidFill>
                  <a:srgbClr val="000000"/>
                </a:solidFill>
                <a:effectLst/>
                <a:latin typeface="Arial" panose="020B0604020202020204" pitchFamily="34" charset="0"/>
              </a:rPr>
              <a:t>: Correlate these metrics to identify high-risk areas that are complex but poorly tested.</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13608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Architectural Fitness Functions</a:t>
            </a:r>
            <a:r>
              <a:rPr lang="en-US" sz="1800" b="0" i="0" u="none" strike="noStrike" dirty="0">
                <a:solidFill>
                  <a:srgbClr val="000000"/>
                </a:solidFill>
                <a:effectLst/>
                <a:latin typeface="Arial" panose="020B0604020202020204" pitchFamily="34" charset="0"/>
              </a:rPr>
              <a:t>: Use SonarQube metrics as part of your architectural fitness functions to ensure the architecture evolves in the desired direction.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Technical Debt Budgeting</a:t>
            </a:r>
            <a:r>
              <a:rPr lang="en-US" sz="1800" b="0" i="0" u="none" strike="noStrike" dirty="0">
                <a:solidFill>
                  <a:srgbClr val="000000"/>
                </a:solidFill>
                <a:effectLst/>
                <a:latin typeface="Arial" panose="020B0604020202020204" pitchFamily="34" charset="0"/>
              </a:rPr>
              <a:t>: Use the quantified technical debt metrics for informed discussions with stakeholders about allocating resources for code improvement versus new feature development.</a:t>
            </a:r>
          </a:p>
          <a:p>
            <a:r>
              <a:rPr lang="en-US" sz="1800" b="1" i="0" u="none" strike="noStrike" dirty="0">
                <a:solidFill>
                  <a:srgbClr val="000000"/>
                </a:solidFill>
                <a:effectLst/>
                <a:latin typeface="Arial" panose="020B0604020202020204" pitchFamily="34" charset="0"/>
              </a:rPr>
              <a:t>Developer Workflow Integration</a:t>
            </a:r>
            <a:r>
              <a:rPr lang="en-US" sz="1800" b="0" i="0" u="none" strike="noStrike" dirty="0">
                <a:solidFill>
                  <a:srgbClr val="000000"/>
                </a:solidFill>
                <a:effectLst/>
                <a:latin typeface="Arial" panose="020B0604020202020204" pitchFamily="34" charset="0"/>
              </a:rPr>
              <a:t>: Beyond CI/CD, integrate SonarQube into IDEs and code review processes to catch issues earlier in the development cycle.</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91505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Once architects have established architecture characteristics and prioritized them, how can they make sure that developers will respect those priorities? </a:t>
            </a:r>
          </a:p>
          <a:p>
            <a:pPr rtl="0">
              <a:spcBef>
                <a:spcPts val="0"/>
              </a:spcBef>
              <a:spcAft>
                <a:spcPts val="0"/>
              </a:spcAft>
            </a:pP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 great </a:t>
            </a:r>
            <a:r>
              <a:rPr lang="en-US" sz="1800" b="1" i="0" u="none" strike="noStrike" dirty="0">
                <a:solidFill>
                  <a:srgbClr val="000000"/>
                </a:solidFill>
                <a:effectLst/>
                <a:latin typeface="Arial" panose="020B0604020202020204" pitchFamily="34" charset="0"/>
              </a:rPr>
              <a:t>example</a:t>
            </a:r>
            <a:r>
              <a:rPr lang="en-US" sz="1800" b="0" i="0" u="none" strike="noStrike" dirty="0">
                <a:solidFill>
                  <a:srgbClr val="000000"/>
                </a:solidFill>
                <a:effectLst/>
                <a:latin typeface="Arial" panose="020B0604020202020204" pitchFamily="34" charset="0"/>
              </a:rPr>
              <a:t> of an aspect of architecture that </a:t>
            </a:r>
            <a:r>
              <a:rPr lang="en-US" sz="1800" b="1" i="0" u="none" strike="noStrike" dirty="0">
                <a:solidFill>
                  <a:srgbClr val="000000"/>
                </a:solidFill>
                <a:effectLst/>
                <a:latin typeface="Arial" panose="020B0604020202020204" pitchFamily="34" charset="0"/>
              </a:rPr>
              <a:t>is important but not urgent; </a:t>
            </a:r>
            <a:r>
              <a:rPr lang="en-US" sz="1800" b="0" i="0" u="none" strike="noStrike" dirty="0">
                <a:solidFill>
                  <a:srgbClr val="000000"/>
                </a:solidFill>
                <a:effectLst/>
                <a:latin typeface="Arial" panose="020B0604020202020204" pitchFamily="34" charset="0"/>
              </a:rPr>
              <a:t>on many software projects, </a:t>
            </a:r>
            <a:r>
              <a:rPr lang="en-US" sz="1800" b="1" i="0" u="none" strike="noStrike" dirty="0">
                <a:solidFill>
                  <a:srgbClr val="000000"/>
                </a:solidFill>
                <a:effectLst/>
                <a:latin typeface="Arial" panose="020B0604020202020204" pitchFamily="34" charset="0"/>
              </a:rPr>
              <a:t>urgency dominates</a:t>
            </a:r>
            <a:r>
              <a:rPr lang="en-US" sz="1800" b="0" i="0" u="none" strike="noStrike" dirty="0">
                <a:solidFill>
                  <a:srgbClr val="000000"/>
                </a:solidFill>
                <a:effectLst/>
                <a:latin typeface="Arial" panose="020B0604020202020204" pitchFamily="34" charset="0"/>
              </a:rPr>
              <a:t>, yet architects </a:t>
            </a:r>
            <a:r>
              <a:rPr lang="en-US" sz="1800" b="1" i="0" u="none" strike="noStrike" dirty="0">
                <a:solidFill>
                  <a:srgbClr val="000000"/>
                </a:solidFill>
                <a:effectLst/>
                <a:latin typeface="Arial" panose="020B0604020202020204" pitchFamily="34" charset="0"/>
              </a:rPr>
              <a:t>still need a mechanism for governance.</a:t>
            </a:r>
          </a:p>
          <a:p>
            <a:pPr rtl="0">
              <a:spcBef>
                <a:spcPts val="0"/>
              </a:spcBef>
              <a:spcAft>
                <a:spcPts val="0"/>
              </a:spcAft>
            </a:pPr>
            <a:r>
              <a:rPr lang="en-US" sz="1800" b="1" i="0" u="none" strike="noStrike" dirty="0">
                <a:solidFill>
                  <a:srgbClr val="000000"/>
                </a:solidFill>
                <a:effectLst/>
                <a:latin typeface="Arial" panose="020B0604020202020204" pitchFamily="34" charset="0"/>
              </a:rPr>
              <a:t>Governance is an important responsibility of the architect role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the scope of architecture governance covers any aspect of the software development process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negligence can lead to disastrous quality problems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Fortunately, The drive toward </a:t>
            </a:r>
            <a:r>
              <a:rPr lang="en-US" sz="1800" b="1" i="0" u="none" strike="noStrike" dirty="0">
                <a:solidFill>
                  <a:srgbClr val="000000"/>
                </a:solidFill>
                <a:effectLst/>
                <a:latin typeface="Arial" panose="020B0604020202020204" pitchFamily="34" charset="0"/>
              </a:rPr>
              <a:t>automation</a:t>
            </a:r>
            <a:r>
              <a:rPr lang="en-US" sz="1800" b="0" i="0" u="none" strike="noStrike" dirty="0">
                <a:solidFill>
                  <a:srgbClr val="000000"/>
                </a:solidFill>
                <a:effectLst/>
                <a:latin typeface="Arial" panose="020B0604020202020204" pitchFamily="34" charset="0"/>
              </a:rPr>
              <a:t> on software projects </a:t>
            </a:r>
            <a:r>
              <a:rPr lang="en-US" sz="1800" b="1" i="0" u="none" strike="noStrike" dirty="0">
                <a:solidFill>
                  <a:srgbClr val="000000"/>
                </a:solidFill>
                <a:effectLst/>
                <a:latin typeface="Arial" panose="020B0604020202020204" pitchFamily="34" charset="0"/>
              </a:rPr>
              <a:t>spawned by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Extreme Programming created </a:t>
            </a:r>
            <a:r>
              <a:rPr lang="en-US" sz="1800" b="1" i="0" u="sng" strike="noStrike" dirty="0">
                <a:solidFill>
                  <a:srgbClr val="000000"/>
                </a:solidFill>
                <a:effectLst/>
                <a:latin typeface="Arial" panose="020B0604020202020204" pitchFamily="34" charset="0"/>
              </a:rPr>
              <a:t>continuous integration</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we now call DevOps</a:t>
            </a:r>
            <a:r>
              <a:rPr lang="en-US" sz="1800" b="0" i="0" u="none" strike="noStrike" dirty="0">
                <a:solidFill>
                  <a:srgbClr val="000000"/>
                </a:solidFill>
                <a:effectLst/>
                <a:latin typeface="Arial" panose="020B0604020202020204" pitchFamily="34" charset="0"/>
              </a:rPr>
              <a:t>, continuing through to </a:t>
            </a:r>
            <a:r>
              <a:rPr lang="en-US" sz="1800" b="1" i="0" u="none" strike="noStrike" dirty="0">
                <a:solidFill>
                  <a:srgbClr val="000000"/>
                </a:solidFill>
                <a:effectLst/>
                <a:latin typeface="Arial" panose="020B0604020202020204" pitchFamily="34" charset="0"/>
              </a:rPr>
              <a:t>architectural governance</a:t>
            </a:r>
            <a:r>
              <a:rPr lang="en-US" sz="1800" b="0" i="0" u="none" strike="noStrike" dirty="0">
                <a:solidFill>
                  <a:srgbClr val="000000"/>
                </a:solidFill>
                <a:effectLst/>
                <a:latin typeface="Arial" panose="020B0604020202020204" pitchFamily="34" charset="0"/>
              </a:rPr>
              <a:t>. </a:t>
            </a:r>
            <a:br>
              <a:rPr lang="en-US" b="0" dirty="0"/>
            </a:br>
            <a:endParaRPr lang="en-US" b="0" dirty="0"/>
          </a:p>
        </p:txBody>
      </p:sp>
    </p:spTree>
    <p:extLst>
      <p:ext uri="{BB962C8B-B14F-4D97-AF65-F5344CB8AC3E}">
        <p14:creationId xmlns:p14="http://schemas.microsoft.com/office/powerpoint/2010/main" val="2886003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architect may want to provide an objective </a:t>
            </a:r>
            <a:r>
              <a:rPr lang="en-US" sz="1800" b="1" i="0" u="none" strike="noStrike" dirty="0">
                <a:solidFill>
                  <a:srgbClr val="000000"/>
                </a:solidFill>
                <a:effectLst/>
                <a:latin typeface="Arial" panose="020B0604020202020204" pitchFamily="34" charset="0"/>
              </a:rPr>
              <a:t>measure </a:t>
            </a:r>
            <a:r>
              <a:rPr lang="en-US" sz="1800" b="0" i="0" u="none" strike="noStrike" dirty="0">
                <a:solidFill>
                  <a:srgbClr val="000000"/>
                </a:solidFill>
                <a:effectLst/>
                <a:latin typeface="Arial" panose="020B0604020202020204" pitchFamily="34" charset="0"/>
              </a:rPr>
              <a:t>indicating the </a:t>
            </a:r>
            <a:r>
              <a:rPr lang="en-US" sz="1800" b="1" i="0" u="none" strike="noStrike" dirty="0">
                <a:solidFill>
                  <a:srgbClr val="000000"/>
                </a:solidFill>
                <a:effectLst/>
                <a:latin typeface="Arial" panose="020B0604020202020204" pitchFamily="34" charset="0"/>
              </a:rPr>
              <a:t>quality of the outcome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1" u="none" strike="noStrike" dirty="0">
                <a:solidFill>
                  <a:srgbClr val="434343"/>
                </a:solidFill>
                <a:effectLst/>
                <a:latin typeface="Arial" panose="020B0604020202020204" pitchFamily="34" charset="0"/>
              </a:rPr>
              <a:t>assess some architecture characteristic or combination .. how close the output comes to achieving the aim.</a:t>
            </a:r>
            <a:endParaRPr lang="en-US" b="1" dirty="0"/>
          </a:p>
        </p:txBody>
      </p:sp>
    </p:spTree>
    <p:extLst>
      <p:ext uri="{BB962C8B-B14F-4D97-AF65-F5344CB8AC3E}">
        <p14:creationId xmlns:p14="http://schemas.microsoft.com/office/powerpoint/2010/main" val="3335444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an </a:t>
            </a:r>
            <a:r>
              <a:rPr lang="en-US" sz="1800" b="1" i="0" u="sng" dirty="0">
                <a:solidFill>
                  <a:srgbClr val="000000"/>
                </a:solidFill>
                <a:effectLst/>
                <a:latin typeface="Arial" panose="020B0604020202020204" pitchFamily="34" charset="0"/>
              </a:rPr>
              <a:t>implicit architecture characteristic</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that most architects care about, </a:t>
            </a:r>
            <a:r>
              <a:rPr lang="en-US" sz="1800" b="1" i="0" u="none" strike="noStrike" dirty="0">
                <a:solidFill>
                  <a:srgbClr val="000000"/>
                </a:solidFill>
                <a:effectLst/>
                <a:latin typeface="Arial" panose="020B0604020202020204" pitchFamily="34" charset="0"/>
              </a:rPr>
              <a:t>because poorly maintained modularity </a:t>
            </a:r>
            <a:r>
              <a:rPr lang="en-US" sz="1800" b="1" i="0" u="sng" strike="noStrike" dirty="0">
                <a:solidFill>
                  <a:srgbClr val="000000"/>
                </a:solidFill>
                <a:effectLst/>
                <a:latin typeface="Arial" panose="020B0604020202020204" pitchFamily="34" charset="0"/>
              </a:rPr>
              <a:t>harms the structure of a code base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should place a high priority on maintaining good modularity.</a:t>
            </a:r>
          </a:p>
          <a:p>
            <a:pPr rtl="0">
              <a:spcBef>
                <a:spcPts val="0"/>
              </a:spcBef>
              <a:spcAft>
                <a:spcPts val="0"/>
              </a:spcAft>
            </a:pPr>
            <a:r>
              <a:rPr lang="en-US" sz="1800" b="0" i="0" u="none" strike="noStrike" dirty="0">
                <a:solidFill>
                  <a:srgbClr val="000000"/>
                </a:solidFill>
                <a:effectLst/>
                <a:latin typeface="Arial" panose="020B0604020202020204" pitchFamily="34" charset="0"/>
              </a:rPr>
              <a:t> Most programmers develop </a:t>
            </a:r>
            <a:r>
              <a:rPr lang="en-US" sz="1800" b="1" i="0" u="none" strike="noStrike" dirty="0">
                <a:solidFill>
                  <a:srgbClr val="000000"/>
                </a:solidFill>
                <a:effectLst/>
                <a:latin typeface="Arial" panose="020B0604020202020204" pitchFamily="34" charset="0"/>
              </a:rPr>
              <a:t>the habit of swatting the </a:t>
            </a:r>
            <a:r>
              <a:rPr lang="en-US" sz="1800" b="1" i="0" u="sng" dirty="0">
                <a:solidFill>
                  <a:srgbClr val="000000"/>
                </a:solidFill>
                <a:effectLst/>
                <a:latin typeface="Arial" panose="020B0604020202020204" pitchFamily="34" charset="0"/>
              </a:rPr>
              <a:t>auto-import</a:t>
            </a:r>
            <a:r>
              <a:rPr lang="en-US" sz="1800" b="1" i="0" u="none" strike="noStrike" dirty="0">
                <a:solidFill>
                  <a:srgbClr val="000000"/>
                </a:solidFill>
                <a:effectLst/>
                <a:latin typeface="Arial" panose="020B0604020202020204" pitchFamily="34" charset="0"/>
              </a:rPr>
              <a:t> dialog away</a:t>
            </a:r>
            <a:r>
              <a:rPr lang="en-US" sz="1800" b="0" i="0" u="none" strike="noStrike" dirty="0">
                <a:solidFill>
                  <a:srgbClr val="000000"/>
                </a:solidFill>
                <a:effectLst/>
                <a:latin typeface="Arial" panose="020B0604020202020204" pitchFamily="34" charset="0"/>
              </a:rPr>
              <a:t> like a reflex action. However, </a:t>
            </a:r>
            <a:r>
              <a:rPr lang="en-US" sz="1800" b="1" i="0" u="sng" dirty="0">
                <a:solidFill>
                  <a:srgbClr val="000000"/>
                </a:solidFill>
                <a:effectLst/>
                <a:latin typeface="Arial" panose="020B0604020202020204" pitchFamily="34" charset="0"/>
              </a:rPr>
              <a:t>importing classes or components between one another spells disaster for modularity</a:t>
            </a:r>
            <a:r>
              <a:rPr lang="en-US" sz="1800" b="1" i="0" u="none" strike="noStrike" dirty="0">
                <a:solidFill>
                  <a:srgbClr val="000000"/>
                </a:solidFill>
                <a:effectLst/>
                <a:latin typeface="Arial" panose="020B0604020202020204" pitchFamily="34" charset="0"/>
              </a:rPr>
              <a:t>.</a:t>
            </a:r>
            <a:endParaRPr lang="en-US" b="0" dirty="0">
              <a:effectLst/>
            </a:endParaRPr>
          </a:p>
          <a:p>
            <a:r>
              <a:rPr lang="en-US" dirty="0"/>
              <a:t>Remember Always hit </a:t>
            </a:r>
            <a:r>
              <a:rPr lang="en-US" b="1" dirty="0"/>
              <a:t>remove and sort usings</a:t>
            </a:r>
          </a:p>
          <a:p>
            <a:pPr rtl="0">
              <a:spcBef>
                <a:spcPts val="0"/>
              </a:spcBef>
              <a:spcAft>
                <a:spcPts val="0"/>
              </a:spcAft>
            </a:pPr>
            <a:r>
              <a:rPr lang="en-US" sz="1800" b="1" i="0" u="none" strike="noStrike" dirty="0">
                <a:solidFill>
                  <a:srgbClr val="000000"/>
                </a:solidFill>
                <a:effectLst/>
                <a:latin typeface="Arial" panose="020B0604020202020204" pitchFamily="34" charset="0"/>
              </a:rPr>
              <a:t>How can architects govern this behavior without constantly looking over the shoulders of developers?</a:t>
            </a:r>
            <a:r>
              <a:rPr lang="en-US" sz="1800" b="0" i="0" u="none" strike="noStrike" dirty="0">
                <a:solidFill>
                  <a:srgbClr val="000000"/>
                </a:solidFill>
                <a:effectLst/>
                <a:latin typeface="Arial" panose="020B0604020202020204" pitchFamily="34" charset="0"/>
              </a:rPr>
              <a:t> Code reviews help but happen too late.</a:t>
            </a:r>
            <a:endParaRPr lang="en-US" b="0" dirty="0">
              <a:effectLst/>
            </a:endParaRPr>
          </a:p>
          <a:p>
            <a:pPr rtl="0">
              <a:spcBef>
                <a:spcPts val="0"/>
              </a:spcBef>
              <a:spcAft>
                <a:spcPts val="0"/>
              </a:spcAft>
            </a:pPr>
            <a:endParaRPr lang="en-US" sz="1800" b="0" i="1" u="none" strike="noStrike" dirty="0">
              <a:solidFill>
                <a:srgbClr val="434343"/>
              </a:solidFill>
              <a:effectLst/>
              <a:latin typeface="Arial" panose="020B0604020202020204" pitchFamily="34" charset="0"/>
            </a:endParaRPr>
          </a:p>
          <a:p>
            <a:pPr rtl="0">
              <a:spcBef>
                <a:spcPts val="0"/>
              </a:spcBef>
              <a:spcAft>
                <a:spcPts val="0"/>
              </a:spcAft>
            </a:pPr>
            <a:r>
              <a:rPr lang="en-US" sz="1800" b="1" i="1" u="none" strike="noStrike" dirty="0">
                <a:solidFill>
                  <a:srgbClr val="434343"/>
                </a:solidFill>
                <a:effectLst/>
                <a:latin typeface="Arial" panose="020B0604020202020204" pitchFamily="34" charset="0"/>
              </a:rPr>
              <a:t>The solution to this problem is to write a fitness function to look after cycles</a:t>
            </a:r>
            <a:r>
              <a:rPr lang="en-US" sz="1800" b="0" i="0" u="none" strike="noStrike" dirty="0">
                <a:solidFill>
                  <a:srgbClr val="000000"/>
                </a:solidFill>
                <a:effectLst/>
                <a:latin typeface="Arial" panose="020B0604020202020204" pitchFamily="34" charset="0"/>
              </a:rPr>
              <a:t>, as shown in the next example.</a:t>
            </a:r>
          </a:p>
          <a:p>
            <a:pPr marL="158750" indent="0" rtl="0">
              <a:spcBef>
                <a:spcPts val="0"/>
              </a:spcBef>
              <a:spcAft>
                <a:spcPts val="0"/>
              </a:spcAft>
              <a:buNone/>
            </a:pPr>
            <a:endParaRPr lang="en-US" b="1" dirty="0"/>
          </a:p>
        </p:txBody>
      </p:sp>
    </p:spTree>
    <p:extLst>
      <p:ext uri="{BB962C8B-B14F-4D97-AF65-F5344CB8AC3E}">
        <p14:creationId xmlns:p14="http://schemas.microsoft.com/office/powerpoint/2010/main" val="3717585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434343"/>
                </a:solidFill>
                <a:effectLst/>
                <a:latin typeface="Arial" panose="020B0604020202020204" pitchFamily="34" charset="0"/>
              </a:rPr>
              <a:t>Note: Architects must ensure that developers understand the purpose of the fitness function before imposing it on them.</a:t>
            </a:r>
            <a:endParaRPr lang="en-US" sz="3200" b="0" dirty="0">
              <a:effectLst/>
            </a:endParaRPr>
          </a:p>
          <a:p>
            <a:br>
              <a:rPr lang="en-US" sz="3200" dirty="0"/>
            </a:br>
            <a:endParaRPr lang="en-US" b="1" dirty="0"/>
          </a:p>
        </p:txBody>
      </p:sp>
    </p:spTree>
    <p:extLst>
      <p:ext uri="{BB962C8B-B14F-4D97-AF65-F5344CB8AC3E}">
        <p14:creationId xmlns:p14="http://schemas.microsoft.com/office/powerpoint/2010/main" val="3722519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such tool is </a:t>
            </a:r>
            <a:r>
              <a:rPr lang="en-US" sz="1800" b="1"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 Java testing framework. </a:t>
            </a: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provides a variety of </a:t>
            </a:r>
            <a:r>
              <a:rPr lang="en-US" sz="1800" b="1" i="0" u="none" strike="noStrike" dirty="0">
                <a:solidFill>
                  <a:srgbClr val="000000"/>
                </a:solidFill>
                <a:effectLst/>
                <a:latin typeface="Arial" panose="020B0604020202020204" pitchFamily="34" charset="0"/>
              </a:rPr>
              <a:t>predefined governance rules </a:t>
            </a:r>
            <a:r>
              <a:rPr lang="en-US" sz="1800" b="0" i="0" u="none" strike="noStrike" dirty="0">
                <a:solidFill>
                  <a:srgbClr val="000000"/>
                </a:solidFill>
                <a:effectLst/>
                <a:latin typeface="Arial" panose="020B0604020202020204" pitchFamily="34" charset="0"/>
              </a:rPr>
              <a:t>codified as </a:t>
            </a:r>
            <a:r>
              <a:rPr lang="en-US" sz="1800" b="1" i="0" u="none" strike="noStrike" dirty="0">
                <a:solidFill>
                  <a:srgbClr val="000000"/>
                </a:solidFill>
                <a:effectLst/>
                <a:latin typeface="Arial" panose="020B0604020202020204" pitchFamily="34" charset="0"/>
              </a:rPr>
              <a:t>unit tests </a:t>
            </a:r>
            <a:r>
              <a:rPr lang="en-US" sz="1800" b="0" i="0" u="none" strike="noStrike" dirty="0">
                <a:solidFill>
                  <a:srgbClr val="000000"/>
                </a:solidFill>
                <a:effectLst/>
                <a:latin typeface="Arial" panose="020B0604020202020204" pitchFamily="34" charset="0"/>
              </a:rPr>
              <a:t>and allows </a:t>
            </a:r>
            <a:r>
              <a:rPr lang="en-US" sz="1800" b="1" i="0" u="none" strike="noStrike" dirty="0">
                <a:solidFill>
                  <a:srgbClr val="000000"/>
                </a:solidFill>
                <a:effectLst/>
                <a:latin typeface="Arial" panose="020B0604020202020204" pitchFamily="34" charset="0"/>
              </a:rPr>
              <a:t>architects to write specific tests </a:t>
            </a:r>
            <a:r>
              <a:rPr lang="en-US" sz="1800" b="0" i="0" u="none" strike="noStrike" dirty="0">
                <a:solidFill>
                  <a:srgbClr val="000000"/>
                </a:solidFill>
                <a:effectLst/>
                <a:latin typeface="Arial" panose="020B0604020202020204" pitchFamily="34" charset="0"/>
              </a:rPr>
              <a:t>that address </a:t>
            </a: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When designing a layered monolith, the architect defines the layers for good reason (motivations, trade-offs, and other aspects of the layered architecture). However, </a:t>
            </a:r>
            <a:r>
              <a:rPr lang="en-US" sz="1800" b="1" i="0" u="none" strike="noStrike" dirty="0">
                <a:solidFill>
                  <a:srgbClr val="000000"/>
                </a:solidFill>
                <a:effectLst/>
                <a:latin typeface="Arial" panose="020B0604020202020204" pitchFamily="34" charset="0"/>
              </a:rPr>
              <a:t>how can the architect ensure that developers will respect those layers?</a:t>
            </a:r>
            <a:r>
              <a:rPr lang="en-US" sz="1800" b="0" i="0" u="none" strike="noStrike" dirty="0">
                <a:solidFill>
                  <a:srgbClr val="000000"/>
                </a:solidFill>
                <a:effectLst/>
                <a:latin typeface="Arial" panose="020B0604020202020204" pitchFamily="34" charset="0"/>
              </a:rPr>
              <a:t> Some developers may not understand the importance of the patterns. But </a:t>
            </a:r>
            <a:r>
              <a:rPr lang="en-US" sz="1800" b="1" i="0" u="none" strike="noStrike" dirty="0">
                <a:solidFill>
                  <a:srgbClr val="000000"/>
                </a:solidFill>
                <a:effectLst/>
                <a:latin typeface="Arial" panose="020B0604020202020204" pitchFamily="34" charset="0"/>
              </a:rPr>
              <a:t>allowing implementers to erode the reasons for the architecture hurts the long-term health of the architecture.</a:t>
            </a:r>
            <a:endParaRPr lang="en-US" sz="4800" b="0" dirty="0">
              <a:effectLst/>
            </a:endParaRPr>
          </a:p>
          <a:p>
            <a:pPr rtl="0">
              <a:spcBef>
                <a:spcPts val="0"/>
              </a:spcBef>
              <a:spcAft>
                <a:spcPts val="0"/>
              </a:spcAft>
            </a:pPr>
            <a:br>
              <a:rPr lang="en-US" sz="4800" b="0" dirty="0">
                <a:effectLst/>
              </a:rPr>
            </a:b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allows architects to address this problem via a fitness function by defining the desirable relationship between layers and writing a verification fitness function to govern it, shown in Example.</a:t>
            </a:r>
            <a:endParaRPr lang="en-US" sz="4800" b="0" dirty="0">
              <a:effectLst/>
            </a:endParaRPr>
          </a:p>
          <a:p>
            <a:br>
              <a:rPr lang="en-US" sz="4800"/>
            </a:br>
            <a:endParaRPr lang="en-US" sz="3200" b="0" dirty="0">
              <a:effectLst/>
            </a:endParaRPr>
          </a:p>
        </p:txBody>
      </p:sp>
    </p:spTree>
    <p:extLst>
      <p:ext uri="{BB962C8B-B14F-4D97-AF65-F5344CB8AC3E}">
        <p14:creationId xmlns:p14="http://schemas.microsoft.com/office/powerpoint/2010/main" val="3463730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discuss </a:t>
            </a:r>
            <a:r>
              <a:rPr lang="en-US" sz="1800" b="1" i="0" u="none" strike="noStrike" dirty="0">
                <a:solidFill>
                  <a:srgbClr val="000000"/>
                </a:solidFill>
                <a:effectLst/>
                <a:latin typeface="Arial" panose="020B0604020202020204" pitchFamily="34" charset="0"/>
              </a:rPr>
              <a:t>code-level metrics such as cyclomatic complexity</a:t>
            </a:r>
            <a:r>
              <a:rPr lang="en-US" sz="1800" b="0" i="0" u="none" strike="noStrike" dirty="0">
                <a:solidFill>
                  <a:srgbClr val="000000"/>
                </a:solidFill>
                <a:effectLst/>
                <a:latin typeface="Arial" panose="020B0604020202020204" pitchFamily="34" charset="0"/>
              </a:rPr>
              <a:t>. However, all these metrics only </a:t>
            </a:r>
            <a:r>
              <a:rPr lang="en-US" sz="1800" b="1" i="0" u="none" strike="noStrike" dirty="0">
                <a:solidFill>
                  <a:srgbClr val="000000"/>
                </a:solidFill>
                <a:effectLst/>
                <a:latin typeface="Arial" panose="020B0604020202020204" pitchFamily="34" charset="0"/>
              </a:rPr>
              <a:t>reveal low-level details</a:t>
            </a:r>
            <a:r>
              <a:rPr lang="en-US" sz="1800" b="0" i="0" u="none" strike="noStrike" dirty="0">
                <a:solidFill>
                  <a:srgbClr val="000000"/>
                </a:solidFill>
                <a:effectLst/>
                <a:latin typeface="Arial" panose="020B0604020202020204" pitchFamily="34" charset="0"/>
              </a:rPr>
              <a:t> about the code, and cannot evaluate </a:t>
            </a:r>
            <a:r>
              <a:rPr lang="en-US" sz="1800" b="1" i="0" u="none" strike="noStrike" dirty="0">
                <a:solidFill>
                  <a:srgbClr val="000000"/>
                </a:solidFill>
                <a:effectLst/>
                <a:latin typeface="Arial" panose="020B0604020202020204" pitchFamily="34" charset="0"/>
              </a:rPr>
              <a:t>dependent components</a:t>
            </a:r>
            <a:r>
              <a:rPr lang="en-US" sz="1800" b="0" i="0" u="none" strike="noStrike" dirty="0">
                <a:solidFill>
                  <a:srgbClr val="000000"/>
                </a:solidFill>
                <a:effectLst/>
                <a:latin typeface="Arial" panose="020B0604020202020204" pitchFamily="34" charset="0"/>
              </a:rPr>
              <a:t> (such as </a:t>
            </a:r>
            <a:r>
              <a:rPr lang="en-US" sz="1800" b="1" i="0" u="sng" dirty="0">
                <a:solidFill>
                  <a:srgbClr val="000000"/>
                </a:solidFill>
                <a:effectLst/>
                <a:latin typeface="Arial" panose="020B0604020202020204" pitchFamily="34" charset="0"/>
              </a:rPr>
              <a:t>databases</a:t>
            </a:r>
            <a:r>
              <a:rPr lang="en-US" sz="1800" b="0" i="0" u="none" strike="noStrike" dirty="0">
                <a:solidFill>
                  <a:srgbClr val="000000"/>
                </a:solidFill>
                <a:effectLst/>
                <a:latin typeface="Arial" panose="020B0604020202020204" pitchFamily="34" charset="0"/>
              </a:rPr>
              <a:t>) that still </a:t>
            </a:r>
            <a:r>
              <a:rPr lang="en-US" sz="1800" b="1" i="0" u="none" strike="noStrike" dirty="0">
                <a:solidFill>
                  <a:srgbClr val="000000"/>
                </a:solidFill>
                <a:effectLst/>
                <a:latin typeface="Arial" panose="020B0604020202020204" pitchFamily="34" charset="0"/>
              </a:rPr>
              <a:t>impact many architecture characteristics</a:t>
            </a:r>
            <a:r>
              <a:rPr lang="en-US" sz="1800" b="0" i="0" u="none" strike="noStrike" dirty="0">
                <a:solidFill>
                  <a:srgbClr val="000000"/>
                </a:solidFill>
                <a:effectLst/>
                <a:latin typeface="Arial" panose="020B0604020202020204" pitchFamily="34" charset="0"/>
              </a:rPr>
              <a:t>, , especially </a:t>
            </a:r>
            <a:r>
              <a:rPr lang="en-US" sz="1800" b="1" i="0" u="none" strike="noStrike" dirty="0">
                <a:solidFill>
                  <a:srgbClr val="000000"/>
                </a:solidFill>
                <a:effectLst/>
                <a:latin typeface="Arial" panose="020B0604020202020204" pitchFamily="34" charset="0"/>
              </a:rPr>
              <a:t>operational ones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no matter how much an </a:t>
            </a:r>
            <a:r>
              <a:rPr lang="en-US" sz="1800" b="1" i="0" u="none" strike="noStrike" dirty="0">
                <a:solidFill>
                  <a:srgbClr val="000000"/>
                </a:solidFill>
                <a:effectLst/>
                <a:latin typeface="Arial" panose="020B0604020202020204" pitchFamily="34" charset="0"/>
              </a:rPr>
              <a:t>architect puts effort into designing a performant or elastic code base, if the system uses a </a:t>
            </a:r>
            <a:r>
              <a:rPr lang="en-US" sz="1800" b="1" i="0" u="sng" strike="noStrike" dirty="0">
                <a:solidFill>
                  <a:srgbClr val="000000"/>
                </a:solidFill>
                <a:effectLst/>
                <a:latin typeface="Arial" panose="020B0604020202020204" pitchFamily="34" charset="0"/>
              </a:rPr>
              <a:t>database</a:t>
            </a:r>
            <a:r>
              <a:rPr lang="en-US" sz="1800" b="1" i="0" u="none" strike="noStrike" dirty="0">
                <a:solidFill>
                  <a:srgbClr val="000000"/>
                </a:solidFill>
                <a:effectLst/>
                <a:latin typeface="Arial" panose="020B0604020202020204" pitchFamily="34" charset="0"/>
              </a:rPr>
              <a:t> that doesn’t match those characteristics, the application won’t be successful.</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Thus, architects need another method to measure these kinds of dependencies</a:t>
            </a:r>
            <a:r>
              <a:rPr lang="en-US" sz="1800" b="0" i="0" u="none" strike="noStrike" dirty="0">
                <a:solidFill>
                  <a:srgbClr val="000000"/>
                </a:solidFill>
                <a:effectLst/>
                <a:latin typeface="Arial" panose="020B0604020202020204" pitchFamily="34" charset="0"/>
              </a:rPr>
              <a:t>. That led to defining the term </a:t>
            </a:r>
            <a:r>
              <a:rPr lang="en-US" sz="1800" b="1" i="0" u="sng" dirty="0">
                <a:solidFill>
                  <a:srgbClr val="000000"/>
                </a:solidFill>
                <a:effectLst/>
                <a:latin typeface="Arial" panose="020B0604020202020204" pitchFamily="34" charset="0"/>
              </a:rPr>
              <a:t>architecture quantum</a:t>
            </a:r>
            <a:r>
              <a:rPr lang="en-US" sz="1800" b="0" i="0" u="none" strike="noStrike" dirty="0">
                <a:solidFill>
                  <a:srgbClr val="000000"/>
                </a:solidFill>
                <a:effectLst/>
                <a:latin typeface="Arial" panose="020B0604020202020204" pitchFamily="34" charset="0"/>
              </a:rPr>
              <a:t>. To understand the architecture quantum definition, we must preview one key metric here, </a:t>
            </a:r>
            <a:r>
              <a:rPr lang="en-US" sz="1800" b="1" i="0" u="sng"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1025378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b="1" i="0" dirty="0">
                <a:solidFill>
                  <a:srgbClr val="333333"/>
                </a:solidFill>
                <a:effectLst/>
                <a:highlight>
                  <a:srgbClr val="EEEEEE"/>
                </a:highlight>
                <a:latin typeface="Helvetica Neue"/>
              </a:rPr>
              <a:t>Connascence</a:t>
            </a:r>
            <a:r>
              <a:rPr lang="en-US" b="0" i="0" dirty="0">
                <a:solidFill>
                  <a:srgbClr val="333333"/>
                </a:solidFill>
                <a:effectLst/>
                <a:highlight>
                  <a:srgbClr val="EEEEEE"/>
                </a:highlight>
                <a:latin typeface="Helvetica Neue"/>
              </a:rPr>
              <a:t> is a software quality metric &amp; a taxonomy </a:t>
            </a:r>
            <a:r>
              <a:rPr lang="en-US" b="1" i="0" dirty="0">
                <a:solidFill>
                  <a:srgbClr val="333333"/>
                </a:solidFill>
                <a:effectLst/>
                <a:highlight>
                  <a:srgbClr val="EEEEEE"/>
                </a:highlight>
                <a:latin typeface="Helvetica Neue"/>
              </a:rPr>
              <a:t>for different types of coupling</a:t>
            </a:r>
            <a:r>
              <a:rPr lang="en-US" b="0" i="0" dirty="0">
                <a:solidFill>
                  <a:srgbClr val="333333"/>
                </a:solidFill>
                <a:effectLst/>
                <a:highlight>
                  <a:srgbClr val="EEEEEE"/>
                </a:highlight>
                <a:latin typeface="Helvetica Neue"/>
              </a:rPr>
              <a:t>.</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afferent and efferent coupling</a:t>
            </a:r>
            <a:r>
              <a:rPr lang="en-US" sz="1800" b="0" i="0" u="none" strike="noStrike" dirty="0">
                <a:solidFill>
                  <a:srgbClr val="000000"/>
                </a:solidFill>
                <a:effectLst/>
                <a:latin typeface="Arial" panose="020B0604020202020204" pitchFamily="34" charset="0"/>
              </a:rPr>
              <a:t>, reveal </a:t>
            </a:r>
            <a:r>
              <a:rPr lang="en-US" sz="1800" b="1" i="0" u="none" strike="noStrike" dirty="0">
                <a:solidFill>
                  <a:srgbClr val="000000"/>
                </a:solidFill>
                <a:effectLst/>
                <a:latin typeface="Arial" panose="020B0604020202020204" pitchFamily="34" charset="0"/>
              </a:rPr>
              <a:t>details at a too fine-grained level</a:t>
            </a:r>
            <a:r>
              <a:rPr lang="en-US" sz="1800" b="0" i="0" u="none" strike="noStrike" dirty="0">
                <a:solidFill>
                  <a:srgbClr val="000000"/>
                </a:solidFill>
                <a:effectLst/>
                <a:latin typeface="Arial" panose="020B0604020202020204" pitchFamily="34" charset="0"/>
              </a:rPr>
              <a:t> for architectural analysis. </a:t>
            </a:r>
            <a:endParaRPr lang="en-US" b="0" dirty="0">
              <a:effectLst/>
            </a:endParaRPr>
          </a:p>
          <a:p>
            <a:pPr algn="ctr" rtl="0">
              <a:spcBef>
                <a:spcPts val="0"/>
              </a:spcBef>
              <a:spcAft>
                <a:spcPts val="0"/>
              </a:spcAft>
            </a:pPr>
            <a:br>
              <a:rPr lang="en-US" dirty="0"/>
            </a:br>
            <a:r>
              <a:rPr lang="en-US" sz="1800" b="1" i="1" u="none" strike="noStrike" dirty="0">
                <a:solidFill>
                  <a:srgbClr val="000000"/>
                </a:solidFill>
                <a:effectLst/>
                <a:latin typeface="Arial" panose="020B0604020202020204" pitchFamily="34" charset="0"/>
              </a:rPr>
              <a:t>Two components are </a:t>
            </a:r>
            <a:r>
              <a:rPr lang="en-US" sz="1800" b="1" i="1" u="none" strike="noStrike" dirty="0" err="1">
                <a:solidFill>
                  <a:srgbClr val="000000"/>
                </a:solidFill>
                <a:effectLst/>
                <a:latin typeface="Arial" panose="020B0604020202020204" pitchFamily="34" charset="0"/>
              </a:rPr>
              <a:t>connascent</a:t>
            </a:r>
            <a:r>
              <a:rPr lang="en-US" sz="1800" b="1" i="1" u="none" strike="noStrike" dirty="0">
                <a:solidFill>
                  <a:srgbClr val="000000"/>
                </a:solidFill>
                <a:effectLst/>
                <a:latin typeface="Arial" panose="020B0604020202020204" pitchFamily="34" charset="0"/>
              </a:rPr>
              <a:t> if a change in one would require the other to be modified in order to maintain the overall correctness of the system</a:t>
            </a:r>
            <a:endParaRPr lang="en-US" b="0" dirty="0">
              <a:effectLst/>
            </a:endParaRPr>
          </a:p>
          <a:p>
            <a:r>
              <a:rPr lang="en-US" sz="1800" b="0" i="0" u="none" strike="noStrike" dirty="0">
                <a:solidFill>
                  <a:srgbClr val="000000"/>
                </a:solidFill>
                <a:effectLst/>
                <a:latin typeface="Arial" panose="020B0604020202020204" pitchFamily="34" charset="0"/>
              </a:rPr>
              <a:t>They defined two types of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static</a:t>
            </a:r>
            <a:r>
              <a:rPr lang="en-US" sz="1800" b="0" i="0" u="none" strike="noStrike" dirty="0">
                <a:solidFill>
                  <a:srgbClr val="000000"/>
                </a:solidFill>
                <a:effectLst/>
                <a:latin typeface="Arial" panose="020B0604020202020204" pitchFamily="34" charset="0"/>
              </a:rPr>
              <a:t>, discoverable via </a:t>
            </a:r>
            <a:r>
              <a:rPr lang="en-US" sz="1800" b="1" i="0" u="none" strike="noStrike" dirty="0">
                <a:solidFill>
                  <a:srgbClr val="000000"/>
                </a:solidFill>
                <a:effectLst/>
                <a:latin typeface="Arial" panose="020B0604020202020204" pitchFamily="34" charset="0"/>
              </a:rPr>
              <a:t>static code</a:t>
            </a:r>
            <a:r>
              <a:rPr lang="en-US" sz="1800" b="0" i="0" u="none" strike="noStrike" dirty="0">
                <a:solidFill>
                  <a:srgbClr val="000000"/>
                </a:solidFill>
                <a:effectLst/>
                <a:latin typeface="Arial" panose="020B0604020202020204" pitchFamily="34" charset="0"/>
              </a:rPr>
              <a:t> analysis, and </a:t>
            </a:r>
            <a:r>
              <a:rPr lang="en-US" sz="1800" b="1" i="0" u="none" strike="noStrike" dirty="0">
                <a:solidFill>
                  <a:srgbClr val="000000"/>
                </a:solidFill>
                <a:effectLst/>
                <a:latin typeface="Arial" panose="020B0604020202020204" pitchFamily="34" charset="0"/>
              </a:rPr>
              <a:t>dynamic</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runtime behavior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two services in a microservices architecture share the same class definition </a:t>
            </a:r>
            <a:r>
              <a:rPr lang="en-US" sz="1800" b="0" i="0" u="none" strike="noStrike" dirty="0">
                <a:solidFill>
                  <a:srgbClr val="000000"/>
                </a:solidFill>
                <a:effectLst/>
                <a:latin typeface="Arial" panose="020B0604020202020204" pitchFamily="34" charset="0"/>
              </a:rPr>
              <a:t>of some class, like </a:t>
            </a:r>
            <a:r>
              <a:rPr lang="en-US" sz="1800" b="1" i="0" u="none" strike="noStrike" dirty="0">
                <a:solidFill>
                  <a:srgbClr val="000000"/>
                </a:solidFill>
                <a:effectLst/>
                <a:latin typeface="Arial" panose="020B0604020202020204" pitchFamily="34" charset="0"/>
              </a:rPr>
              <a:t>address</a:t>
            </a:r>
            <a:r>
              <a:rPr lang="en-US" sz="1800" b="0" i="0" u="none" strike="noStrike" dirty="0">
                <a:solidFill>
                  <a:srgbClr val="000000"/>
                </a:solidFill>
                <a:effectLst/>
                <a:latin typeface="Arial" panose="020B0604020202020204" pitchFamily="34" charset="0"/>
              </a:rPr>
              <a:t>, we say they are </a:t>
            </a:r>
            <a:r>
              <a:rPr lang="en-US" sz="1800" b="1" i="0" u="none" strike="noStrike" dirty="0">
                <a:solidFill>
                  <a:srgbClr val="000000"/>
                </a:solidFill>
                <a:effectLst/>
                <a:latin typeface="Arial" panose="020B0604020202020204" pitchFamily="34" charset="0"/>
              </a:rPr>
              <a:t>statically </a:t>
            </a:r>
            <a:r>
              <a:rPr lang="en-US" sz="1800" b="1" i="0" u="none" strike="noStrike" dirty="0" err="1">
                <a:solidFill>
                  <a:srgbClr val="000000"/>
                </a:solidFill>
                <a:effectLst/>
                <a:latin typeface="Arial" panose="020B0604020202020204" pitchFamily="34" charset="0"/>
              </a:rPr>
              <a:t>connascent</a:t>
            </a:r>
            <a:r>
              <a:rPr lang="en-US" sz="1800" b="0" i="0" u="none" strike="noStrike" dirty="0">
                <a:solidFill>
                  <a:srgbClr val="000000"/>
                </a:solidFill>
                <a:effectLst/>
                <a:latin typeface="Arial" panose="020B0604020202020204" pitchFamily="34" charset="0"/>
              </a:rPr>
              <a:t> with each other—</a:t>
            </a:r>
            <a:r>
              <a:rPr lang="en-US" sz="1800" b="1" i="0" u="none" strike="noStrike" dirty="0">
                <a:solidFill>
                  <a:srgbClr val="000000"/>
                </a:solidFill>
                <a:effectLst/>
                <a:latin typeface="Arial" panose="020B0604020202020204" pitchFamily="34" charset="0"/>
              </a:rPr>
              <a:t>changing the shared class</a:t>
            </a:r>
            <a:r>
              <a:rPr lang="en-US" sz="1800" b="0" i="0" u="none" strike="noStrike" dirty="0">
                <a:solidFill>
                  <a:srgbClr val="000000"/>
                </a:solidFill>
                <a:effectLst/>
                <a:latin typeface="Arial" panose="020B0604020202020204" pitchFamily="34" charset="0"/>
              </a:rPr>
              <a:t> requires </a:t>
            </a:r>
            <a:r>
              <a:rPr lang="en-US" sz="1800" b="1" i="0" u="none" strike="noStrike" dirty="0">
                <a:solidFill>
                  <a:srgbClr val="000000"/>
                </a:solidFill>
                <a:effectLst/>
                <a:latin typeface="Arial" panose="020B0604020202020204" pitchFamily="34" charset="0"/>
              </a:rPr>
              <a:t>changes to both services</a:t>
            </a:r>
            <a:r>
              <a:rPr lang="en-US" sz="1800" b="0" i="0" u="none" strike="noStrike" dirty="0">
                <a:solidFill>
                  <a:srgbClr val="000000"/>
                </a:solidFill>
                <a:effectLst/>
                <a:latin typeface="Arial" panose="020B0604020202020204" pitchFamily="34" charset="0"/>
              </a:rPr>
              <a:t>.</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For </a:t>
            </a:r>
            <a:r>
              <a:rPr lang="en-US" sz="1800" b="1" i="0" u="none" strike="noStrike" dirty="0">
                <a:solidFill>
                  <a:srgbClr val="000000"/>
                </a:solidFill>
                <a:effectLst/>
                <a:latin typeface="Arial" panose="020B0604020202020204" pitchFamily="34" charset="0"/>
              </a:rPr>
              <a:t>dynamic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we define two types: </a:t>
            </a:r>
            <a:r>
              <a:rPr lang="en-US" sz="1800" b="1" i="0" u="none" strike="noStrike" dirty="0">
                <a:solidFill>
                  <a:srgbClr val="000000"/>
                </a:solidFill>
                <a:effectLst/>
                <a:latin typeface="Arial" panose="020B0604020202020204" pitchFamily="34" charset="0"/>
              </a:rPr>
              <a:t>synchronous and 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Synchronous</a:t>
            </a:r>
            <a:r>
              <a:rPr lang="en-US" sz="1800" b="0" i="0" u="none" strike="noStrike" dirty="0">
                <a:solidFill>
                  <a:srgbClr val="000000"/>
                </a:solidFill>
                <a:effectLst/>
                <a:latin typeface="Arial" panose="020B0604020202020204" pitchFamily="34" charset="0"/>
              </a:rPr>
              <a:t> calls between two distributed services have the </a:t>
            </a:r>
            <a:r>
              <a:rPr lang="en-US" sz="1800" b="1" i="0" u="none" strike="noStrike" dirty="0">
                <a:solidFill>
                  <a:srgbClr val="000000"/>
                </a:solidFill>
                <a:effectLst/>
                <a:latin typeface="Arial" panose="020B0604020202020204" pitchFamily="34" charset="0"/>
              </a:rPr>
              <a:t>caller wait for the response from the callee</a:t>
            </a:r>
            <a:r>
              <a:rPr lang="en-US" sz="1800" b="0" i="0" u="none" strike="noStrike" dirty="0">
                <a:solidFill>
                  <a:srgbClr val="000000"/>
                </a:solidFill>
                <a:effectLst/>
                <a:latin typeface="Arial" panose="020B0604020202020204" pitchFamily="34" charset="0"/>
              </a:rPr>
              <a:t>. On the other hand, </a:t>
            </a:r>
            <a:r>
              <a:rPr lang="en-US" sz="1800" b="1" i="0" u="none" strike="noStrike" dirty="0">
                <a:solidFill>
                  <a:srgbClr val="000000"/>
                </a:solidFill>
                <a:effectLst/>
                <a:latin typeface="Arial" panose="020B0604020202020204" pitchFamily="34" charset="0"/>
              </a:rPr>
              <a:t>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calls allow fire-and-forget</a:t>
            </a:r>
            <a:r>
              <a:rPr lang="en-US" sz="1800" b="0" i="0" u="none" strike="noStrike" dirty="0">
                <a:solidFill>
                  <a:srgbClr val="000000"/>
                </a:solidFill>
                <a:effectLst/>
                <a:latin typeface="Arial" panose="020B0604020202020204" pitchFamily="34" charset="0"/>
              </a:rPr>
              <a:t> semantics in </a:t>
            </a:r>
            <a:r>
              <a:rPr lang="en-US" sz="1800" b="1" i="0" u="none" strike="noStrike" dirty="0">
                <a:solidFill>
                  <a:srgbClr val="000000"/>
                </a:solidFill>
                <a:effectLst/>
                <a:latin typeface="Arial" panose="020B0604020202020204" pitchFamily="34" charset="0"/>
              </a:rPr>
              <a:t>event-driven architectures</a:t>
            </a:r>
            <a:r>
              <a:rPr lang="en-US" sz="1800" b="0" i="0" u="none" strike="noStrike" dirty="0">
                <a:solidFill>
                  <a:srgbClr val="000000"/>
                </a:solidFill>
                <a:effectLst/>
                <a:latin typeface="Arial" panose="020B0604020202020204" pitchFamily="34" charset="0"/>
              </a:rPr>
              <a:t>, allowing two different services to differ in operational architecture.</a:t>
            </a:r>
            <a:endParaRPr lang="en-US" b="0" dirty="0">
              <a:effectLst/>
            </a:endParaRPr>
          </a:p>
          <a:p>
            <a:br>
              <a:rPr lang="en-US" dirty="0"/>
            </a:br>
            <a:br>
              <a:rPr lang="en-US" dirty="0"/>
            </a:br>
            <a:endParaRPr lang="en-US" dirty="0"/>
          </a:p>
        </p:txBody>
      </p:sp>
    </p:spTree>
    <p:extLst>
      <p:ext uri="{BB962C8B-B14F-4D97-AF65-F5344CB8AC3E}">
        <p14:creationId xmlns:p14="http://schemas.microsoft.com/office/powerpoint/2010/main" val="891570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000000"/>
                </a:solidFill>
                <a:effectLst/>
                <a:latin typeface="Arial" panose="020B0604020202020204" pitchFamily="34" charset="0"/>
              </a:rPr>
              <a:t>An independently deployable artifact with high functional cohesion and synchronous </a:t>
            </a:r>
            <a:r>
              <a:rPr lang="en-US" sz="1800" b="1" i="1" u="none" strike="noStrike" dirty="0" err="1">
                <a:solidFill>
                  <a:srgbClr val="000000"/>
                </a:solidFill>
                <a:effectLst/>
                <a:latin typeface="Arial" panose="020B0604020202020204" pitchFamily="34" charset="0"/>
              </a:rPr>
              <a:t>connascence</a:t>
            </a:r>
            <a:r>
              <a:rPr lang="en-US" sz="1800" b="1" i="1"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An architecture quantum </a:t>
            </a:r>
            <a:r>
              <a:rPr lang="en-US" sz="1800" b="0" i="0" u="none" strike="noStrike" dirty="0">
                <a:solidFill>
                  <a:srgbClr val="000000"/>
                </a:solidFill>
                <a:effectLst/>
                <a:latin typeface="Arial" panose="020B0604020202020204" pitchFamily="34" charset="0"/>
              </a:rPr>
              <a:t>includes all the necessary components to </a:t>
            </a:r>
            <a:r>
              <a:rPr lang="en-US" sz="1800" b="1" i="0" u="none" strike="noStrike" dirty="0">
                <a:solidFill>
                  <a:srgbClr val="000000"/>
                </a:solidFill>
                <a:effectLst/>
                <a:latin typeface="Arial" panose="020B0604020202020204" pitchFamily="34" charset="0"/>
              </a:rPr>
              <a:t>function independently from other parts</a:t>
            </a:r>
            <a:r>
              <a:rPr lang="en-US" sz="1800" b="0" i="0" u="none" strike="noStrike" dirty="0">
                <a:solidFill>
                  <a:srgbClr val="000000"/>
                </a:solidFill>
                <a:effectLst/>
                <a:latin typeface="Arial" panose="020B0604020202020204" pitchFamily="34" charset="0"/>
              </a:rPr>
              <a:t> of the architecture. </a:t>
            </a: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For example, if an application uses a database, it is part of the quantum</a:t>
            </a:r>
            <a:r>
              <a:rPr lang="en-US" sz="1800" b="0" i="0" u="none" strike="noStrike" dirty="0">
                <a:solidFill>
                  <a:srgbClr val="000000"/>
                </a:solidFill>
                <a:effectLst/>
                <a:latin typeface="Arial" panose="020B0604020202020204" pitchFamily="34" charset="0"/>
              </a:rPr>
              <a:t> because the system </a:t>
            </a:r>
            <a:r>
              <a:rPr lang="en-US" sz="1800" b="1" i="0" u="none" strike="noStrike" dirty="0">
                <a:solidFill>
                  <a:srgbClr val="000000"/>
                </a:solidFill>
                <a:effectLst/>
                <a:latin typeface="Arial" panose="020B0604020202020204" pitchFamily="34" charset="0"/>
              </a:rPr>
              <a:t>won’t function without it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in the microservices architecture style, </a:t>
            </a:r>
            <a:r>
              <a:rPr lang="en-US" sz="1800" b="1" i="0" u="none" strike="noStrike" dirty="0">
                <a:solidFill>
                  <a:srgbClr val="000000"/>
                </a:solidFill>
                <a:effectLst/>
                <a:latin typeface="Arial" panose="020B0604020202020204" pitchFamily="34" charset="0"/>
              </a:rPr>
              <a:t>each service includes its own database</a:t>
            </a:r>
            <a:r>
              <a:rPr lang="en-US" sz="1800" b="0" i="0" u="none" strike="noStrike" dirty="0">
                <a:solidFill>
                  <a:srgbClr val="000000"/>
                </a:solidFill>
                <a:effectLst/>
                <a:latin typeface="Arial" panose="020B0604020202020204" pitchFamily="34" charset="0"/>
              </a:rPr>
              <a:t>, creating </a:t>
            </a:r>
            <a:r>
              <a:rPr lang="en-US" sz="1800" b="1" i="0" u="none" strike="noStrike" dirty="0">
                <a:solidFill>
                  <a:srgbClr val="000000"/>
                </a:solidFill>
                <a:effectLst/>
                <a:latin typeface="Arial" panose="020B0604020202020204" pitchFamily="34" charset="0"/>
              </a:rPr>
              <a:t>multiple quanta</a:t>
            </a:r>
            <a:r>
              <a:rPr lang="en-US" sz="1800" b="0" i="0" u="none" strike="noStrike" dirty="0">
                <a:solidFill>
                  <a:srgbClr val="000000"/>
                </a:solidFill>
                <a:effectLst/>
                <a:latin typeface="Arial" panose="020B0604020202020204" pitchFamily="34" charset="0"/>
              </a:rPr>
              <a:t> within that architecture.</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High Cohesion </a:t>
            </a:r>
            <a:r>
              <a:rPr lang="en-US" sz="1800" b="0" i="0" u="none" strike="noStrike" dirty="0">
                <a:solidFill>
                  <a:srgbClr val="000000"/>
                </a:solidFill>
                <a:effectLst/>
                <a:latin typeface="Arial" panose="020B0604020202020204" pitchFamily="34" charset="0"/>
              </a:rPr>
              <a:t>in component design </a:t>
            </a:r>
            <a:r>
              <a:rPr lang="en-US" sz="1800" b="1" i="0" u="none" strike="noStrike" dirty="0">
                <a:solidFill>
                  <a:srgbClr val="000000"/>
                </a:solidFill>
                <a:effectLst/>
                <a:latin typeface="Arial" panose="020B0604020202020204" pitchFamily="34" charset="0"/>
              </a:rPr>
              <a:t>refers to </a:t>
            </a:r>
            <a:r>
              <a:rPr lang="en-US" sz="1800" b="0" i="0" u="none" strike="noStrike" dirty="0">
                <a:solidFill>
                  <a:srgbClr val="000000"/>
                </a:solidFill>
                <a:effectLst/>
                <a:latin typeface="Arial" panose="020B0604020202020204" pitchFamily="34" charset="0"/>
              </a:rPr>
              <a:t>how well the </a:t>
            </a:r>
            <a:r>
              <a:rPr lang="en-US" sz="1800" b="1" i="0" u="none" strike="noStrike" dirty="0">
                <a:solidFill>
                  <a:srgbClr val="000000"/>
                </a:solidFill>
                <a:effectLst/>
                <a:latin typeface="Arial" panose="020B0604020202020204" pitchFamily="34" charset="0"/>
              </a:rPr>
              <a:t>contained code </a:t>
            </a:r>
            <a:r>
              <a:rPr lang="en-US" sz="1800" b="0" i="0" u="none" strike="noStrike" dirty="0">
                <a:solidFill>
                  <a:srgbClr val="000000"/>
                </a:solidFill>
                <a:effectLst/>
                <a:latin typeface="Arial" panose="020B0604020202020204" pitchFamily="34" charset="0"/>
              </a:rPr>
              <a:t>is </a:t>
            </a:r>
            <a:r>
              <a:rPr lang="en-US" sz="1800" b="1" i="0" u="none" strike="noStrike" dirty="0">
                <a:solidFill>
                  <a:srgbClr val="000000"/>
                </a:solidFill>
                <a:effectLst/>
                <a:latin typeface="Arial" panose="020B0604020202020204" pitchFamily="34" charset="0"/>
              </a:rPr>
              <a:t>unified in purpose</a:t>
            </a:r>
            <a:r>
              <a:rPr lang="en-US" sz="1800" b="0" i="0" u="none" strike="noStrike" dirty="0">
                <a:solidFill>
                  <a:srgbClr val="000000"/>
                </a:solidFill>
                <a:effectLst/>
                <a:latin typeface="Arial" panose="020B0604020202020204" pitchFamily="34" charset="0"/>
              </a:rPr>
              <a:t>. In </a:t>
            </a:r>
            <a:r>
              <a:rPr lang="en-US" sz="1800" b="1" i="0" u="none" strike="noStrike" dirty="0">
                <a:solidFill>
                  <a:srgbClr val="000000"/>
                </a:solidFill>
                <a:effectLst/>
                <a:latin typeface="Arial" panose="020B0604020202020204" pitchFamily="34" charset="0"/>
              </a:rPr>
              <a:t>microservices </a:t>
            </a:r>
            <a:r>
              <a:rPr lang="en-US" sz="1800" b="0" i="0" u="none" strike="noStrike" dirty="0">
                <a:solidFill>
                  <a:srgbClr val="000000"/>
                </a:solidFill>
                <a:effectLst/>
                <a:latin typeface="Arial" panose="020B0604020202020204" pitchFamily="34" charset="0"/>
              </a:rPr>
              <a:t>architectures, developers typically</a:t>
            </a:r>
            <a:r>
              <a:rPr lang="en-US" sz="1800" b="1" i="0" u="none" strike="noStrike" dirty="0">
                <a:solidFill>
                  <a:srgbClr val="000000"/>
                </a:solidFill>
                <a:effectLst/>
                <a:latin typeface="Arial" panose="020B0604020202020204" pitchFamily="34" charset="0"/>
              </a:rPr>
              <a:t> design each service to match a single workflow</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bounded context</a:t>
            </a:r>
            <a:r>
              <a:rPr lang="en-US" sz="1800" b="0" i="0" u="none" strike="noStrike" dirty="0">
                <a:solidFill>
                  <a:srgbClr val="000000"/>
                </a:solidFill>
                <a:effectLst/>
                <a:latin typeface="Arial" panose="020B0604020202020204" pitchFamily="34" charset="0"/>
              </a:rPr>
              <a:t>), thus exhibiting </a:t>
            </a:r>
            <a:r>
              <a:rPr lang="en-US" sz="1800" b="1" i="0" u="none" strike="noStrike" dirty="0">
                <a:solidFill>
                  <a:srgbClr val="000000"/>
                </a:solidFill>
                <a:effectLst/>
                <a:latin typeface="Arial" panose="020B0604020202020204" pitchFamily="34" charset="0"/>
              </a:rPr>
              <a:t>high functional cohesion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Synchronous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Implies </a:t>
            </a:r>
            <a:r>
              <a:rPr lang="en-US" sz="1800" b="1" i="0" u="none" strike="noStrike" dirty="0">
                <a:solidFill>
                  <a:srgbClr val="000000"/>
                </a:solidFill>
                <a:effectLst/>
                <a:latin typeface="Arial" panose="020B0604020202020204" pitchFamily="34" charset="0"/>
              </a:rPr>
              <a:t>synchronous calls</a:t>
            </a:r>
            <a:r>
              <a:rPr lang="en-US" sz="1800" b="0" i="0" u="none" strike="noStrike" dirty="0">
                <a:solidFill>
                  <a:srgbClr val="000000"/>
                </a:solidFill>
                <a:effectLst/>
                <a:latin typeface="Arial" panose="020B0604020202020204" pitchFamily="34" charset="0"/>
              </a:rPr>
              <a:t> within an </a:t>
            </a:r>
            <a:r>
              <a:rPr lang="en-US" sz="1800" b="1" i="0" u="none" strike="noStrike" dirty="0">
                <a:solidFill>
                  <a:srgbClr val="000000"/>
                </a:solidFill>
                <a:effectLst/>
                <a:latin typeface="Arial" panose="020B0604020202020204" pitchFamily="34" charset="0"/>
              </a:rPr>
              <a:t>application context</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between distributed services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that form an architecture quantum</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one service </a:t>
            </a:r>
            <a:r>
              <a:rPr lang="en-US" sz="1800" b="0" i="0" u="none" strike="noStrike" dirty="0">
                <a:solidFill>
                  <a:srgbClr val="000000"/>
                </a:solidFill>
                <a:effectLst/>
                <a:latin typeface="Arial" panose="020B0604020202020204" pitchFamily="34" charset="0"/>
              </a:rPr>
              <a:t>in a microservices </a:t>
            </a:r>
            <a:r>
              <a:rPr lang="en-US" sz="1800" b="1" i="0" u="none" strike="noStrike" dirty="0">
                <a:solidFill>
                  <a:srgbClr val="000000"/>
                </a:solidFill>
                <a:effectLst/>
                <a:latin typeface="Arial" panose="020B0604020202020204" pitchFamily="34" charset="0"/>
              </a:rPr>
              <a:t>calls another </a:t>
            </a:r>
            <a:r>
              <a:rPr lang="en-US" sz="1800" b="0" i="0" u="none" strike="noStrike" dirty="0">
                <a:solidFill>
                  <a:srgbClr val="000000"/>
                </a:solidFill>
                <a:effectLst/>
                <a:latin typeface="Arial" panose="020B0604020202020204" pitchFamily="34" charset="0"/>
              </a:rPr>
              <a:t>one </a:t>
            </a:r>
            <a:r>
              <a:rPr lang="en-US" sz="1800" b="1" i="0" u="none" strike="noStrike" dirty="0">
                <a:solidFill>
                  <a:srgbClr val="000000"/>
                </a:solidFill>
                <a:effectLst/>
                <a:latin typeface="Arial" panose="020B0604020202020204" pitchFamily="34" charset="0"/>
              </a:rPr>
              <a:t>synchronously</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the caller is much more scalable </a:t>
            </a:r>
            <a:r>
              <a:rPr lang="en-US" sz="1800" b="0" i="0" u="none" strike="noStrike" dirty="0">
                <a:solidFill>
                  <a:srgbClr val="000000"/>
                </a:solidFill>
                <a:effectLst/>
                <a:latin typeface="Arial" panose="020B0604020202020204" pitchFamily="34" charset="0"/>
              </a:rPr>
              <a:t>than </a:t>
            </a:r>
            <a:r>
              <a:rPr lang="en-US" sz="1800" b="1" i="0" u="none" strike="noStrike" dirty="0">
                <a:solidFill>
                  <a:srgbClr val="000000"/>
                </a:solidFill>
                <a:effectLst/>
                <a:latin typeface="Arial" panose="020B0604020202020204" pitchFamily="34" charset="0"/>
              </a:rPr>
              <a:t>the callee, timeouts and other reliability </a:t>
            </a:r>
            <a:r>
              <a:rPr lang="en-US" sz="1800" b="0" i="0" u="none" strike="noStrike" dirty="0">
                <a:solidFill>
                  <a:srgbClr val="000000"/>
                </a:solidFill>
                <a:effectLst/>
                <a:latin typeface="Arial" panose="020B0604020202020204" pitchFamily="34" charset="0"/>
              </a:rPr>
              <a:t>concerns will occur. Thus, </a:t>
            </a:r>
            <a:r>
              <a:rPr lang="en-US" sz="1800" b="1" i="0" u="none" strike="noStrike" dirty="0">
                <a:solidFill>
                  <a:srgbClr val="000000"/>
                </a:solidFill>
                <a:effectLst/>
                <a:latin typeface="Arial" panose="020B0604020202020204" pitchFamily="34" charset="0"/>
              </a:rPr>
              <a:t>synchronous calls create </a:t>
            </a:r>
            <a:r>
              <a:rPr lang="en-US" sz="1800" b="1" i="0" u="sng" strike="noStrike" dirty="0">
                <a:solidFill>
                  <a:srgbClr val="000000"/>
                </a:solidFill>
                <a:effectLst/>
                <a:latin typeface="Arial" panose="020B0604020202020204" pitchFamily="34" charset="0"/>
              </a:rPr>
              <a:t>dynamic </a:t>
            </a:r>
            <a:r>
              <a:rPr lang="en-US" sz="1800" b="1" i="0" u="sng" strike="noStrike" dirty="0" err="1">
                <a:solidFill>
                  <a:srgbClr val="000000"/>
                </a:solidFill>
                <a:effectLst/>
                <a:latin typeface="Arial" panose="020B0604020202020204" pitchFamily="34" charset="0"/>
              </a:rPr>
              <a:t>connascence</a:t>
            </a:r>
            <a:r>
              <a:rPr lang="en-US" sz="1800" b="1" i="0" u="sng"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 the length of the call</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r>
              <a:rPr lang="en-US" sz="1800" b="1" i="0" u="sng" dirty="0">
                <a:solidFill>
                  <a:srgbClr val="000000"/>
                </a:solidFill>
                <a:effectLst/>
                <a:latin typeface="Arial" panose="020B0604020202020204" pitchFamily="34" charset="0"/>
              </a:rPr>
              <a:t>if one is waiting for the other, their operational architecture characteristics (such as scalability and elasticity) must be the SAME for the duration of the call (because they are in same quantum so same characteristic level).</a:t>
            </a:r>
          </a:p>
          <a:p>
            <a:pPr rtl="0">
              <a:spcBef>
                <a:spcPts val="0"/>
              </a:spcBef>
              <a:spcAft>
                <a:spcPts val="0"/>
              </a:spcAft>
            </a:pPr>
            <a:endParaRPr lang="en-US" sz="1800" b="0"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another example, consider a microservices architecture with a Payment service and an Auction service. When an auction ends, the </a:t>
            </a:r>
            <a:r>
              <a:rPr lang="en-US" sz="1800" b="1" i="0" u="none" strike="noStrike" dirty="0">
                <a:solidFill>
                  <a:srgbClr val="000000"/>
                </a:solidFill>
                <a:effectLst/>
                <a:latin typeface="Arial" panose="020B0604020202020204" pitchFamily="34" charset="0"/>
              </a:rPr>
              <a:t>Auction service sends payment information to the Payment service</a:t>
            </a:r>
            <a:r>
              <a:rPr lang="en-US" sz="1800" b="0" i="0" u="none" strike="noStrike" dirty="0">
                <a:solidFill>
                  <a:srgbClr val="000000"/>
                </a:solidFill>
                <a:effectLst/>
                <a:latin typeface="Arial" panose="020B0604020202020204" pitchFamily="34" charset="0"/>
              </a:rPr>
              <a:t>. However, let’s say that the payment service can only </a:t>
            </a:r>
            <a:r>
              <a:rPr lang="en-US" sz="1800" b="1" i="0" u="none" strike="noStrike" dirty="0">
                <a:solidFill>
                  <a:srgbClr val="000000"/>
                </a:solidFill>
                <a:effectLst/>
                <a:latin typeface="Arial" panose="020B0604020202020204" pitchFamily="34" charset="0"/>
              </a:rPr>
              <a:t>handle a payment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every 500 </a:t>
            </a:r>
            <a:r>
              <a:rPr lang="en-US" sz="1800" b="1" i="0" u="none" strike="noStrike" dirty="0" err="1">
                <a:solidFill>
                  <a:srgbClr val="000000"/>
                </a:solidFill>
                <a:effectLst/>
                <a:latin typeface="Arial" panose="020B0604020202020204" pitchFamily="34" charset="0"/>
              </a:rPr>
              <a:t>ms</a:t>
            </a:r>
            <a:r>
              <a:rPr lang="en-US" sz="1800" b="0" i="0" u="none" strike="noStrike" dirty="0">
                <a:solidFill>
                  <a:srgbClr val="000000"/>
                </a:solidFill>
                <a:effectLst/>
                <a:latin typeface="Arial" panose="020B0604020202020204" pitchFamily="34" charset="0"/>
              </a:rPr>
              <a:t>—what happens when </a:t>
            </a:r>
            <a:r>
              <a:rPr lang="en-US" sz="1800" b="1" i="0" u="none" strike="noStrike" dirty="0">
                <a:solidFill>
                  <a:srgbClr val="000000"/>
                </a:solidFill>
                <a:effectLst/>
                <a:latin typeface="Arial" panose="020B0604020202020204" pitchFamily="34" charset="0"/>
              </a:rPr>
              <a:t>a large number of auctions end at once</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=&gt; </a:t>
            </a:r>
            <a:r>
              <a:rPr lang="en-US" sz="1800" b="1" i="0" u="none" strike="noStrike" dirty="0">
                <a:solidFill>
                  <a:srgbClr val="000000"/>
                </a:solidFill>
                <a:effectLst/>
                <a:latin typeface="Arial" panose="020B0604020202020204" pitchFamily="34" charset="0"/>
              </a:rPr>
              <a:t>We considered initially that Auction and payment services are in same quantum .. Although they have no cohesion together..</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A poorly designed architecture </a:t>
            </a:r>
            <a:r>
              <a:rPr lang="en-US" sz="1800" b="0" i="0" u="none" strike="noStrike" dirty="0">
                <a:solidFill>
                  <a:srgbClr val="000000"/>
                </a:solidFill>
                <a:effectLst/>
                <a:latin typeface="Arial" panose="020B0604020202020204" pitchFamily="34" charset="0"/>
              </a:rPr>
              <a:t>would allow the first call to go through and allow</a:t>
            </a:r>
            <a:r>
              <a:rPr lang="en-US" sz="1800" b="1" i="0" u="none" strike="noStrike" dirty="0">
                <a:solidFill>
                  <a:srgbClr val="000000"/>
                </a:solidFill>
                <a:effectLst/>
                <a:latin typeface="Arial" panose="020B0604020202020204" pitchFamily="34" charset="0"/>
              </a:rPr>
              <a:t> the others to time out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=&gt; Alternatively, an architect might </a:t>
            </a:r>
            <a:r>
              <a:rPr lang="en-US" sz="1800" b="1" i="0" u="none" strike="noStrike" dirty="0">
                <a:solidFill>
                  <a:srgbClr val="000000"/>
                </a:solidFill>
                <a:effectLst/>
                <a:latin typeface="Arial" panose="020B0604020202020204" pitchFamily="34" charset="0"/>
              </a:rPr>
              <a:t>design an </a:t>
            </a:r>
            <a:r>
              <a:rPr lang="en-US" sz="1800" b="1" i="0" u="sng" strike="noStrike" dirty="0">
                <a:solidFill>
                  <a:srgbClr val="000000"/>
                </a:solidFill>
                <a:effectLst/>
                <a:latin typeface="Arial" panose="020B0604020202020204" pitchFamily="34" charset="0"/>
              </a:rPr>
              <a:t>asynchronous </a:t>
            </a:r>
            <a:r>
              <a:rPr lang="en-US" sz="1800" b="1" i="0" u="none" strike="noStrike" dirty="0">
                <a:solidFill>
                  <a:srgbClr val="000000"/>
                </a:solidFill>
                <a:effectLst/>
                <a:latin typeface="Arial" panose="020B0604020202020204" pitchFamily="34" charset="0"/>
              </a:rPr>
              <a:t>communication link </a:t>
            </a:r>
            <a:r>
              <a:rPr lang="en-US" sz="1800" b="0" i="0" u="none" strike="noStrike" dirty="0">
                <a:solidFill>
                  <a:srgbClr val="000000"/>
                </a:solidFill>
                <a:effectLst/>
                <a:latin typeface="Arial" panose="020B0604020202020204" pitchFamily="34" charset="0"/>
              </a:rPr>
              <a:t>between Payment and Auction, allowing the message </a:t>
            </a:r>
            <a:r>
              <a:rPr lang="en-US" sz="1800" b="1" i="0" u="none" strike="noStrike" dirty="0">
                <a:solidFill>
                  <a:srgbClr val="000000"/>
                </a:solidFill>
                <a:effectLst/>
                <a:latin typeface="Arial" panose="020B0604020202020204" pitchFamily="34" charset="0"/>
              </a:rPr>
              <a:t>queue to temporarily buffer differences</a:t>
            </a:r>
            <a:r>
              <a:rPr lang="en-US" sz="1800" b="0" i="0" u="none" strike="noStrike" dirty="0">
                <a:solidFill>
                  <a:srgbClr val="000000"/>
                </a:solidFill>
                <a:effectLst/>
                <a:latin typeface="Arial" panose="020B0604020202020204" pitchFamily="34" charset="0"/>
              </a:rPr>
              <a:t>. In this case, </a:t>
            </a:r>
            <a:r>
              <a:rPr lang="en-US" sz="1800" b="1" i="0" u="none" strike="noStrike" dirty="0">
                <a:solidFill>
                  <a:srgbClr val="000000"/>
                </a:solidFill>
                <a:effectLst/>
                <a:latin typeface="Arial" panose="020B0604020202020204" pitchFamily="34" charset="0"/>
              </a:rPr>
              <a:t>asynchronous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creates a more flexible architecture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What architect did here is analyzed and found that they are not </a:t>
            </a:r>
            <a:r>
              <a:rPr lang="en-US" sz="1800" b="1" i="0" u="none" strike="noStrike" dirty="0">
                <a:solidFill>
                  <a:srgbClr val="000000"/>
                </a:solidFill>
                <a:effectLst/>
                <a:latin typeface="Arial" panose="020B0604020202020204" pitchFamily="34" charset="0"/>
              </a:rPr>
              <a:t>achieving the one quantum together correctly and also no high functional cohesion between each other.</a:t>
            </a:r>
          </a:p>
          <a:p>
            <a:pPr rtl="0">
              <a:spcBef>
                <a:spcPts val="0"/>
              </a:spcBef>
              <a:spcAft>
                <a:spcPts val="0"/>
              </a:spcAft>
            </a:pPr>
            <a:r>
              <a:rPr lang="en-US" sz="1800" b="1" i="0" u="none" strike="noStrike" dirty="0">
                <a:solidFill>
                  <a:srgbClr val="000000"/>
                </a:solidFill>
                <a:effectLst/>
                <a:latin typeface="Arial" panose="020B0604020202020204" pitchFamily="34" charset="0"/>
              </a:rPr>
              <a:t>=&gt; So async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 made a separation of quanta. And better characteristic for each quanta such improved scalability and reliability in payment service.</a:t>
            </a:r>
          </a:p>
        </p:txBody>
      </p:sp>
    </p:spTree>
    <p:extLst>
      <p:ext uri="{BB962C8B-B14F-4D97-AF65-F5344CB8AC3E}">
        <p14:creationId xmlns:p14="http://schemas.microsoft.com/office/powerpoint/2010/main" val="1563721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dirty="0">
                <a:solidFill>
                  <a:srgbClr val="FFFFFF"/>
                </a:solidFill>
                <a:highlight>
                  <a:srgbClr val="808000"/>
                </a:highlight>
                <a:latin typeface="Rubik" panose="020B0604020202020204" charset="-79"/>
                <a:ea typeface="Rubik" panose="020B0604020202020204" charset="-79"/>
                <a:cs typeface="Rubik" panose="020B0604020202020204" charset="-79"/>
              </a:rPr>
              <a:t>Terms and Sentences can mean different things</a:t>
            </a:r>
            <a:endParaRPr lang="en-US" sz="800" i="1" dirty="0">
              <a:highlight>
                <a:srgbClr val="808000"/>
              </a:highlight>
            </a:endParaRPr>
          </a:p>
          <a:p>
            <a:r>
              <a:rPr lang="en-US" dirty="0"/>
              <a:t>Context Matters</a:t>
            </a:r>
          </a:p>
          <a:p>
            <a:r>
              <a:rPr lang="en-US" dirty="0"/>
              <a:t>A metaphor is green field with different types of crop, like wheat, vegetables, or flowers. Each crop area requires different soil conditions, watering schedules, and care methods. For instance, fruit trees need more sunlight, while vegetables might need more frequent watering. In software, each bounded context has its own models, rules, and data that are optimized for its specific domain.</a:t>
            </a:r>
          </a:p>
          <a:p>
            <a:r>
              <a:rPr lang="en-US" dirty="0"/>
              <a:t>The boundaries between the crop areas are clear, ensuring that the specific needs of one crop don’t interfere with another. </a:t>
            </a:r>
          </a:p>
          <a:p>
            <a:r>
              <a:rPr lang="en-US" dirty="0"/>
              <a:t>Despite the differences, all areas of the field work together to create a productive and healthy environment.</a:t>
            </a:r>
          </a:p>
          <a:p>
            <a:endParaRPr lang="en-US" dirty="0"/>
          </a:p>
          <a:p>
            <a:r>
              <a:rPr lang="en-US" sz="1800" b="1" i="0" u="sng" dirty="0">
                <a:solidFill>
                  <a:srgbClr val="000000"/>
                </a:solidFill>
                <a:effectLst/>
                <a:latin typeface="Arial" panose="020B0604020202020204" pitchFamily="34" charset="0"/>
              </a:rPr>
              <a:t>Before DDD, developers creating common shared artifacts caused</a:t>
            </a:r>
            <a:r>
              <a:rPr lang="en-US" sz="1800" b="0" i="0" u="none" strike="noStrike" dirty="0">
                <a:solidFill>
                  <a:srgbClr val="000000"/>
                </a:solidFill>
                <a:effectLst/>
                <a:latin typeface="Arial" panose="020B0604020202020204" pitchFamily="34" charset="0"/>
              </a:rPr>
              <a:t> a</a:t>
            </a:r>
            <a:r>
              <a:rPr lang="en-US" sz="1800" b="1" i="0" u="none" strike="noStrike" dirty="0">
                <a:solidFill>
                  <a:srgbClr val="000000"/>
                </a:solidFill>
                <a:effectLst/>
                <a:latin typeface="Arial" panose="020B0604020202020204" pitchFamily="34" charset="0"/>
              </a:rPr>
              <a:t> host of problems, such as coupling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 coordination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increased complexity</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 The bounded context concept recognizes that each entity works best within a localized context</a:t>
            </a:r>
            <a:r>
              <a:rPr lang="en-US" sz="1800" b="0" i="0" u="none" strike="noStrike" dirty="0">
                <a:solidFill>
                  <a:srgbClr val="000000"/>
                </a:solidFill>
                <a:effectLst/>
                <a:latin typeface="Arial" panose="020B0604020202020204" pitchFamily="34" charset="0"/>
              </a:rPr>
              <a:t>. </a:t>
            </a:r>
          </a:p>
          <a:p>
            <a:r>
              <a:rPr lang="en-US" sz="1800" b="1" i="0" u="none" strike="noStrike" dirty="0">
                <a:solidFill>
                  <a:srgbClr val="000000"/>
                </a:solidFill>
                <a:effectLst/>
                <a:latin typeface="Arial" panose="020B0604020202020204" pitchFamily="34" charset="0"/>
              </a:rPr>
              <a:t>The architecture quantum</a:t>
            </a:r>
            <a:r>
              <a:rPr lang="en-US" sz="1800" b="0" i="0" u="none" strike="noStrike" dirty="0">
                <a:solidFill>
                  <a:srgbClr val="000000"/>
                </a:solidFill>
                <a:effectLst/>
                <a:latin typeface="Arial" panose="020B0604020202020204" pitchFamily="34" charset="0"/>
              </a:rPr>
              <a:t> concept provides the </a:t>
            </a:r>
            <a:r>
              <a:rPr lang="en-US" sz="1800" b="1" i="0" u="none" strike="noStrike" dirty="0">
                <a:solidFill>
                  <a:srgbClr val="000000"/>
                </a:solidFill>
                <a:effectLst/>
                <a:latin typeface="Arial" panose="020B0604020202020204" pitchFamily="34" charset="0"/>
              </a:rPr>
              <a:t>new scope for architecture characteristics</a:t>
            </a:r>
            <a:r>
              <a:rPr lang="en-US" sz="1800" b="0" i="0" u="none" strike="noStrike" dirty="0">
                <a:solidFill>
                  <a:srgbClr val="000000"/>
                </a:solidFill>
                <a:effectLst/>
                <a:latin typeface="Arial" panose="020B0604020202020204" pitchFamily="34" charset="0"/>
              </a:rPr>
              <a:t>. In modern systems, architects define architecture</a:t>
            </a:r>
            <a:r>
              <a:rPr lang="en-US" sz="1800" b="1" i="0" u="sng" dirty="0">
                <a:solidFill>
                  <a:srgbClr val="000000"/>
                </a:solidFill>
                <a:effectLst/>
                <a:latin typeface="Arial" panose="020B0604020202020204" pitchFamily="34" charset="0"/>
              </a:rPr>
              <a:t> characteristics at the quantum level.</a:t>
            </a:r>
          </a:p>
          <a:p>
            <a:r>
              <a:rPr lang="en-US" sz="1800" b="0" i="0" u="none" strike="noStrike" dirty="0">
                <a:solidFill>
                  <a:srgbClr val="000000"/>
                </a:solidFill>
                <a:effectLst/>
                <a:latin typeface="Arial" panose="020B0604020202020204" pitchFamily="34" charset="0"/>
              </a:rPr>
              <a:t>By looking at a narrower scope Bounded Contexts for important </a:t>
            </a:r>
            <a:r>
              <a:rPr lang="en-US" sz="1800" b="1" i="0" u="none" strike="noStrike" dirty="0">
                <a:solidFill>
                  <a:srgbClr val="000000"/>
                </a:solidFill>
                <a:effectLst/>
                <a:latin typeface="Arial" panose="020B0604020202020204" pitchFamily="34" charset="0"/>
              </a:rPr>
              <a:t>operational concerns</a:t>
            </a:r>
            <a:r>
              <a:rPr lang="en-US" sz="1800" b="0" i="0" u="none" strike="noStrike" dirty="0">
                <a:solidFill>
                  <a:srgbClr val="000000"/>
                </a:solidFill>
                <a:effectLst/>
                <a:latin typeface="Arial" panose="020B0604020202020204" pitchFamily="34" charset="0"/>
              </a:rPr>
              <a:t>, architects may </a:t>
            </a:r>
            <a:r>
              <a:rPr lang="en-US" sz="1800" b="1" i="0" u="none" strike="noStrike" dirty="0">
                <a:solidFill>
                  <a:srgbClr val="000000"/>
                </a:solidFill>
                <a:effectLst/>
                <a:latin typeface="Arial" panose="020B0604020202020204" pitchFamily="34" charset="0"/>
              </a:rPr>
              <a:t>identify </a:t>
            </a:r>
            <a:r>
              <a:rPr lang="en-US" sz="1800" b="0" i="0" u="none" strike="noStrike" dirty="0">
                <a:solidFill>
                  <a:srgbClr val="000000"/>
                </a:solidFill>
                <a:effectLst/>
                <a:latin typeface="Arial" panose="020B0604020202020204" pitchFamily="34" charset="0"/>
              </a:rPr>
              <a:t>architectural </a:t>
            </a:r>
            <a:r>
              <a:rPr lang="en-US" sz="1800" b="1" i="0" u="none" strike="noStrike" dirty="0">
                <a:solidFill>
                  <a:srgbClr val="000000"/>
                </a:solidFill>
                <a:effectLst/>
                <a:latin typeface="Arial" panose="020B0604020202020204" pitchFamily="34" charset="0"/>
              </a:rPr>
              <a:t>challenges early</a:t>
            </a:r>
            <a:r>
              <a:rPr lang="en-US" sz="1800" b="0" i="0" u="none" strike="noStrike" dirty="0">
                <a:solidFill>
                  <a:srgbClr val="000000"/>
                </a:solidFill>
                <a:effectLst/>
                <a:latin typeface="Arial" panose="020B0604020202020204" pitchFamily="34" charset="0"/>
              </a:rPr>
              <a:t>, leading to hybrid architectures.</a:t>
            </a:r>
            <a:endParaRPr lang="en-US" dirty="0"/>
          </a:p>
        </p:txBody>
      </p:sp>
    </p:spTree>
    <p:extLst>
      <p:ext uri="{BB962C8B-B14F-4D97-AF65-F5344CB8AC3E}">
        <p14:creationId xmlns:p14="http://schemas.microsoft.com/office/powerpoint/2010/main" val="284328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p:txBody>
      </p:sp>
    </p:spTree>
    <p:extLst>
      <p:ext uri="{BB962C8B-B14F-4D97-AF65-F5344CB8AC3E}">
        <p14:creationId xmlns:p14="http://schemas.microsoft.com/office/powerpoint/2010/main" val="209780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bg1"/>
                </a:solidFill>
                <a:latin typeface="Rubik" panose="020B0604020202020204" charset="-79"/>
                <a:cs typeface="Rubik" panose="020B0604020202020204" charset="-79"/>
              </a:rPr>
              <a:t>— a shared vocabulary that ensures clear communication and separation </a:t>
            </a:r>
          </a:p>
          <a:p>
            <a:endParaRPr lang="en-US" dirty="0"/>
          </a:p>
        </p:txBody>
      </p:sp>
    </p:spTree>
    <p:extLst>
      <p:ext uri="{BB962C8B-B14F-4D97-AF65-F5344CB8AC3E}">
        <p14:creationId xmlns:p14="http://schemas.microsoft.com/office/powerpoint/2010/main" val="249200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Easier to </a:t>
            </a:r>
            <a:r>
              <a:rPr lang="en-US" sz="1100" b="1" dirty="0">
                <a:solidFill>
                  <a:schemeClr val="bg1"/>
                </a:solidFill>
                <a:latin typeface="Rubik" panose="020B0604020202020204" charset="-79"/>
                <a:cs typeface="Rubik" panose="020B0604020202020204" charset="-79"/>
              </a:rPr>
              <a:t>manage</a:t>
            </a:r>
            <a:r>
              <a:rPr lang="en-US" sz="1100" dirty="0">
                <a:solidFill>
                  <a:schemeClr val="bg1"/>
                </a:solidFill>
                <a:latin typeface="Rubik" panose="020B0604020202020204" charset="-79"/>
                <a:cs typeface="Rubik" panose="020B0604020202020204" charset="-79"/>
              </a:rPr>
              <a:t> </a:t>
            </a:r>
            <a:r>
              <a:rPr lang="en-US" sz="1100" b="1" dirty="0">
                <a:solidFill>
                  <a:schemeClr val="bg1"/>
                </a:solidFill>
                <a:latin typeface="Rubik" panose="020B0604020202020204" charset="-79"/>
                <a:cs typeface="Rubik" panose="020B0604020202020204" charset="-79"/>
              </a:rPr>
              <a:t>complexity</a:t>
            </a:r>
            <a:r>
              <a:rPr lang="en-US" sz="1100" dirty="0">
                <a:solidFill>
                  <a:schemeClr val="bg1"/>
                </a:solidFill>
                <a:latin typeface="Rubik" panose="020B0604020202020204" charset="-79"/>
                <a:cs typeface="Rubik" panose="020B0604020202020204" charset="-79"/>
              </a:rPr>
              <a:t> and </a:t>
            </a:r>
            <a:r>
              <a:rPr lang="en-US" sz="1100" b="1" dirty="0">
                <a:solidFill>
                  <a:schemeClr val="bg1"/>
                </a:solidFill>
                <a:latin typeface="Rubik" panose="020B0604020202020204" charset="-79"/>
                <a:cs typeface="Rubik" panose="020B0604020202020204" charset="-79"/>
              </a:rPr>
              <a:t>integrate</a:t>
            </a:r>
            <a:r>
              <a:rPr lang="en-US" sz="1100" dirty="0">
                <a:solidFill>
                  <a:schemeClr val="bg1"/>
                </a:solidFill>
                <a:latin typeface="Rubik" panose="020B0604020202020204" charset="-79"/>
                <a:cs typeface="Rubik" panose="020B0604020202020204" charset="-79"/>
              </a:rPr>
              <a:t> various components </a:t>
            </a:r>
            <a:r>
              <a:rPr lang="en-US" sz="1100" b="1" dirty="0">
                <a:solidFill>
                  <a:schemeClr val="bg1"/>
                </a:solidFill>
                <a:latin typeface="Rubik" panose="020B0604020202020204" charset="-79"/>
                <a:cs typeface="Rubik" panose="020B0604020202020204" charset="-79"/>
              </a:rPr>
              <a:t>effectively</a:t>
            </a:r>
          </a:p>
          <a:p>
            <a:endParaRPr lang="en-US" dirty="0"/>
          </a:p>
        </p:txBody>
      </p:sp>
    </p:spTree>
    <p:extLst>
      <p:ext uri="{BB962C8B-B14F-4D97-AF65-F5344CB8AC3E}">
        <p14:creationId xmlns:p14="http://schemas.microsoft.com/office/powerpoint/2010/main" val="285355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dirty="0">
                <a:solidFill>
                  <a:srgbClr val="000000"/>
                </a:solidFill>
                <a:effectLst/>
                <a:latin typeface="Arial" panose="020B0604020202020204" pitchFamily="34" charset="0"/>
              </a:rPr>
              <a:t>a detailed case study… , aimed at improving both maintainability and scalability. This case study will highlight the strategic use of Bounded Context as a methodological framework for facilitating this migration.</a:t>
            </a:r>
            <a:br>
              <a:rPr lang="en-US" dirty="0"/>
            </a:br>
            <a:endParaRPr lang="en-US" dirty="0"/>
          </a:p>
        </p:txBody>
      </p:sp>
    </p:spTree>
    <p:extLst>
      <p:ext uri="{BB962C8B-B14F-4D97-AF65-F5344CB8AC3E}">
        <p14:creationId xmlns:p14="http://schemas.microsoft.com/office/powerpoint/2010/main" val="3184146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Bounded Context is where the Model is implemented</a:t>
            </a:r>
            <a:endParaRPr lang="en-US" dirty="0"/>
          </a:p>
        </p:txBody>
      </p:sp>
    </p:spTree>
    <p:extLst>
      <p:ext uri="{BB962C8B-B14F-4D97-AF65-F5344CB8AC3E}">
        <p14:creationId xmlns:p14="http://schemas.microsoft.com/office/powerpoint/2010/main" val="39700569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easy to identify that ‘Account‘ has different meanings in these two contexts.</a:t>
            </a:r>
          </a:p>
          <a:p>
            <a:pPr rtl="0">
              <a:spcBef>
                <a:spcPts val="0"/>
              </a:spcBef>
              <a:spcAft>
                <a:spcPts val="0"/>
              </a:spcAft>
            </a:pPr>
            <a:r>
              <a:rPr lang="en-US" sz="1800" b="0" i="0" u="none" strike="noStrike" dirty="0">
                <a:solidFill>
                  <a:srgbClr val="000000"/>
                </a:solidFill>
                <a:effectLst/>
                <a:latin typeface="Arial" panose="020B0604020202020204" pitchFamily="34" charset="0"/>
              </a:rPr>
              <a:t>In banking : ‘Account‘ refers to subjects such as money, transactions, payments, credit, and may belong to a person or company.</a:t>
            </a:r>
            <a:endParaRPr lang="en-US" b="0" dirty="0">
              <a:effectLst/>
            </a:endParaRPr>
          </a:p>
          <a:p>
            <a:r>
              <a:rPr lang="en-US" sz="1800" b="0" i="0" u="none" strike="noStrike" dirty="0">
                <a:solidFill>
                  <a:srgbClr val="000000"/>
                </a:solidFill>
                <a:effectLst/>
                <a:latin typeface="Arial" panose="020B0604020202020204" pitchFamily="34" charset="0"/>
              </a:rPr>
              <a:t>In e-commerce, ‘Account‘ refers to subjects such as login, account creation, password change and so on.</a:t>
            </a:r>
            <a:endParaRPr lang="en-US" dirty="0"/>
          </a:p>
        </p:txBody>
      </p:sp>
    </p:spTree>
    <p:extLst>
      <p:ext uri="{BB962C8B-B14F-4D97-AF65-F5344CB8AC3E}">
        <p14:creationId xmlns:p14="http://schemas.microsoft.com/office/powerpoint/2010/main" val="3527027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has</a:t>
            </a:r>
            <a:r>
              <a:rPr lang="en-US" b="0" i="0" dirty="0">
                <a:solidFill>
                  <a:srgbClr val="444444"/>
                </a:solidFill>
                <a:effectLst/>
                <a:highlight>
                  <a:srgbClr val="FFFFFF"/>
                </a:highlight>
                <a:latin typeface="Playfair Display" panose="00000500000000000000" pitchFamily="2" charset="0"/>
              </a:rPr>
              <a:t> its own language, concepts, rules, and practices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e-commerce platform. The subdomain of “Order Management” can be further decomposed into smaller subdomains such as “Shopping Cart Management”, “Payment Processing”, “Shipping and Logistics”, and “Order Fulfillment”, etc.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The level of decomposition depends on the complexity of the business domain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Decomposition is necessary to manage the complexity of large software systems.\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into smaller subdomains, the team can better understand the business requirements and the software’s behavior.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developed and updated independently, which allows for greater agility and flexibility in responding to changing business needs.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subdomains can be assigned to different teams</a:t>
            </a:r>
            <a:endParaRPr lang="en-US" b="1" dirty="0"/>
          </a:p>
        </p:txBody>
      </p:sp>
    </p:spTree>
    <p:extLst>
      <p:ext uri="{BB962C8B-B14F-4D97-AF65-F5344CB8AC3E}">
        <p14:creationId xmlns:p14="http://schemas.microsoft.com/office/powerpoint/2010/main" val="10187759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is only natural when we start studying DDD that we find content that makes </a:t>
            </a:r>
            <a:r>
              <a:rPr lang="en-US" sz="1800" b="1" i="0" u="none" strike="noStrike" dirty="0">
                <a:solidFill>
                  <a:srgbClr val="000000"/>
                </a:solidFill>
                <a:effectLst/>
                <a:latin typeface="Arial" panose="020B0604020202020204" pitchFamily="34" charset="0"/>
              </a:rPr>
              <a:t>it difficult to differentiate between Bounded Contexts and Subdomains</a:t>
            </a:r>
            <a:r>
              <a:rPr lang="en-US" sz="1800" b="0" i="0" u="none" strike="noStrike" dirty="0">
                <a:solidFill>
                  <a:srgbClr val="000000"/>
                </a:solidFill>
                <a:effectLst/>
                <a:latin typeface="Arial" panose="020B0604020202020204" pitchFamily="34" charset="0"/>
              </a:rPr>
              <a:t>, since they both represent “</a:t>
            </a:r>
            <a:r>
              <a:rPr lang="en-US" sz="1800" b="1" i="0" u="none" strike="noStrike" dirty="0">
                <a:solidFill>
                  <a:srgbClr val="000000"/>
                </a:solidFill>
                <a:effectLst/>
                <a:latin typeface="Arial" panose="020B0604020202020204" pitchFamily="34" charset="0"/>
              </a:rPr>
              <a:t>segregation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live in the space of the problem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Bounded Contexts in the solution space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are logical “separations”</a:t>
            </a:r>
            <a:r>
              <a:rPr lang="en-US" sz="1800" b="0" i="0" u="none" strike="noStrike" dirty="0">
                <a:solidFill>
                  <a:srgbClr val="000000"/>
                </a:solidFill>
                <a:effectLst/>
                <a:latin typeface="Arial" panose="020B0604020202020204" pitchFamily="34" charset="0"/>
              </a:rPr>
              <a:t> of the domain and </a:t>
            </a:r>
            <a:r>
              <a:rPr lang="en-US" sz="1800" b="1" i="0" u="none" strike="noStrike" dirty="0">
                <a:solidFill>
                  <a:srgbClr val="000000"/>
                </a:solidFill>
                <a:effectLst/>
                <a:latin typeface="Arial" panose="020B0604020202020204" pitchFamily="34" charset="0"/>
              </a:rPr>
              <a:t>Bounded Contexts are technical solutions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876285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1" dirty="0">
                <a:solidFill>
                  <a:srgbClr val="FFC000"/>
                </a:solidFill>
                <a:latin typeface="Rubik" panose="020B0604020202020204" charset="-79"/>
                <a:cs typeface="Rubik" panose="020B0604020202020204" charset="-79"/>
              </a:rPr>
              <a:t>Example</a:t>
            </a:r>
          </a:p>
          <a:p>
            <a:pPr algn="l"/>
            <a:r>
              <a:rPr lang="en-US" sz="1800" b="1" dirty="0">
                <a:solidFill>
                  <a:srgbClr val="FFC000"/>
                </a:solidFill>
                <a:latin typeface="Rubik" panose="020B0604020202020204" charset="-79"/>
                <a:cs typeface="Rubik" panose="020B0604020202020204" charset="-79"/>
              </a:rPr>
              <a:t>Now, let’s take the subdomain of order fulfillment as an example. Within order fulfillment, there could be several bounded contexts, such as the shipping system, the returns system, and the warehouse management system. Each of these bounded contexts would have their own specific models, language, and rules that are distinct from the other bounded contexts within the same subdomain.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444444"/>
                </a:solidFill>
                <a:effectLst/>
                <a:highlight>
                  <a:srgbClr val="FFFFFF"/>
                </a:highlight>
                <a:latin typeface="Playfair Display" panose="00000500000000000000" pitchFamily="2" charset="0"/>
              </a:rPr>
              <a:t>Yes, duplication can happen across bounded contexts, especially for entities that exist in multiple contexts but have different attributes or behavior.</a:t>
            </a:r>
            <a:br>
              <a:rPr lang="en-US" sz="1800" dirty="0"/>
            </a:br>
            <a:endParaRPr lang="en-US" sz="1800" dirty="0"/>
          </a:p>
          <a:p>
            <a:pPr algn="l"/>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497809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400"/>
              </a:spcAft>
            </a:pPr>
            <a:r>
              <a:rPr lang="en-US" sz="1800" b="1" i="0" u="none" strike="noStrike" dirty="0">
                <a:solidFill>
                  <a:srgbClr val="666666"/>
                </a:solidFill>
                <a:effectLst/>
                <a:latin typeface="Arial" panose="020B0604020202020204" pitchFamily="34" charset="0"/>
              </a:rPr>
              <a:t>Teams and Source Code Repositories </a:t>
            </a:r>
            <a:r>
              <a:rPr lang="en-US" sz="1800" b="0" i="0" u="none" strike="noStrike" dirty="0">
                <a:solidFill>
                  <a:srgbClr val="666666"/>
                </a:solidFill>
                <a:effectLst/>
                <a:latin typeface="Arial" panose="020B0604020202020204" pitchFamily="34" charset="0"/>
              </a:rPr>
              <a:t>:</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must be a team assigned to work on a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should be a separate source code repository for each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is possible that one team can work in several Bounded Context, but several teams should not work in a single Bounded Context.  </a:t>
            </a:r>
          </a:p>
        </p:txBody>
      </p:sp>
    </p:spTree>
    <p:extLst>
      <p:ext uri="{BB962C8B-B14F-4D97-AF65-F5344CB8AC3E}">
        <p14:creationId xmlns:p14="http://schemas.microsoft.com/office/powerpoint/2010/main" val="4049023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3018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a:p>
            <a:endParaRPr lang="en-US" dirty="0"/>
          </a:p>
        </p:txBody>
      </p:sp>
    </p:spTree>
    <p:extLst>
      <p:ext uri="{BB962C8B-B14F-4D97-AF65-F5344CB8AC3E}">
        <p14:creationId xmlns:p14="http://schemas.microsoft.com/office/powerpoint/2010/main" val="29973943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architect must consider each of these requirements to ascertain architecture characteristics:</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Each of these requirements implies both scalability and elasticity. While the requirements </a:t>
            </a:r>
            <a:r>
              <a:rPr lang="en-US" sz="1800" b="1" i="0" u="none" strike="noStrike" dirty="0">
                <a:solidFill>
                  <a:srgbClr val="000000"/>
                </a:solidFill>
                <a:effectLst/>
                <a:latin typeface="Arial" panose="020B0604020202020204" pitchFamily="34" charset="0"/>
              </a:rPr>
              <a:t>explicitly</a:t>
            </a:r>
            <a:r>
              <a:rPr lang="en-US" sz="1800" b="0" i="0" u="none" strike="noStrike" dirty="0">
                <a:solidFill>
                  <a:srgbClr val="000000"/>
                </a:solidFill>
                <a:effectLst/>
                <a:latin typeface="Arial" panose="020B0604020202020204" pitchFamily="34" charset="0"/>
              </a:rPr>
              <a:t> call out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elasticity </a:t>
            </a:r>
            <a:r>
              <a:rPr lang="en-US" sz="1800" b="1" i="0" u="none" strike="noStrike" dirty="0">
                <a:solidFill>
                  <a:srgbClr val="000000"/>
                </a:solidFill>
                <a:effectLst/>
                <a:latin typeface="Arial" panose="020B0604020202020204" pitchFamily="34" charset="0"/>
              </a:rPr>
              <a:t>represents implicit characteristics</a:t>
            </a:r>
            <a:r>
              <a:rPr lang="en-US" sz="1800" b="0" i="0" u="none" strike="noStrike" dirty="0">
                <a:solidFill>
                  <a:srgbClr val="000000"/>
                </a:solidFill>
                <a:effectLst/>
                <a:latin typeface="Arial" panose="020B0604020202020204" pitchFamily="34" charset="0"/>
              </a:rPr>
              <a:t>. When considering auctions, do users </a:t>
            </a:r>
            <a:r>
              <a:rPr lang="en-US" sz="1800" b="1" i="0" u="none" strike="noStrike" dirty="0">
                <a:solidFill>
                  <a:srgbClr val="000000"/>
                </a:solidFill>
                <a:effectLst/>
                <a:latin typeface="Arial" panose="020B0604020202020204" pitchFamily="34" charset="0"/>
              </a:rPr>
              <a:t>all politely spread themselves out during the course of bidding</a:t>
            </a:r>
            <a:r>
              <a:rPr lang="en-US" sz="1800" b="0" i="0" u="none" strike="noStrike" dirty="0">
                <a:solidFill>
                  <a:srgbClr val="000000"/>
                </a:solidFill>
                <a:effectLst/>
                <a:latin typeface="Arial" panose="020B0604020202020204" pitchFamily="34" charset="0"/>
              </a:rPr>
              <a:t>, or do they become </a:t>
            </a:r>
            <a:r>
              <a:rPr lang="en-US" sz="1800" b="1" i="0" u="none" strike="noStrike" dirty="0">
                <a:solidFill>
                  <a:srgbClr val="000000"/>
                </a:solidFill>
                <a:effectLst/>
                <a:latin typeface="Arial" panose="020B0604020202020204" pitchFamily="34" charset="0"/>
              </a:rPr>
              <a:t>more frantic near the end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Domain knowledge is crucial </a:t>
            </a:r>
            <a:r>
              <a:rPr lang="en-US" sz="1800" b="0" i="0" u="none" strike="noStrike" dirty="0">
                <a:solidFill>
                  <a:srgbClr val="000000"/>
                </a:solidFill>
                <a:effectLst/>
                <a:latin typeface="Arial" panose="020B0604020202020204" pitchFamily="34" charset="0"/>
              </a:rPr>
              <a:t>for architects </a:t>
            </a:r>
            <a:r>
              <a:rPr lang="en-US" sz="1800" b="1" i="0" u="none" strike="noStrike" dirty="0">
                <a:solidFill>
                  <a:srgbClr val="000000"/>
                </a:solidFill>
                <a:effectLst/>
                <a:latin typeface="Arial" panose="020B0604020202020204" pitchFamily="34" charset="0"/>
              </a:rPr>
              <a:t>to pick up implicit architecture characteristics</a:t>
            </a:r>
            <a:r>
              <a:rPr lang="en-US" sz="1800" b="0" i="0" u="none" strike="noStrike" dirty="0">
                <a:solidFill>
                  <a:srgbClr val="000000"/>
                </a:solidFill>
                <a:effectLst/>
                <a:latin typeface="Arial" panose="020B0604020202020204" pitchFamily="34" charset="0"/>
              </a:rPr>
              <a:t>. Given the </a:t>
            </a:r>
            <a:r>
              <a:rPr lang="en-US" sz="1800" b="1" i="0" u="none" strike="noStrike" dirty="0">
                <a:solidFill>
                  <a:srgbClr val="000000"/>
                </a:solidFill>
                <a:effectLst/>
                <a:latin typeface="Arial" panose="020B0604020202020204" pitchFamily="34" charset="0"/>
              </a:rPr>
              <a:t>real-time </a:t>
            </a:r>
            <a:r>
              <a:rPr lang="en-US" sz="1800" b="0" i="0" u="none" strike="noStrike" dirty="0">
                <a:solidFill>
                  <a:srgbClr val="000000"/>
                </a:solidFill>
                <a:effectLst/>
                <a:latin typeface="Arial" panose="020B0604020202020204" pitchFamily="34" charset="0"/>
              </a:rPr>
              <a:t>nature of auctions, an architect will certainly consider </a:t>
            </a:r>
            <a:r>
              <a:rPr lang="en-US" sz="1800" b="1" i="0" u="none" strike="noStrike" dirty="0">
                <a:solidFill>
                  <a:srgbClr val="000000"/>
                </a:solidFill>
                <a:effectLst/>
                <a:latin typeface="Arial" panose="020B0604020202020204" pitchFamily="34" charset="0"/>
              </a:rPr>
              <a:t>performance a key architecture characteristic</a:t>
            </a:r>
            <a:r>
              <a:rPr lang="en-US" sz="1800" b="0" i="0" u="none" strike="noStrike" dirty="0">
                <a:solidFill>
                  <a:srgbClr val="000000"/>
                </a:solidFill>
                <a:effectLst/>
                <a:latin typeface="Arial" panose="020B0604020202020204" pitchFamily="34" charset="0"/>
              </a:rPr>
              <a:t>.</a:t>
            </a:r>
            <a:endParaRPr lang="en-US" sz="3200" b="0" dirty="0">
              <a:effectLst/>
            </a:endParaRPr>
          </a:p>
        </p:txBody>
      </p:sp>
    </p:spTree>
    <p:extLst>
      <p:ext uri="{BB962C8B-B14F-4D97-AF65-F5344CB8AC3E}">
        <p14:creationId xmlns:p14="http://schemas.microsoft.com/office/powerpoint/2010/main" val="31438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fontAlgn="base">
              <a:spcBef>
                <a:spcPts val="0"/>
              </a:spcBef>
              <a:spcAft>
                <a:spcPts val="0"/>
              </a:spcAft>
              <a:buFont typeface="+mj-lt"/>
              <a:buNone/>
            </a:pPr>
            <a:endParaRPr lang="en-US" sz="1800" b="0" i="0" u="none" strike="noStrike" dirty="0">
              <a:solidFill>
                <a:srgbClr val="000000"/>
              </a:solidFill>
              <a:effectLst/>
              <a:latin typeface="Arial" panose="020B0604020202020204" pitchFamily="34" charset="0"/>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Both these requirements clearly point to </a:t>
            </a: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which is an </a:t>
            </a:r>
            <a:r>
              <a:rPr lang="en-US" sz="1800" b="1" i="0" u="none" strike="noStrike" dirty="0">
                <a:solidFill>
                  <a:srgbClr val="000000"/>
                </a:solidFill>
                <a:effectLst/>
                <a:latin typeface="Arial" panose="020B0604020202020204" pitchFamily="34" charset="0"/>
              </a:rPr>
              <a:t>implicit</a:t>
            </a:r>
            <a:r>
              <a:rPr lang="en-US" sz="1800" b="0" i="0" u="none" strike="noStrike" dirty="0">
                <a:solidFill>
                  <a:srgbClr val="000000"/>
                </a:solidFill>
                <a:effectLst/>
                <a:latin typeface="Arial" panose="020B0604020202020204" pitchFamily="34" charset="0"/>
              </a:rPr>
              <a:t> architecture characteristic in virtually </a:t>
            </a:r>
            <a:r>
              <a:rPr lang="en-US" sz="1800" b="1" i="0" u="none" strike="noStrike" dirty="0">
                <a:solidFill>
                  <a:srgbClr val="000000"/>
                </a:solidFill>
                <a:effectLst/>
                <a:latin typeface="Arial" panose="020B0604020202020204" pitchFamily="34" charset="0"/>
              </a:rPr>
              <a:t>every application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Should an architect design something special to accommodate security, or will general design and coding hygiene suffice? </a:t>
            </a:r>
            <a:r>
              <a:rPr lang="en-US" sz="1800" b="0" i="0" u="none" strike="noStrike" dirty="0">
                <a:solidFill>
                  <a:srgbClr val="000000"/>
                </a:solidFill>
                <a:effectLst/>
                <a:latin typeface="Arial" panose="020B0604020202020204" pitchFamily="34" charset="0"/>
              </a:rPr>
              <a:t>For example, as long as developers make sure</a:t>
            </a:r>
            <a:r>
              <a:rPr lang="en-US" sz="1800" b="1" i="0" u="none" strike="noStrike" dirty="0">
                <a:solidFill>
                  <a:srgbClr val="000000"/>
                </a:solidFill>
                <a:effectLst/>
                <a:latin typeface="Arial" panose="020B0604020202020204" pitchFamily="34" charset="0"/>
              </a:rPr>
              <a:t> not to store credit card numbers in plain text</a:t>
            </a:r>
            <a:r>
              <a:rPr lang="en-US" sz="1800" b="0" i="0" u="none" strike="noStrike" dirty="0">
                <a:solidFill>
                  <a:srgbClr val="000000"/>
                </a:solidFill>
                <a:effectLst/>
                <a:latin typeface="Arial" panose="020B0604020202020204" pitchFamily="34" charset="0"/>
              </a:rPr>
              <a:t>, to </a:t>
            </a:r>
            <a:r>
              <a:rPr lang="en-US" sz="1800" b="1" i="0" u="none" strike="noStrike" dirty="0">
                <a:solidFill>
                  <a:srgbClr val="000000"/>
                </a:solidFill>
                <a:effectLst/>
                <a:latin typeface="Arial" panose="020B0604020202020204" pitchFamily="34" charset="0"/>
              </a:rPr>
              <a:t>encrypt </a:t>
            </a:r>
            <a:r>
              <a:rPr lang="en-US" sz="1800" b="0" i="0" u="none" strike="noStrike" dirty="0">
                <a:solidFill>
                  <a:srgbClr val="000000"/>
                </a:solidFill>
                <a:effectLst/>
                <a:latin typeface="Arial" panose="020B0604020202020204" pitchFamily="34" charset="0"/>
              </a:rPr>
              <a:t>while in transit, and so on, then the </a:t>
            </a:r>
            <a:r>
              <a:rPr lang="en-US" sz="1800" b="1" i="0" u="none" strike="noStrike" dirty="0">
                <a:solidFill>
                  <a:srgbClr val="000000"/>
                </a:solidFill>
                <a:effectLst/>
                <a:latin typeface="Arial" panose="020B0604020202020204" pitchFamily="34" charset="0"/>
              </a:rPr>
              <a:t>architect shouldn’t have to build special considerations </a:t>
            </a:r>
            <a:r>
              <a:rPr lang="en-US" sz="1800" b="0" i="0" u="none" strike="noStrike" dirty="0">
                <a:solidFill>
                  <a:srgbClr val="000000"/>
                </a:solidFill>
                <a:effectLst/>
                <a:latin typeface="Arial" panose="020B0604020202020204" pitchFamily="34" charset="0"/>
              </a:rPr>
              <a:t>for security.</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However, the second phrase should make </a:t>
            </a:r>
            <a:r>
              <a:rPr lang="en-US" sz="1800" b="1" i="0" u="none" strike="noStrike" dirty="0">
                <a:solidFill>
                  <a:srgbClr val="000000"/>
                </a:solidFill>
                <a:effectLst/>
                <a:latin typeface="Arial" panose="020B0604020202020204" pitchFamily="34" charset="0"/>
              </a:rPr>
              <a:t>an architect pause and ask for further clarification</a:t>
            </a:r>
            <a:r>
              <a:rPr lang="en-US" sz="1800" b="0" i="0" u="none" strike="noStrike" dirty="0">
                <a:solidFill>
                  <a:srgbClr val="000000"/>
                </a:solidFill>
                <a:effectLst/>
                <a:latin typeface="Arial" panose="020B0604020202020204" pitchFamily="34" charset="0"/>
              </a:rPr>
              <a:t>. Clearly, some aspect of security </a:t>
            </a:r>
            <a:r>
              <a:rPr lang="en-US" sz="1800" b="1" i="0" u="none" strike="noStrike" dirty="0">
                <a:solidFill>
                  <a:srgbClr val="000000"/>
                </a:solidFill>
                <a:effectLst/>
                <a:latin typeface="Arial" panose="020B0604020202020204" pitchFamily="34" charset="0"/>
              </a:rPr>
              <a:t>(fraud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was a problem in the past</a:t>
            </a:r>
            <a:r>
              <a:rPr lang="en-US" sz="1800" b="0" i="0" u="none" strike="noStrike" dirty="0">
                <a:solidFill>
                  <a:srgbClr val="000000"/>
                </a:solidFill>
                <a:effectLst/>
                <a:latin typeface="Arial" panose="020B0604020202020204" pitchFamily="34" charset="0"/>
              </a:rPr>
              <a:t>, thus</a:t>
            </a:r>
            <a:r>
              <a:rPr lang="en-US" sz="1800" b="1" i="0" u="none" strike="noStrike" dirty="0">
                <a:solidFill>
                  <a:srgbClr val="000000"/>
                </a:solidFill>
                <a:effectLst/>
                <a:latin typeface="Arial" panose="020B0604020202020204" pitchFamily="34" charset="0"/>
              </a:rPr>
              <a:t> the architect should ask for further input </a:t>
            </a:r>
            <a:r>
              <a:rPr lang="en-US" sz="1800" b="0" i="0" u="none" strike="noStrike" dirty="0">
                <a:solidFill>
                  <a:srgbClr val="000000"/>
                </a:solidFill>
                <a:effectLst/>
                <a:latin typeface="Arial" panose="020B0604020202020204" pitchFamily="34" charset="0"/>
              </a:rPr>
              <a:t>no matter what level of security they design.</a:t>
            </a:r>
            <a:endParaRPr lang="en-US" sz="3200" b="0" dirty="0">
              <a:effectLst/>
            </a:endParaRPr>
          </a:p>
        </p:txBody>
      </p:sp>
    </p:spTree>
    <p:extLst>
      <p:ext uri="{BB962C8B-B14F-4D97-AF65-F5344CB8AC3E}">
        <p14:creationId xmlns:p14="http://schemas.microsoft.com/office/powerpoint/2010/main" val="41382032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2400" b="0" i="0" u="none" strike="noStrike" dirty="0">
                <a:solidFill>
                  <a:schemeClr val="bg1"/>
                </a:solidFill>
                <a:effectLst/>
                <a:latin typeface="Rubik" panose="020B0604020202020204" charset="-79"/>
                <a:cs typeface="Rubik" panose="020B0604020202020204" charset="-79"/>
              </a:rPr>
              <a:t>The track part of this requirement might </a:t>
            </a:r>
            <a:r>
              <a:rPr lang="en-US" sz="2400" b="1" i="0" u="none" strike="noStrike" dirty="0">
                <a:solidFill>
                  <a:schemeClr val="bg1"/>
                </a:solidFill>
                <a:effectLst/>
                <a:latin typeface="Rubik" panose="020B0604020202020204" charset="-79"/>
                <a:cs typeface="Rubik" panose="020B0604020202020204" charset="-79"/>
              </a:rPr>
              <a:t>suggest </a:t>
            </a:r>
            <a:r>
              <a:rPr lang="en-US" sz="2400" b="0" i="0" u="none" strike="noStrike" dirty="0">
                <a:solidFill>
                  <a:schemeClr val="bg1"/>
                </a:solidFill>
                <a:effectLst/>
                <a:latin typeface="Rubik" panose="020B0604020202020204" charset="-79"/>
                <a:cs typeface="Rubik" panose="020B0604020202020204" charset="-79"/>
              </a:rPr>
              <a:t>characteristics such as </a:t>
            </a:r>
            <a:r>
              <a:rPr lang="en-US" sz="2400" b="1" i="0" u="none" strike="noStrike" dirty="0">
                <a:solidFill>
                  <a:schemeClr val="bg1"/>
                </a:solidFill>
                <a:effectLst/>
                <a:latin typeface="Rubik" panose="020B0604020202020204" charset="-79"/>
                <a:cs typeface="Rubik" panose="020B0604020202020204" charset="-79"/>
              </a:rPr>
              <a:t>auditability and </a:t>
            </a:r>
            <a:r>
              <a:rPr lang="en-US" sz="2400" b="1" i="0" u="none" strike="noStrike" dirty="0" err="1">
                <a:solidFill>
                  <a:schemeClr val="bg1"/>
                </a:solidFill>
                <a:effectLst/>
                <a:latin typeface="Rubik" panose="020B0604020202020204" charset="-79"/>
                <a:cs typeface="Rubik" panose="020B0604020202020204" charset="-79"/>
              </a:rPr>
              <a:t>loggability</a:t>
            </a:r>
            <a:r>
              <a:rPr lang="en-US" sz="2400" b="0" i="0" u="none" strike="noStrike" dirty="0">
                <a:solidFill>
                  <a:schemeClr val="bg1"/>
                </a:solidFill>
                <a:effectLst/>
                <a:latin typeface="Rubik" panose="020B0604020202020204" charset="-79"/>
                <a:cs typeface="Rubik" panose="020B0604020202020204" charset="-79"/>
              </a:rPr>
              <a:t>. The deciding factor again goes back to the defining characteristic—</a:t>
            </a:r>
            <a:r>
              <a:rPr lang="en-US" sz="2400" b="1" i="0" u="none" strike="noStrike" dirty="0">
                <a:solidFill>
                  <a:schemeClr val="bg1"/>
                </a:solidFill>
                <a:effectLst/>
                <a:latin typeface="Rubik" panose="020B0604020202020204" charset="-79"/>
                <a:cs typeface="Rubik" panose="020B0604020202020204" charset="-79"/>
              </a:rPr>
              <a:t>is this outside the scope of the problem domain</a:t>
            </a:r>
            <a:r>
              <a:rPr lang="en-US" sz="2400" b="0" i="0" u="none" strike="noStrike" dirty="0">
                <a:solidFill>
                  <a:schemeClr val="bg1"/>
                </a:solidFill>
                <a:effectLst/>
                <a:latin typeface="Rubik" panose="020B0604020202020204" charset="-79"/>
                <a:cs typeface="Rubik" panose="020B0604020202020204" charset="-79"/>
              </a:rPr>
              <a:t>? </a:t>
            </a:r>
            <a:r>
              <a:rPr lang="en-US" sz="2400" b="1" i="0" u="none" strike="noStrike" dirty="0">
                <a:solidFill>
                  <a:schemeClr val="bg1"/>
                </a:solidFill>
                <a:effectLst/>
                <a:latin typeface="Rubik" panose="020B0604020202020204" charset="-79"/>
                <a:cs typeface="Rubik" panose="020B0604020202020204" charset="-79"/>
              </a:rPr>
              <a:t>Architects must remember that yielding architecture characteristics represents only a small part of the overall effort to design .</a:t>
            </a:r>
            <a:endParaRPr lang="en-US" sz="3200" b="0"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40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endParaRPr lang="en-US" sz="32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200" b="0" i="0" u="none" strike="noStrike" dirty="0">
                <a:solidFill>
                  <a:schemeClr val="bg1"/>
                </a:solidFill>
                <a:effectLst/>
                <a:latin typeface="Rubik" panose="020B0604020202020204" charset="-79"/>
                <a:cs typeface="Rubik" panose="020B0604020202020204" charset="-79"/>
              </a:rPr>
              <a:t>This requirement </a:t>
            </a:r>
            <a:r>
              <a:rPr lang="en-US" sz="3200" b="1" i="0" u="none" strike="noStrike" dirty="0">
                <a:solidFill>
                  <a:schemeClr val="bg1"/>
                </a:solidFill>
                <a:effectLst/>
                <a:latin typeface="Rubik" panose="020B0604020202020204" charset="-79"/>
                <a:cs typeface="Rubik" panose="020B0604020202020204" charset="-79"/>
              </a:rPr>
              <a:t>may not have an immediate impact on application design</a:t>
            </a:r>
            <a:r>
              <a:rPr lang="en-US" sz="3200" b="0" i="0" u="none" strike="noStrike" dirty="0">
                <a:solidFill>
                  <a:schemeClr val="bg1"/>
                </a:solidFill>
                <a:effectLst/>
                <a:latin typeface="Rubik" panose="020B0604020202020204" charset="-79"/>
                <a:cs typeface="Rubik" panose="020B0604020202020204" charset="-79"/>
              </a:rPr>
              <a:t>, it might become the </a:t>
            </a:r>
            <a:r>
              <a:rPr lang="en-US" sz="3200" b="1" i="0" u="none" strike="noStrike" dirty="0">
                <a:solidFill>
                  <a:schemeClr val="bg1"/>
                </a:solidFill>
                <a:effectLst/>
                <a:latin typeface="Rubik" panose="020B0604020202020204" charset="-79"/>
                <a:cs typeface="Rubik" panose="020B0604020202020204" charset="-79"/>
              </a:rPr>
              <a:t>determining factor in a trade-off </a:t>
            </a:r>
            <a:r>
              <a:rPr lang="en-US" sz="3200" b="0" i="0" u="none" strike="noStrike" dirty="0">
                <a:solidFill>
                  <a:schemeClr val="bg1"/>
                </a:solidFill>
                <a:effectLst/>
                <a:latin typeface="Rubik" panose="020B0604020202020204" charset="-79"/>
                <a:cs typeface="Rubik" panose="020B0604020202020204" charset="-79"/>
              </a:rPr>
              <a:t>like choosing details such as communication protocols for </a:t>
            </a:r>
            <a:r>
              <a:rPr lang="en-US" sz="3200" b="1" i="0" u="none" strike="noStrike" dirty="0">
                <a:solidFill>
                  <a:schemeClr val="bg1"/>
                </a:solidFill>
                <a:effectLst/>
                <a:latin typeface="Rubik" panose="020B0604020202020204" charset="-79"/>
                <a:cs typeface="Rubik" panose="020B0604020202020204" charset="-79"/>
              </a:rPr>
              <a:t>integration architecture if integration with newly merged companies is a concern.</a:t>
            </a:r>
            <a:endParaRPr lang="en-US" sz="2400"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2374130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0"/>
              </a:spcAft>
            </a:pPr>
            <a:r>
              <a:rPr lang="en-US" sz="2400" b="0" i="0" u="none" strike="noStrike" dirty="0">
                <a:solidFill>
                  <a:srgbClr val="000000"/>
                </a:solidFill>
                <a:effectLst/>
                <a:latin typeface="Arial" panose="020B0604020202020204" pitchFamily="34" charset="0"/>
              </a:rPr>
              <a:t>This requirement presents an </a:t>
            </a:r>
            <a:r>
              <a:rPr lang="en-US" sz="2400" b="1" i="0" u="none" strike="noStrike" dirty="0">
                <a:solidFill>
                  <a:srgbClr val="000000"/>
                </a:solidFill>
                <a:effectLst/>
                <a:latin typeface="Arial" panose="020B0604020202020204" pitchFamily="34" charset="0"/>
              </a:rPr>
              <a:t>interesting architectural challenge</a:t>
            </a:r>
            <a:r>
              <a:rPr lang="en-US" sz="2400" b="0" i="0" u="none" strike="noStrike" dirty="0">
                <a:solidFill>
                  <a:srgbClr val="000000"/>
                </a:solidFill>
                <a:effectLst/>
                <a:latin typeface="Arial" panose="020B0604020202020204" pitchFamily="34" charset="0"/>
              </a:rPr>
              <a:t>, definitely </a:t>
            </a:r>
            <a:r>
              <a:rPr lang="en-US" sz="2400" b="1" i="0" u="none" strike="noStrike" dirty="0">
                <a:solidFill>
                  <a:srgbClr val="000000"/>
                </a:solidFill>
                <a:effectLst/>
                <a:latin typeface="Arial" panose="020B0604020202020204" pitchFamily="34" charset="0"/>
              </a:rPr>
              <a:t>impacting the structure</a:t>
            </a:r>
            <a:r>
              <a:rPr lang="en-US" sz="2400" b="0" i="0" u="none" strike="noStrike" dirty="0">
                <a:solidFill>
                  <a:srgbClr val="000000"/>
                </a:solidFill>
                <a:effectLst/>
                <a:latin typeface="Arial" panose="020B0604020202020204" pitchFamily="34" charset="0"/>
              </a:rPr>
              <a:t> of the application.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Is the availability of the one auctioneer more important than availability for one of the hundreds of bidders?</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0" i="0" u="none" strike="noStrike" dirty="0">
                <a:solidFill>
                  <a:srgbClr val="000000"/>
                </a:solidFill>
                <a:effectLst/>
                <a:latin typeface="Arial" panose="020B0604020202020204" pitchFamily="34" charset="0"/>
              </a:rPr>
              <a:t>Obviously, </a:t>
            </a:r>
            <a:r>
              <a:rPr lang="en-US" sz="2400" b="1" i="0" u="none" strike="noStrike" dirty="0">
                <a:solidFill>
                  <a:srgbClr val="000000"/>
                </a:solidFill>
                <a:effectLst/>
                <a:latin typeface="Arial" panose="020B0604020202020204" pitchFamily="34" charset="0"/>
              </a:rPr>
              <a:t>one is clearly more critical:</a:t>
            </a:r>
            <a:r>
              <a:rPr lang="en-US" sz="2400" b="0" i="0" u="none" strike="noStrike" dirty="0">
                <a:solidFill>
                  <a:srgbClr val="000000"/>
                </a:solidFill>
                <a:effectLst/>
                <a:latin typeface="Arial" panose="020B0604020202020204" pitchFamily="34" charset="0"/>
              </a:rPr>
              <a:t> </a:t>
            </a:r>
            <a:r>
              <a:rPr lang="en-US" sz="2400" b="1" i="0" u="none" strike="noStrike" dirty="0">
                <a:solidFill>
                  <a:srgbClr val="000000"/>
                </a:solidFill>
                <a:effectLst/>
                <a:latin typeface="Arial" panose="020B0604020202020204" pitchFamily="34" charset="0"/>
              </a:rPr>
              <a:t>if the auctioneer cannot access the site, online bids cannot occur for anyone.</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Reliability commonly appears with availability</a:t>
            </a:r>
            <a:r>
              <a:rPr lang="en-US" sz="2400" b="0" i="0" u="none" strike="noStrike" dirty="0">
                <a:solidFill>
                  <a:srgbClr val="000000"/>
                </a:solidFill>
                <a:effectLst/>
                <a:latin typeface="Arial" panose="020B0604020202020204" pitchFamily="34" charset="0"/>
              </a:rPr>
              <a:t>; it addresses operational aspects such as </a:t>
            </a:r>
            <a:r>
              <a:rPr lang="en-US" sz="2400" b="1" i="0" u="none" strike="noStrike" dirty="0">
                <a:solidFill>
                  <a:srgbClr val="000000"/>
                </a:solidFill>
                <a:effectLst/>
                <a:latin typeface="Arial" panose="020B0604020202020204" pitchFamily="34" charset="0"/>
              </a:rPr>
              <a:t>uptime</a:t>
            </a:r>
            <a:r>
              <a:rPr lang="en-US" sz="2400" b="0" i="0" u="none" strike="noStrike" dirty="0">
                <a:solidFill>
                  <a:srgbClr val="000000"/>
                </a:solidFill>
                <a:effectLst/>
                <a:latin typeface="Arial" panose="020B0604020202020204" pitchFamily="34" charset="0"/>
              </a:rPr>
              <a:t>, as well as </a:t>
            </a:r>
            <a:r>
              <a:rPr lang="en-US" sz="2400" b="1" i="0" u="none" strike="noStrike" dirty="0">
                <a:solidFill>
                  <a:srgbClr val="000000"/>
                </a:solidFill>
                <a:effectLst/>
                <a:latin typeface="Arial" panose="020B0604020202020204" pitchFamily="34" charset="0"/>
              </a:rPr>
              <a:t>data integrity </a:t>
            </a:r>
            <a:r>
              <a:rPr lang="en-US" sz="2400" b="0" i="0" u="none" strike="noStrike" dirty="0">
                <a:solidFill>
                  <a:srgbClr val="000000"/>
                </a:solidFill>
                <a:effectLst/>
                <a:latin typeface="Arial" panose="020B0604020202020204" pitchFamily="34" charset="0"/>
              </a:rPr>
              <a:t>and other measures of how </a:t>
            </a:r>
            <a:r>
              <a:rPr lang="en-US" sz="2400" b="1" i="0" u="none" strike="noStrike" dirty="0">
                <a:solidFill>
                  <a:srgbClr val="000000"/>
                </a:solidFill>
                <a:effectLst/>
                <a:latin typeface="Arial" panose="020B0604020202020204" pitchFamily="34" charset="0"/>
              </a:rPr>
              <a:t>reliable </a:t>
            </a:r>
            <a:r>
              <a:rPr lang="en-US" sz="2400" b="0" i="0" u="none" strike="noStrike" dirty="0">
                <a:solidFill>
                  <a:srgbClr val="000000"/>
                </a:solidFill>
                <a:effectLst/>
                <a:latin typeface="Arial" panose="020B0604020202020204" pitchFamily="34" charset="0"/>
              </a:rPr>
              <a:t>an application is. For example, in an auction site, the architect must ensure that the </a:t>
            </a:r>
            <a:r>
              <a:rPr lang="en-US" sz="2400" b="1" i="0" u="none" strike="noStrike" dirty="0">
                <a:solidFill>
                  <a:srgbClr val="000000"/>
                </a:solidFill>
                <a:effectLst/>
                <a:latin typeface="Arial" panose="020B0604020202020204" pitchFamily="34" charset="0"/>
              </a:rPr>
              <a:t>message ordering is reliably correct</a:t>
            </a:r>
            <a:r>
              <a:rPr lang="en-US" sz="2400" b="0" i="0" u="none" strike="noStrike" dirty="0">
                <a:solidFill>
                  <a:srgbClr val="000000"/>
                </a:solidFill>
                <a:effectLst/>
                <a:latin typeface="Arial" panose="020B0604020202020204" pitchFamily="34" charset="0"/>
              </a:rPr>
              <a:t>.</a:t>
            </a:r>
          </a:p>
          <a:p>
            <a:pPr marL="457200" rtl="0">
              <a:spcBef>
                <a:spcPts val="0"/>
              </a:spcBef>
              <a:spcAft>
                <a:spcPts val="0"/>
              </a:spcAft>
            </a:pPr>
            <a:endParaRPr lang="en-US" sz="2400" b="0" i="0" u="none" strike="noStrike"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0" i="0" u="none" strike="noStrike" dirty="0">
                <a:solidFill>
                  <a:srgbClr val="000000"/>
                </a:solidFill>
                <a:effectLst/>
                <a:latin typeface="Arial" panose="020B0604020202020204" pitchFamily="34" charset="0"/>
              </a:rPr>
              <a:t>This last requirement highlights the </a:t>
            </a:r>
            <a:r>
              <a:rPr lang="en-US" sz="4000" b="1" i="0" u="none" strike="noStrike" dirty="0">
                <a:solidFill>
                  <a:srgbClr val="000000"/>
                </a:solidFill>
                <a:effectLst/>
                <a:latin typeface="Arial" panose="020B0604020202020204" pitchFamily="34" charset="0"/>
              </a:rPr>
              <a:t>need </a:t>
            </a:r>
            <a:r>
              <a:rPr lang="en-US" sz="4000" b="0" i="0" u="none" strike="noStrike" dirty="0">
                <a:solidFill>
                  <a:srgbClr val="000000"/>
                </a:solidFill>
                <a:effectLst/>
                <a:latin typeface="Arial" panose="020B0604020202020204" pitchFamily="34" charset="0"/>
              </a:rPr>
              <a:t>for using the </a:t>
            </a:r>
            <a:r>
              <a:rPr lang="en-US" sz="4000" b="1" i="0" u="none" strike="noStrike" dirty="0">
                <a:solidFill>
                  <a:srgbClr val="000000"/>
                </a:solidFill>
                <a:effectLst/>
                <a:latin typeface="Arial" panose="020B0604020202020204" pitchFamily="34" charset="0"/>
              </a:rPr>
              <a:t>architecture quantum measure </a:t>
            </a:r>
            <a:r>
              <a:rPr lang="en-US" sz="4000" b="0" i="0" u="none" strike="noStrike" dirty="0">
                <a:solidFill>
                  <a:srgbClr val="000000"/>
                </a:solidFill>
                <a:effectLst/>
                <a:latin typeface="Arial" panose="020B0604020202020204" pitchFamily="34" charset="0"/>
              </a:rPr>
              <a:t>as architects scope architecture </a:t>
            </a:r>
            <a:r>
              <a:rPr lang="en-US" sz="4000" b="1" i="0" u="none" strike="noStrike" dirty="0">
                <a:solidFill>
                  <a:srgbClr val="000000"/>
                </a:solidFill>
                <a:effectLst/>
                <a:latin typeface="Arial" panose="020B0604020202020204" pitchFamily="34" charset="0"/>
              </a:rPr>
              <a:t>characteristics at the quantum level</a:t>
            </a:r>
            <a:r>
              <a:rPr lang="en-US" sz="4000" b="0" i="0" u="none" strike="noStrike" dirty="0">
                <a:solidFill>
                  <a:srgbClr val="000000"/>
                </a:solidFill>
                <a:effectLst/>
                <a:latin typeface="Arial" panose="020B0604020202020204" pitchFamily="34" charset="0"/>
              </a:rPr>
              <a:t>. For example, in Going, Going, Gone, an architect would </a:t>
            </a:r>
            <a:r>
              <a:rPr lang="en-US" sz="4000" b="1" i="0" u="none" strike="noStrike" dirty="0">
                <a:solidFill>
                  <a:srgbClr val="000000"/>
                </a:solidFill>
                <a:effectLst/>
                <a:latin typeface="Arial" panose="020B0604020202020204" pitchFamily="34" charset="0"/>
              </a:rPr>
              <a:t>notice that different parts </a:t>
            </a:r>
            <a:r>
              <a:rPr lang="en-US" sz="4000" b="0" i="0" u="none" strike="noStrike" dirty="0">
                <a:solidFill>
                  <a:srgbClr val="000000"/>
                </a:solidFill>
                <a:effectLst/>
                <a:latin typeface="Arial" panose="020B0604020202020204" pitchFamily="34" charset="0"/>
              </a:rPr>
              <a:t>of this architecture </a:t>
            </a:r>
            <a:r>
              <a:rPr lang="en-US" sz="4000" b="1" i="0" u="sng" dirty="0">
                <a:solidFill>
                  <a:srgbClr val="000000"/>
                </a:solidFill>
                <a:effectLst/>
                <a:latin typeface="Arial" panose="020B0604020202020204" pitchFamily="34" charset="0"/>
              </a:rPr>
              <a:t>need different characteristics</a:t>
            </a:r>
            <a:r>
              <a:rPr lang="en-US" sz="4000" b="0" i="0" u="none" strike="noStrike" dirty="0">
                <a:solidFill>
                  <a:srgbClr val="000000"/>
                </a:solidFill>
                <a:effectLst/>
                <a:latin typeface="Arial" panose="020B0604020202020204" pitchFamily="34" charset="0"/>
              </a:rPr>
              <a:t>: </a:t>
            </a:r>
            <a:r>
              <a:rPr lang="en-US" sz="4000" b="1" i="0" u="none" strike="noStrike" dirty="0">
                <a:solidFill>
                  <a:srgbClr val="000000"/>
                </a:solidFill>
                <a:effectLst/>
                <a:latin typeface="Arial" panose="020B0604020202020204" pitchFamily="34" charset="0"/>
              </a:rPr>
              <a:t>streaming bids, online bidders, and the auctioneer </a:t>
            </a:r>
            <a:r>
              <a:rPr lang="en-US" sz="4000" b="0" i="0" u="none" strike="noStrike" dirty="0">
                <a:solidFill>
                  <a:srgbClr val="000000"/>
                </a:solidFill>
                <a:effectLst/>
                <a:latin typeface="Arial" panose="020B0604020202020204" pitchFamily="34" charset="0"/>
              </a:rPr>
              <a:t>are three obvious choices. The architecture quantum measure is a way to think about </a:t>
            </a:r>
            <a:r>
              <a:rPr lang="en-US" sz="4000" b="1" i="0" u="none" strike="noStrike" dirty="0">
                <a:solidFill>
                  <a:srgbClr val="000000"/>
                </a:solidFill>
                <a:effectLst/>
                <a:latin typeface="Arial" panose="020B0604020202020204" pitchFamily="34" charset="0"/>
              </a:rPr>
              <a:t>deployment, coupling, where data should reside, and communication styles within architectures.</a:t>
            </a:r>
            <a:r>
              <a:rPr lang="en-US" sz="4000" b="0" i="0" u="none" strike="noStrike" dirty="0">
                <a:solidFill>
                  <a:srgbClr val="000000"/>
                </a:solidFill>
                <a:effectLst/>
                <a:latin typeface="Arial" panose="020B0604020202020204" pitchFamily="34" charset="0"/>
              </a:rPr>
              <a:t> In this kata, an architect can analyze the differing architecture </a:t>
            </a:r>
            <a:r>
              <a:rPr lang="en-US" sz="4000" b="1" i="0" u="none" strike="noStrike" dirty="0">
                <a:solidFill>
                  <a:srgbClr val="000000"/>
                </a:solidFill>
                <a:effectLst/>
                <a:latin typeface="Arial" panose="020B0604020202020204" pitchFamily="34" charset="0"/>
              </a:rPr>
              <a:t>characteristics per architecture quantum</a:t>
            </a:r>
            <a:r>
              <a:rPr lang="en-US" sz="4000" b="0" i="0" u="none" strike="noStrike" dirty="0">
                <a:solidFill>
                  <a:srgbClr val="000000"/>
                </a:solidFill>
                <a:effectLst/>
                <a:latin typeface="Arial" panose="020B0604020202020204" pitchFamily="34" charset="0"/>
              </a:rPr>
              <a:t>, leading to hybrid architecture design earlier in the process.</a:t>
            </a:r>
            <a:endParaRPr lang="en-US" sz="6000" b="0" dirty="0">
              <a:effectLst/>
            </a:endParaRPr>
          </a:p>
          <a:p>
            <a:pPr marL="457200" rtl="0">
              <a:spcBef>
                <a:spcPts val="0"/>
              </a:spcBef>
              <a:spcAft>
                <a:spcPts val="0"/>
              </a:spcAft>
            </a:pPr>
            <a:endParaRPr lang="en-US" sz="4000" b="0" dirty="0">
              <a:effectLst/>
            </a:endParaRPr>
          </a:p>
        </p:txBody>
      </p:sp>
    </p:spTree>
    <p:extLst>
      <p:ext uri="{BB962C8B-B14F-4D97-AF65-F5344CB8AC3E}">
        <p14:creationId xmlns:p14="http://schemas.microsoft.com/office/powerpoint/2010/main" val="13857410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architects typically think</a:t>
            </a:r>
            <a:r>
              <a:rPr lang="en-US" sz="1800" b="0" i="0" u="none" strike="noStrike" dirty="0">
                <a:solidFill>
                  <a:srgbClr val="000000"/>
                </a:solidFill>
                <a:effectLst/>
                <a:latin typeface="Arial" panose="020B0604020202020204" pitchFamily="34" charset="0"/>
              </a:rPr>
              <a:t> in terms of </a:t>
            </a:r>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physical manifestation of a module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physically package modules in different ways as we call components such as DLL files in </a:t>
            </a:r>
            <a:r>
              <a:rPr lang="en-US" sz="1800" b="1" i="0" u="none" strike="noStrike" dirty="0" err="1">
                <a:solidFill>
                  <a:srgbClr val="000000"/>
                </a:solidFill>
                <a:effectLst/>
                <a:latin typeface="Arial" panose="020B0604020202020204" pitchFamily="34" charset="0"/>
              </a:rPr>
              <a:t>.Net</a:t>
            </a:r>
            <a:r>
              <a:rPr lang="en-US" sz="1800" b="1" i="0" u="none" strike="noStrike" dirty="0">
                <a:solidFill>
                  <a:srgbClr val="000000"/>
                </a:solidFill>
                <a:effectLst/>
                <a:latin typeface="Arial" panose="020B0604020202020204" pitchFamily="34" charset="0"/>
              </a:rPr>
              <a:t> or JAR files in Java.</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So we will discuss architectural considerations around components, ranging from scope to discovery.</a:t>
            </a:r>
            <a:br>
              <a:rPr lang="en-US" dirty="0"/>
            </a:br>
            <a:endParaRPr lang="en-US" dirty="0"/>
          </a:p>
        </p:txBody>
      </p:sp>
    </p:spTree>
    <p:extLst>
      <p:ext uri="{BB962C8B-B14F-4D97-AF65-F5344CB8AC3E}">
        <p14:creationId xmlns:p14="http://schemas.microsoft.com/office/powerpoint/2010/main" val="2254526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simplest component </a:t>
            </a:r>
            <a:r>
              <a:rPr lang="en-US" sz="1800" b="0" i="0" u="none" strike="noStrike" dirty="0">
                <a:solidFill>
                  <a:srgbClr val="000000"/>
                </a:solidFill>
                <a:effectLst/>
                <a:latin typeface="Arial" panose="020B0604020202020204" pitchFamily="34" charset="0"/>
              </a:rPr>
              <a:t>is a </a:t>
            </a:r>
            <a:r>
              <a:rPr lang="en-US" sz="1800" b="1" i="0" u="none" strike="noStrike" dirty="0">
                <a:solidFill>
                  <a:srgbClr val="000000"/>
                </a:solidFill>
                <a:effectLst/>
                <a:latin typeface="Arial" panose="020B0604020202020204" pitchFamily="34" charset="0"/>
              </a:rPr>
              <a:t>wrapper </a:t>
            </a:r>
            <a:r>
              <a:rPr lang="en-US" sz="1800" b="0" i="0" u="none" strike="noStrike" dirty="0">
                <a:solidFill>
                  <a:srgbClr val="000000"/>
                </a:solidFill>
                <a:effectLst/>
                <a:latin typeface="Arial" panose="020B0604020202020204" pitchFamily="34" charset="0"/>
              </a:rPr>
              <a:t>that is often called a </a:t>
            </a:r>
            <a:r>
              <a:rPr lang="en-US" sz="1800" b="1" i="0" u="none" strike="noStrike" dirty="0">
                <a:solidFill>
                  <a:srgbClr val="000000"/>
                </a:solidFill>
                <a:effectLst/>
                <a:latin typeface="Arial" panose="020B0604020202020204" pitchFamily="34" charset="0"/>
              </a:rPr>
              <a:t>library </a:t>
            </a:r>
            <a:r>
              <a:rPr lang="en-US" sz="1800" b="0" i="0" u="none" strike="noStrike" dirty="0">
                <a:solidFill>
                  <a:srgbClr val="000000"/>
                </a:solidFill>
                <a:effectLst/>
                <a:latin typeface="Arial" panose="020B0604020202020204" pitchFamily="34" charset="0"/>
              </a:rPr>
              <a:t>which represents a </a:t>
            </a:r>
            <a:r>
              <a:rPr lang="en-US" sz="1800" b="1" i="0" u="none" strike="noStrike" dirty="0">
                <a:solidFill>
                  <a:srgbClr val="000000"/>
                </a:solidFill>
                <a:effectLst/>
                <a:latin typeface="Arial" panose="020B0604020202020204" pitchFamily="34" charset="0"/>
              </a:rPr>
              <a:t>higher level of modularity</a:t>
            </a:r>
            <a:r>
              <a:rPr lang="en-US" sz="1800" b="0" i="0" u="none" strike="noStrike" dirty="0">
                <a:solidFill>
                  <a:srgbClr val="000000"/>
                </a:solidFill>
                <a:effectLst/>
                <a:latin typeface="Arial" panose="020B0604020202020204" pitchFamily="34" charset="0"/>
              </a:rPr>
              <a:t>. It tends to run in the </a:t>
            </a:r>
            <a:r>
              <a:rPr lang="en-US" sz="1800" b="1" i="0" u="none" strike="noStrike" dirty="0">
                <a:solidFill>
                  <a:srgbClr val="000000"/>
                </a:solidFill>
                <a:effectLst/>
                <a:latin typeface="Arial" panose="020B0604020202020204" pitchFamily="34" charset="0"/>
              </a:rPr>
              <a:t>same memory address </a:t>
            </a:r>
            <a:r>
              <a:rPr lang="en-US" sz="1800" b="0" i="0" u="none" strike="noStrike" dirty="0">
                <a:solidFill>
                  <a:srgbClr val="000000"/>
                </a:solidFill>
                <a:effectLst/>
                <a:latin typeface="Arial" panose="020B0604020202020204" pitchFamily="34" charset="0"/>
              </a:rPr>
              <a:t>as the calling code and </a:t>
            </a:r>
            <a:r>
              <a:rPr lang="en-US" sz="1800" b="1" i="0" u="none" strike="noStrike" dirty="0">
                <a:solidFill>
                  <a:srgbClr val="000000"/>
                </a:solidFill>
                <a:effectLst/>
                <a:latin typeface="Arial" panose="020B0604020202020204" pitchFamily="34" charset="0"/>
              </a:rPr>
              <a:t>communicate via language function call </a:t>
            </a:r>
            <a:r>
              <a:rPr lang="en-US" sz="1800" b="0" i="0" u="none" strike="noStrike" dirty="0">
                <a:solidFill>
                  <a:srgbClr val="000000"/>
                </a:solidFill>
                <a:effectLst/>
                <a:latin typeface="Arial" panose="020B0604020202020204" pitchFamily="34" charset="0"/>
              </a:rPr>
              <a:t>mechanisms.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Components </a:t>
            </a:r>
            <a:r>
              <a:rPr lang="en-US" sz="1800" b="0" i="0" u="none" strike="noStrike" dirty="0">
                <a:solidFill>
                  <a:srgbClr val="000000"/>
                </a:solidFill>
                <a:effectLst/>
                <a:latin typeface="Arial" panose="020B0604020202020204" pitchFamily="34" charset="0"/>
              </a:rPr>
              <a:t>also appear as </a:t>
            </a:r>
            <a:r>
              <a:rPr lang="en-US" sz="1800" b="1" i="0" u="none" strike="noStrike" dirty="0">
                <a:solidFill>
                  <a:srgbClr val="000000"/>
                </a:solidFill>
                <a:effectLst/>
                <a:latin typeface="Arial" panose="020B0604020202020204" pitchFamily="34" charset="0"/>
              </a:rPr>
              <a:t>subsystems or layers </a:t>
            </a:r>
            <a:r>
              <a:rPr lang="en-US" sz="1800" b="0" i="0" u="none" strike="noStrike" dirty="0">
                <a:solidFill>
                  <a:srgbClr val="000000"/>
                </a:solidFill>
                <a:effectLst/>
                <a:latin typeface="Arial" panose="020B0604020202020204" pitchFamily="34" charset="0"/>
              </a:rPr>
              <a:t>in architecture.</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Libraries are usually compile-time dependencies.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type of </a:t>
            </a:r>
            <a:r>
              <a:rPr lang="en-US" sz="1800" b="1" i="0" u="none" strike="noStrike" dirty="0">
                <a:solidFill>
                  <a:srgbClr val="000000"/>
                </a:solidFill>
                <a:effectLst/>
                <a:latin typeface="Arial" panose="020B0604020202020204" pitchFamily="34" charset="0"/>
              </a:rPr>
              <a:t>component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service</a:t>
            </a:r>
            <a:r>
              <a:rPr lang="en-US" sz="1800" b="0" i="0" u="none" strike="noStrike" dirty="0">
                <a:solidFill>
                  <a:srgbClr val="000000"/>
                </a:solidFill>
                <a:effectLst/>
                <a:latin typeface="Arial" panose="020B0604020202020204" pitchFamily="34" charset="0"/>
              </a:rPr>
              <a:t>, tends to </a:t>
            </a:r>
            <a:r>
              <a:rPr lang="en-US" sz="1800" b="1" i="0" u="none" strike="noStrike" dirty="0">
                <a:solidFill>
                  <a:srgbClr val="000000"/>
                </a:solidFill>
                <a:effectLst/>
                <a:latin typeface="Arial" panose="020B0604020202020204" pitchFamily="34" charset="0"/>
              </a:rPr>
              <a:t>run in its own address space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communicates via low-level networking protocols </a:t>
            </a:r>
            <a:r>
              <a:rPr lang="en-US" sz="1800" b="0" i="0" u="none" strike="noStrike" dirty="0">
                <a:solidFill>
                  <a:srgbClr val="000000"/>
                </a:solidFill>
                <a:effectLst/>
                <a:latin typeface="Arial" panose="020B0604020202020204" pitchFamily="34" charset="0"/>
              </a:rPr>
              <a:t>like TCP/IP or </a:t>
            </a:r>
            <a:r>
              <a:rPr lang="en-US" sz="1800" b="1" i="0" u="none" strike="noStrike" dirty="0">
                <a:solidFill>
                  <a:srgbClr val="000000"/>
                </a:solidFill>
                <a:effectLst/>
                <a:latin typeface="Arial" panose="020B0604020202020204" pitchFamily="34" charset="0"/>
              </a:rPr>
              <a:t>higher-level formats </a:t>
            </a:r>
            <a:r>
              <a:rPr lang="en-US" sz="1800" b="0" i="0" u="none" strike="noStrike" dirty="0">
                <a:solidFill>
                  <a:srgbClr val="000000"/>
                </a:solidFill>
                <a:effectLst/>
                <a:latin typeface="Arial" panose="020B0604020202020204" pitchFamily="34" charset="0"/>
              </a:rPr>
              <a:t>like REST or </a:t>
            </a:r>
            <a:r>
              <a:rPr lang="en-US" sz="1800" b="1" i="0" u="none" strike="noStrike" dirty="0">
                <a:solidFill>
                  <a:srgbClr val="000000"/>
                </a:solidFill>
                <a:effectLst/>
                <a:latin typeface="Arial" panose="020B0604020202020204" pitchFamily="34" charset="0"/>
              </a:rPr>
              <a:t>message queues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forming stand-alone</a:t>
            </a:r>
            <a:r>
              <a:rPr lang="en-US" sz="1800" b="0" i="0" u="none" strike="noStrike" dirty="0">
                <a:solidFill>
                  <a:srgbClr val="000000"/>
                </a:solidFill>
                <a:effectLst/>
                <a:latin typeface="Arial" panose="020B0604020202020204" pitchFamily="34" charset="0"/>
              </a:rPr>
              <a:t>, deployable units in architectures </a:t>
            </a:r>
            <a:r>
              <a:rPr lang="en-US" sz="1800" b="1" i="0" u="none" strike="noStrike" dirty="0">
                <a:solidFill>
                  <a:srgbClr val="000000"/>
                </a:solidFill>
                <a:effectLst/>
                <a:latin typeface="Arial" panose="020B0604020202020204" pitchFamily="34" charset="0"/>
              </a:rPr>
              <a:t>like microservices</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as the f</a:t>
            </a:r>
            <a:r>
              <a:rPr lang="en-US" sz="1800" b="1" i="0" u="none" strike="noStrike" dirty="0">
                <a:solidFill>
                  <a:srgbClr val="000000"/>
                </a:solidFill>
                <a:effectLst/>
                <a:latin typeface="Arial" panose="020B0604020202020204" pitchFamily="34" charset="0"/>
              </a:rPr>
              <a:t>undamental modular building blocks in architecture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are a critical consideration for architects</a:t>
            </a:r>
            <a:r>
              <a:rPr lang="en-US" sz="1800" b="0" i="0" u="none" strike="noStrike" dirty="0">
                <a:solidFill>
                  <a:srgbClr val="000000"/>
                </a:solidFill>
                <a:effectLst/>
                <a:latin typeface="Arial" panose="020B0604020202020204" pitchFamily="34" charset="0"/>
              </a:rPr>
              <a:t>, particularly in</a:t>
            </a:r>
            <a:r>
              <a:rPr lang="en-US" sz="1800" b="1"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making decisions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regarding the </a:t>
            </a:r>
            <a:r>
              <a:rPr lang="en-US" sz="1800" b="1" i="0" u="sng" dirty="0">
                <a:solidFill>
                  <a:srgbClr val="000000"/>
                </a:solidFill>
                <a:effectLst/>
                <a:latin typeface="Arial" panose="020B0604020202020204" pitchFamily="34" charset="0"/>
              </a:rPr>
              <a:t>top-level partitioning</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within the architecture.</a:t>
            </a:r>
            <a:endParaRPr lang="en-US" dirty="0"/>
          </a:p>
        </p:txBody>
      </p:sp>
    </p:spTree>
    <p:extLst>
      <p:ext uri="{BB962C8B-B14F-4D97-AF65-F5344CB8AC3E}">
        <p14:creationId xmlns:p14="http://schemas.microsoft.com/office/powerpoint/2010/main" val="30053219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Typically, </a:t>
            </a:r>
            <a:r>
              <a:rPr lang="en-US" sz="1800" b="1" i="0" u="none" strike="noStrike" dirty="0">
                <a:solidFill>
                  <a:srgbClr val="000000"/>
                </a:solidFill>
                <a:effectLst/>
                <a:latin typeface="Arial" panose="020B0604020202020204" pitchFamily="34" charset="0"/>
              </a:rPr>
              <a:t>the architect defines, refines, manages, and governs components within an architecture</a:t>
            </a:r>
            <a:r>
              <a:rPr lang="en-US" sz="1800" b="0" i="0" u="none" strike="noStrike" dirty="0">
                <a:solidFill>
                  <a:srgbClr val="000000"/>
                </a:solidFill>
                <a:effectLst/>
                <a:latin typeface="Arial" panose="020B0604020202020204" pitchFamily="34" charset="0"/>
              </a:rPr>
              <a:t>. Software architects, </a:t>
            </a:r>
            <a:r>
              <a:rPr lang="en-US" sz="1800" b="1" i="0" u="none" strike="noStrike" dirty="0">
                <a:solidFill>
                  <a:srgbClr val="000000"/>
                </a:solidFill>
                <a:effectLst/>
                <a:latin typeface="Arial" panose="020B0604020202020204" pitchFamily="34" charset="0"/>
              </a:rPr>
              <a:t>in collaboration with </a:t>
            </a:r>
            <a:r>
              <a:rPr lang="en-US" sz="1800" b="0" i="0" u="none" strike="noStrike" dirty="0">
                <a:solidFill>
                  <a:srgbClr val="000000"/>
                </a:solidFill>
                <a:effectLst/>
                <a:latin typeface="Arial" panose="020B0604020202020204" pitchFamily="34" charset="0"/>
              </a:rPr>
              <a:t>business analysts, subject matter experts, developers, QA engineers, operations, and enterprise architects, </a:t>
            </a:r>
          </a:p>
          <a:p>
            <a:pPr rtl="0">
              <a:spcBef>
                <a:spcPts val="0"/>
              </a:spcBef>
              <a:spcAft>
                <a:spcPts val="0"/>
              </a:spcAft>
            </a:pPr>
            <a:r>
              <a:rPr lang="en-US" sz="1800" b="0" i="0" u="none" strike="noStrike" dirty="0">
                <a:solidFill>
                  <a:srgbClr val="000000"/>
                </a:solidFill>
                <a:effectLst/>
                <a:latin typeface="Arial" panose="020B0604020202020204" pitchFamily="34" charset="0"/>
              </a:rPr>
              <a:t>incorporating the architecture </a:t>
            </a:r>
            <a:r>
              <a:rPr lang="en-US" sz="1800" b="1" i="0" u="none" strike="noStrike" dirty="0">
                <a:solidFill>
                  <a:srgbClr val="000000"/>
                </a:solidFill>
                <a:effectLst/>
                <a:latin typeface="Arial" panose="020B0604020202020204" pitchFamily="34" charset="0"/>
              </a:rPr>
              <a:t>characteristics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requirements </a:t>
            </a:r>
            <a:r>
              <a:rPr lang="en-US" sz="1800" b="0" i="0" u="none" strike="noStrike" dirty="0">
                <a:solidFill>
                  <a:srgbClr val="000000"/>
                </a:solidFill>
                <a:effectLst/>
                <a:latin typeface="Arial" panose="020B0604020202020204" pitchFamily="34" charset="0"/>
              </a:rPr>
              <a:t>for the software</a:t>
            </a:r>
            <a:endParaRPr lang="en-US" dirty="0"/>
          </a:p>
        </p:txBody>
      </p:sp>
    </p:spTree>
    <p:extLst>
      <p:ext uri="{BB962C8B-B14F-4D97-AF65-F5344CB8AC3E}">
        <p14:creationId xmlns:p14="http://schemas.microsoft.com/office/powerpoint/2010/main" val="2149145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Virtually, architecture is independent from the development process, The primary exception is various flavors of</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Agile</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Architects ultimately don’t care where requirements originate: waterfall-style analysis and design, Agile story cards...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Components consist of classes or functions, whose </a:t>
            </a:r>
            <a:r>
              <a:rPr lang="en-US" sz="1800" b="1" i="0" u="none" strike="noStrike" dirty="0">
                <a:solidFill>
                  <a:srgbClr val="000000"/>
                </a:solidFill>
                <a:effectLst/>
                <a:latin typeface="Arial" panose="020B0604020202020204" pitchFamily="34" charset="0"/>
              </a:rPr>
              <a:t>design falls under the responsibility of tech leads or developers. </a:t>
            </a:r>
            <a:endParaRPr lang="en-US" b="0" dirty="0">
              <a:effectLst/>
            </a:endParaRPr>
          </a:p>
          <a:p>
            <a:pPr rtl="0">
              <a:spcBef>
                <a:spcPts val="0"/>
              </a:spcBef>
              <a:spcAft>
                <a:spcPts val="0"/>
              </a:spcAft>
            </a:pPr>
            <a:r>
              <a:rPr lang="en-US" sz="1800" b="0" i="1" u="none" strike="noStrike" dirty="0">
                <a:solidFill>
                  <a:srgbClr val="000000"/>
                </a:solidFill>
                <a:effectLst/>
                <a:latin typeface="Arial" panose="020B0604020202020204" pitchFamily="34" charset="0"/>
              </a:rPr>
              <a:t>Architects just </a:t>
            </a:r>
            <a:r>
              <a:rPr lang="en-US" sz="1800" b="0" i="0" u="none" strike="noStrike" dirty="0">
                <a:solidFill>
                  <a:srgbClr val="000000"/>
                </a:solidFill>
                <a:effectLst/>
                <a:latin typeface="Arial" panose="020B0604020202020204" pitchFamily="34" charset="0"/>
              </a:rPr>
              <a:t>should </a:t>
            </a:r>
            <a:r>
              <a:rPr lang="en-US" sz="1800" b="1" i="0" u="none" strike="noStrike" dirty="0">
                <a:solidFill>
                  <a:srgbClr val="000000"/>
                </a:solidFill>
                <a:effectLst/>
                <a:latin typeface="Arial" panose="020B0604020202020204" pitchFamily="34" charset="0"/>
              </a:rPr>
              <a:t>avoid micromanaging each decision </a:t>
            </a:r>
            <a:r>
              <a:rPr lang="en-US" sz="1800" b="0" i="0" u="none" strike="noStrike" dirty="0">
                <a:solidFill>
                  <a:srgbClr val="000000"/>
                </a:solidFill>
                <a:effectLst/>
                <a:latin typeface="Arial" panose="020B0604020202020204" pitchFamily="34" charset="0"/>
              </a:rPr>
              <a:t>from top to bottom in the system.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If architects never allow other roles to make decisions of consequence, the organization will struggle with empowering the next generation of architects.</a:t>
            </a:r>
            <a:endParaRPr lang="en-US" b="0" dirty="0">
              <a:effectLst/>
            </a:endParaRPr>
          </a:p>
          <a:p>
            <a:br>
              <a:rPr lang="en-US" b="0" dirty="0">
                <a:effectLst/>
              </a:rPr>
            </a:br>
            <a:r>
              <a:rPr lang="en-US" sz="1800" b="1" i="0" u="none" strike="noStrike" dirty="0">
                <a:solidFill>
                  <a:srgbClr val="000000"/>
                </a:solidFill>
                <a:effectLst/>
                <a:latin typeface="Arial" panose="020B0604020202020204" pitchFamily="34" charset="0"/>
              </a:rPr>
              <a:t>An architect must identify components as </a:t>
            </a:r>
            <a:r>
              <a:rPr lang="en-US" sz="1800" b="1" i="0" u="sng" dirty="0">
                <a:solidFill>
                  <a:srgbClr val="000000"/>
                </a:solidFill>
                <a:effectLst/>
                <a:latin typeface="Arial" panose="020B0604020202020204" pitchFamily="34" charset="0"/>
              </a:rPr>
              <a:t>one of the first tasks on a new project</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But before an architect can identify components, they must know how to</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 the architecture.</a:t>
            </a:r>
            <a:br>
              <a:rPr lang="en-US" dirty="0"/>
            </a:br>
            <a:endParaRPr lang="en-US" dirty="0"/>
          </a:p>
        </p:txBody>
      </p:sp>
    </p:spTree>
    <p:extLst>
      <p:ext uri="{BB962C8B-B14F-4D97-AF65-F5344CB8AC3E}">
        <p14:creationId xmlns:p14="http://schemas.microsoft.com/office/powerpoint/2010/main" val="2123056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Several common styles of top-level portioning exist, with different sets of trade-offs.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1" u="none" strike="noStrike" dirty="0">
                <a:solidFill>
                  <a:srgbClr val="000000"/>
                </a:solidFill>
                <a:effectLst/>
                <a:latin typeface="Arial" panose="020B0604020202020204" pitchFamily="34" charset="0"/>
              </a:rPr>
              <a:t>The top-level partitioning defines the fundamental architecture style and way of partitioning code.</a:t>
            </a:r>
            <a:endParaRPr lang="en-US" sz="1800"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partitioned around domains </a:t>
            </a:r>
            <a:r>
              <a:rPr lang="en-US" sz="1800" b="0" i="0" u="none" strike="noStrike" dirty="0">
                <a:solidFill>
                  <a:srgbClr val="000000"/>
                </a:solidFill>
                <a:effectLst/>
                <a:latin typeface="Arial" panose="020B0604020202020204" pitchFamily="34" charset="0"/>
              </a:rPr>
              <a:t>rather than technical capabilities. </a:t>
            </a:r>
          </a:p>
          <a:p>
            <a:pPr rtl="0">
              <a:spcBef>
                <a:spcPts val="0"/>
              </a:spcBef>
              <a:spcAft>
                <a:spcPts val="0"/>
              </a:spcAft>
            </a:pPr>
            <a:r>
              <a:rPr lang="en-US" sz="1800" b="0" i="0" u="none" strike="noStrike" dirty="0">
                <a:solidFill>
                  <a:srgbClr val="000000"/>
                </a:solidFill>
                <a:effectLst/>
                <a:latin typeface="Arial" panose="020B0604020202020204" pitchFamily="34" charset="0"/>
              </a:rPr>
              <a:t>both represent </a:t>
            </a:r>
            <a:r>
              <a:rPr lang="en-US" sz="1800" b="1" i="0" u="none" strike="noStrike" dirty="0">
                <a:solidFill>
                  <a:srgbClr val="000000"/>
                </a:solidFill>
                <a:effectLst/>
                <a:latin typeface="Arial" panose="020B0604020202020204" pitchFamily="34" charset="0"/>
              </a:rPr>
              <a:t>different ways to top-level partition the architecture</a:t>
            </a:r>
            <a:r>
              <a:rPr lang="en-US" sz="1800" b="0" i="0" u="none" strike="noStrike" dirty="0">
                <a:solidFill>
                  <a:srgbClr val="000000"/>
                </a:solidFill>
                <a:effectLst/>
                <a:latin typeface="Arial" panose="020B0604020202020204" pitchFamily="34" charset="0"/>
              </a:rPr>
              <a:t>. </a:t>
            </a:r>
            <a:endParaRPr lang="en-US" b="0" dirty="0">
              <a:effectLst/>
            </a:endParaRP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dirty="0">
                <a:solidFill>
                  <a:srgbClr val="000000"/>
                </a:solidFill>
                <a:effectLst/>
                <a:latin typeface="Arial" panose="020B0604020202020204" pitchFamily="34" charset="0"/>
              </a:rPr>
              <a:t>The Model-View-Controller design pattern matches with layered architecture</a:t>
            </a:r>
            <a:r>
              <a:rPr lang="en-US" sz="1100" b="0" i="0" u="none" strike="noStrike" dirty="0">
                <a:solidFill>
                  <a:srgbClr val="000000"/>
                </a:solidFill>
                <a:effectLst/>
                <a:latin typeface="Arial" panose="020B0604020202020204" pitchFamily="34" charset="0"/>
              </a:rPr>
              <a:t>, </a:t>
            </a:r>
            <a:r>
              <a:rPr lang="en-US" sz="1100" b="1" i="0" u="none" strike="noStrike" dirty="0">
                <a:solidFill>
                  <a:srgbClr val="000000"/>
                </a:solidFill>
                <a:effectLst/>
                <a:latin typeface="Arial" panose="020B0604020202020204" pitchFamily="34" charset="0"/>
              </a:rPr>
              <a:t>making it easy for developers to understand</a:t>
            </a:r>
            <a:r>
              <a:rPr lang="en-US" sz="1100" b="0" i="0" u="none" strike="noStrike" dirty="0">
                <a:solidFill>
                  <a:srgbClr val="000000"/>
                </a:solidFill>
                <a:effectLst/>
                <a:latin typeface="Arial" panose="020B0604020202020204" pitchFamily="34" charset="0"/>
              </a:rPr>
              <a:t>. often the default architecture in many organizations.</a:t>
            </a:r>
            <a:endParaRPr lang="en-US" dirty="0"/>
          </a:p>
          <a:p>
            <a:br>
              <a:rPr lang="en-US" dirty="0"/>
            </a:br>
            <a:endParaRPr lang="en-US" dirty="0"/>
          </a:p>
        </p:txBody>
      </p:sp>
    </p:spTree>
    <p:extLst>
      <p:ext uri="{BB962C8B-B14F-4D97-AF65-F5344CB8AC3E}">
        <p14:creationId xmlns:p14="http://schemas.microsoft.com/office/powerpoint/2010/main" val="2021765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interesting side effect of the predominance of </a:t>
            </a:r>
            <a:r>
              <a:rPr lang="en-US" sz="1800" b="1" i="0" u="none" strike="noStrike" dirty="0">
                <a:solidFill>
                  <a:srgbClr val="000000"/>
                </a:solidFill>
                <a:effectLst/>
                <a:latin typeface="Arial" panose="020B0604020202020204" pitchFamily="34" charset="0"/>
              </a:rPr>
              <a:t>the layered architecture </a:t>
            </a:r>
            <a:r>
              <a:rPr lang="en-US" sz="1800" b="0" i="0" u="none" strike="noStrike" dirty="0">
                <a:solidFill>
                  <a:srgbClr val="000000"/>
                </a:solidFill>
                <a:effectLst/>
                <a:latin typeface="Arial" panose="020B0604020202020204" pitchFamily="34" charset="0"/>
              </a:rPr>
              <a:t>is that </a:t>
            </a:r>
            <a:r>
              <a:rPr lang="en-US" sz="1800" b="1" i="0" u="none" strike="noStrike" dirty="0">
                <a:solidFill>
                  <a:srgbClr val="000000"/>
                </a:solidFill>
                <a:effectLst/>
                <a:latin typeface="Arial" panose="020B0604020202020204" pitchFamily="34" charset="0"/>
              </a:rPr>
              <a:t>it makes some sense to have all the backend developers sit together in one department, the DBAs in another</a:t>
            </a:r>
            <a:r>
              <a:rPr lang="en-US" sz="1800" b="0" i="0" u="none" strike="noStrike" dirty="0">
                <a:solidFill>
                  <a:srgbClr val="000000"/>
                </a:solidFill>
                <a:effectLst/>
                <a:latin typeface="Arial" panose="020B0604020202020204" pitchFamily="34" charset="0"/>
              </a:rPr>
              <a:t>, the </a:t>
            </a:r>
            <a:r>
              <a:rPr lang="en-US" sz="1800" b="1" i="0" u="none" strike="noStrike" dirty="0">
                <a:solidFill>
                  <a:srgbClr val="000000"/>
                </a:solidFill>
                <a:effectLst/>
                <a:latin typeface="Arial" panose="020B0604020202020204" pitchFamily="34" charset="0"/>
              </a:rPr>
              <a:t>presentation team in another</a:t>
            </a:r>
            <a:r>
              <a:rPr lang="en-US" sz="1800" b="0" i="0" u="none" strike="noStrike" dirty="0">
                <a:solidFill>
                  <a:srgbClr val="000000"/>
                </a:solidFill>
                <a:effectLst/>
                <a:latin typeface="Arial" panose="020B0604020202020204" pitchFamily="34" charset="0"/>
              </a:rPr>
              <a:t>, and so on. </a:t>
            </a:r>
            <a:r>
              <a:rPr lang="en-US" sz="1800" b="1" i="0" u="none" strike="noStrike" dirty="0">
                <a:solidFill>
                  <a:srgbClr val="000000"/>
                </a:solidFill>
                <a:effectLst/>
                <a:latin typeface="Arial" panose="020B0604020202020204" pitchFamily="34" charset="0"/>
              </a:rPr>
              <a:t>Because of Conway’s law, this makes some sense.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law suggests that when a group of people designs some technical artifact, the communication structures between the people end up replicated in the design</a:t>
            </a:r>
            <a:r>
              <a:rPr lang="en-US" sz="1800" b="0" i="0" u="none" strike="noStrike" dirty="0">
                <a:solidFill>
                  <a:srgbClr val="000000"/>
                </a:solidFill>
                <a:effectLst/>
                <a:latin typeface="Arial" panose="020B0604020202020204" pitchFamily="34" charset="0"/>
              </a:rPr>
              <a:t>. People at all levels of organizations see this law in action, and they sometimes make decisions based on it.</a:t>
            </a:r>
            <a:br>
              <a:rPr lang="en-US" sz="3200" dirty="0"/>
            </a:br>
            <a:endParaRPr lang="en-US" sz="1800" b="1" i="1" u="none" strike="noStrike" dirty="0">
              <a:solidFill>
                <a:srgbClr val="000000"/>
              </a:solidFill>
              <a:effectLst/>
              <a:latin typeface="Arial" panose="020B0604020202020204" pitchFamily="34" charset="0"/>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A well-designed architecture aligns with the organizational structure, promoting clearer communication, better-defined roles, and more efficient collaboration and resource allocation.</a:t>
            </a:r>
            <a:endParaRPr lang="en-US" dirty="0"/>
          </a:p>
        </p:txBody>
      </p:sp>
    </p:spTree>
    <p:extLst>
      <p:ext uri="{BB962C8B-B14F-4D97-AF65-F5344CB8AC3E}">
        <p14:creationId xmlns:p14="http://schemas.microsoft.com/office/powerpoint/2010/main" val="383058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to success of the overall system</a:t>
            </a:r>
          </a:p>
        </p:txBody>
      </p:sp>
    </p:spTree>
    <p:extLst>
      <p:ext uri="{BB962C8B-B14F-4D97-AF65-F5344CB8AC3E}">
        <p14:creationId xmlns:p14="http://schemas.microsoft.com/office/powerpoint/2010/main" val="7937693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666666"/>
                </a:solidFill>
                <a:effectLst/>
                <a:latin typeface="Arial" panose="020B0604020202020204" pitchFamily="34" charset="0"/>
              </a:rPr>
              <a:t>Domain Partitioning</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DDD, the architect identifies </a:t>
            </a:r>
            <a:r>
              <a:rPr lang="en-US" sz="1800" b="1" i="0" u="none" strike="noStrike" dirty="0">
                <a:solidFill>
                  <a:srgbClr val="000000"/>
                </a:solidFill>
                <a:effectLst/>
                <a:latin typeface="Arial" panose="020B0604020202020204" pitchFamily="34" charset="0"/>
              </a:rPr>
              <a:t>domains or workflows independent</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decoupled</a:t>
            </a:r>
            <a:r>
              <a:rPr lang="en-US" sz="1800" b="0" i="0" u="none" strike="noStrike" dirty="0">
                <a:solidFill>
                  <a:srgbClr val="000000"/>
                </a:solidFill>
                <a:effectLst/>
                <a:latin typeface="Arial" panose="020B0604020202020204" pitchFamily="34" charset="0"/>
              </a:rPr>
              <a:t> from each other. </a:t>
            </a: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microservices architecture style is based on this philosophy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In a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the architect </a:t>
            </a:r>
            <a:r>
              <a:rPr lang="en-US" sz="1800" b="1" i="0" u="none" strike="noStrike" dirty="0">
                <a:solidFill>
                  <a:srgbClr val="000000"/>
                </a:solidFill>
                <a:effectLst/>
                <a:latin typeface="Arial" panose="020B0604020202020204" pitchFamily="34" charset="0"/>
              </a:rPr>
              <a:t>partitions </a:t>
            </a:r>
            <a:r>
              <a:rPr lang="en-US" sz="1800" b="0" i="0" u="none" strike="noStrike" dirty="0">
                <a:solidFill>
                  <a:srgbClr val="000000"/>
                </a:solidFill>
                <a:effectLst/>
                <a:latin typeface="Arial" panose="020B0604020202020204" pitchFamily="34" charset="0"/>
              </a:rPr>
              <a:t>the architecture </a:t>
            </a:r>
            <a:r>
              <a:rPr lang="en-US" sz="1800" b="1" i="0" u="none" strike="noStrike" dirty="0">
                <a:solidFill>
                  <a:srgbClr val="000000"/>
                </a:solidFill>
                <a:effectLst/>
                <a:latin typeface="Arial" panose="020B0604020202020204" pitchFamily="34" charset="0"/>
              </a:rPr>
              <a:t>around domains</a:t>
            </a:r>
            <a:r>
              <a:rPr lang="en-US" sz="1800" b="0" i="0" u="none" strike="noStrike" dirty="0">
                <a:solidFill>
                  <a:srgbClr val="000000"/>
                </a:solidFill>
                <a:effectLst/>
                <a:latin typeface="Arial" panose="020B0604020202020204" pitchFamily="34" charset="0"/>
              </a:rPr>
              <a:t> or workflows </a:t>
            </a:r>
            <a:r>
              <a:rPr lang="en-US" sz="1800" b="1" i="0" u="none" strike="noStrike" dirty="0">
                <a:solidFill>
                  <a:srgbClr val="000000"/>
                </a:solidFill>
                <a:effectLst/>
                <a:latin typeface="Arial" panose="020B0604020202020204" pitchFamily="34" charset="0"/>
              </a:rPr>
              <a:t>rather than technical</a:t>
            </a:r>
            <a:r>
              <a:rPr lang="en-US" sz="1800" b="0" i="0" u="none" strike="noStrike" dirty="0">
                <a:solidFill>
                  <a:srgbClr val="000000"/>
                </a:solidFill>
                <a:effectLst/>
                <a:latin typeface="Arial" panose="020B0604020202020204" pitchFamily="34" charset="0"/>
              </a:rPr>
              <a:t> capabilities. </a:t>
            </a:r>
          </a:p>
          <a:p>
            <a:pPr rtl="0">
              <a:spcBef>
                <a:spcPts val="0"/>
              </a:spcBef>
              <a:spcAft>
                <a:spcPts val="0"/>
              </a:spcAft>
            </a:pPr>
            <a:r>
              <a:rPr lang="en-US" sz="1800" b="1" i="0" u="none" strike="noStrike" dirty="0">
                <a:solidFill>
                  <a:srgbClr val="000000"/>
                </a:solidFill>
                <a:effectLst/>
                <a:latin typeface="Arial" panose="020B0604020202020204" pitchFamily="34" charset="0"/>
              </a:rPr>
              <a:t>As components often nest within one another</a:t>
            </a:r>
            <a:r>
              <a:rPr lang="en-US" sz="1800" b="0" i="0" u="none" strike="noStrike" dirty="0">
                <a:solidFill>
                  <a:srgbClr val="000000"/>
                </a:solidFill>
                <a:effectLst/>
                <a:latin typeface="Arial" panose="020B0604020202020204" pitchFamily="34" charset="0"/>
              </a:rPr>
              <a:t>, each of the components in Figure in the domain partitioning (for example, </a:t>
            </a:r>
            <a:r>
              <a:rPr lang="en-US" sz="1800" b="0" i="0" u="none" strike="noStrike" dirty="0" err="1">
                <a:solidFill>
                  <a:srgbClr val="000000"/>
                </a:solidFill>
                <a:effectLst/>
                <a:latin typeface="Arial" panose="020B0604020202020204" pitchFamily="34" charset="0"/>
              </a:rPr>
              <a:t>CatalogCheckout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may use its own persistence library and have a separate layer for business rules, but the top-level partitioning revolves around domains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One of the fundamental distinctions between different architecture patterns is </a:t>
            </a:r>
            <a:r>
              <a:rPr lang="en-US" sz="1800" b="1" i="0" u="sng" dirty="0">
                <a:solidFill>
                  <a:srgbClr val="000000"/>
                </a:solidFill>
                <a:effectLst/>
                <a:latin typeface="Arial" panose="020B0604020202020204" pitchFamily="34" charset="0"/>
              </a:rPr>
              <a:t>what type of top-level partitioning </a:t>
            </a:r>
            <a:r>
              <a:rPr lang="en-US" sz="1800" b="1" i="0" u="none" strike="noStrike" dirty="0">
                <a:solidFill>
                  <a:srgbClr val="000000"/>
                </a:solidFill>
                <a:effectLst/>
                <a:latin typeface="Arial" panose="020B0604020202020204" pitchFamily="34" charset="0"/>
              </a:rPr>
              <a:t>each supports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Does the architect want to partition things technically or by domain?</a:t>
            </a:r>
            <a:endParaRPr lang="en-US" dirty="0"/>
          </a:p>
        </p:txBody>
      </p:sp>
    </p:spTree>
    <p:extLst>
      <p:ext uri="{BB962C8B-B14F-4D97-AF65-F5344CB8AC3E}">
        <p14:creationId xmlns:p14="http://schemas.microsoft.com/office/powerpoint/2010/main" val="2057198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Technical partitioning </a:t>
            </a:r>
            <a:r>
              <a:rPr lang="en-US" sz="1800" b="0" i="0" u="none" strike="noStrike" dirty="0">
                <a:solidFill>
                  <a:srgbClr val="000000"/>
                </a:solidFill>
                <a:effectLst/>
                <a:latin typeface="Arial" panose="020B0604020202020204" pitchFamily="34" charset="0"/>
              </a:rPr>
              <a:t>has one of the organizing principles which is </a:t>
            </a:r>
            <a:r>
              <a:rPr lang="en-US" sz="1800" b="1" i="0" u="none" strike="noStrike" dirty="0">
                <a:solidFill>
                  <a:srgbClr val="000000"/>
                </a:solidFill>
                <a:effectLst/>
                <a:latin typeface="Arial" panose="020B0604020202020204" pitchFamily="34" charset="0"/>
              </a:rPr>
              <a:t>separation of technical concerns</a:t>
            </a:r>
            <a:r>
              <a:rPr lang="en-US" sz="1800" b="0" i="0" u="none" strike="noStrike" dirty="0">
                <a:solidFill>
                  <a:srgbClr val="000000"/>
                </a:solidFill>
                <a:effectLst/>
                <a:latin typeface="Arial" panose="020B0604020202020204" pitchFamily="34" charset="0"/>
              </a:rPr>
              <a:t>. This in turn creates </a:t>
            </a:r>
            <a:r>
              <a:rPr lang="en-US" sz="1800" b="1" i="0" u="none" strike="noStrike" dirty="0">
                <a:solidFill>
                  <a:srgbClr val="000000"/>
                </a:solidFill>
                <a:effectLst/>
                <a:latin typeface="Arial" panose="020B0604020202020204" pitchFamily="34" charset="0"/>
              </a:rPr>
              <a:t>useful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levels of decoupling</a:t>
            </a:r>
            <a:r>
              <a:rPr lang="en-US" sz="1800" b="0" i="0" u="none" strike="noStrike" dirty="0">
                <a:solidFill>
                  <a:srgbClr val="000000"/>
                </a:solidFill>
                <a:effectLst/>
                <a:latin typeface="Arial" panose="020B0604020202020204" pitchFamily="34" charset="0"/>
              </a:rPr>
              <a:t>: if the </a:t>
            </a:r>
            <a:r>
              <a:rPr lang="en-US" sz="1800" b="1" i="0" u="none" strike="noStrike" dirty="0">
                <a:solidFill>
                  <a:srgbClr val="000000"/>
                </a:solidFill>
                <a:effectLst/>
                <a:latin typeface="Arial" panose="020B0604020202020204" pitchFamily="34" charset="0"/>
              </a:rPr>
              <a:t>service</a:t>
            </a:r>
            <a:r>
              <a:rPr lang="en-US" sz="1800" b="0" i="0" u="none" strike="noStrike" dirty="0">
                <a:solidFill>
                  <a:srgbClr val="000000"/>
                </a:solidFill>
                <a:effectLst/>
                <a:latin typeface="Arial" panose="020B0604020202020204" pitchFamily="34" charset="0"/>
              </a:rPr>
              <a:t> layer is only connected to the </a:t>
            </a:r>
            <a:r>
              <a:rPr lang="en-US" sz="1800" b="1" i="0" u="none" strike="noStrike" dirty="0">
                <a:solidFill>
                  <a:srgbClr val="000000"/>
                </a:solidFill>
                <a:effectLst/>
                <a:latin typeface="Arial" panose="020B0604020202020204" pitchFamily="34" charset="0"/>
              </a:rPr>
              <a:t>persistence</a:t>
            </a:r>
            <a:r>
              <a:rPr lang="en-US" sz="1800" b="0" i="0" u="none" strike="noStrike" dirty="0">
                <a:solidFill>
                  <a:srgbClr val="000000"/>
                </a:solidFill>
                <a:effectLst/>
                <a:latin typeface="Arial" panose="020B0604020202020204" pitchFamily="34" charset="0"/>
              </a:rPr>
              <a:t> layer below and </a:t>
            </a:r>
            <a:r>
              <a:rPr lang="en-US" sz="1800" b="1" i="0" u="none" strike="noStrike" dirty="0">
                <a:solidFill>
                  <a:srgbClr val="000000"/>
                </a:solidFill>
                <a:effectLst/>
                <a:latin typeface="Arial" panose="020B0604020202020204" pitchFamily="34" charset="0"/>
              </a:rPr>
              <a:t>business</a:t>
            </a:r>
            <a:r>
              <a:rPr lang="en-US" sz="1800" b="0" i="0" u="none" strike="noStrike" dirty="0">
                <a:solidFill>
                  <a:srgbClr val="000000"/>
                </a:solidFill>
                <a:effectLst/>
                <a:latin typeface="Arial" panose="020B0604020202020204" pitchFamily="34" charset="0"/>
              </a:rPr>
              <a:t> rules layer above, then </a:t>
            </a:r>
            <a:r>
              <a:rPr lang="en-US" sz="1800" b="1" i="0" u="none" strike="noStrike" dirty="0">
                <a:solidFill>
                  <a:srgbClr val="000000"/>
                </a:solidFill>
                <a:effectLst/>
                <a:latin typeface="Arial" panose="020B0604020202020204" pitchFamily="34" charset="0"/>
              </a:rPr>
              <a:t>changes in persistence will only potentially affect those layers</a:t>
            </a:r>
            <a:r>
              <a:rPr lang="en-US" sz="1800" b="0" i="0" u="none" strike="noStrike" dirty="0">
                <a:solidFill>
                  <a:srgbClr val="000000"/>
                </a:solidFill>
                <a:effectLst/>
                <a:latin typeface="Arial" panose="020B0604020202020204" pitchFamily="34" charset="0"/>
              </a:rPr>
              <a:t>. It is certainly logical to organize systems using technical partitioning, but of course this offers some trade-offs.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separation enforced by technical partitioning enables developers to find certain categories of the code base quickly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most </a:t>
            </a:r>
            <a:r>
              <a:rPr lang="en-US" sz="1800" b="1" i="0" u="none" strike="noStrike" dirty="0">
                <a:solidFill>
                  <a:srgbClr val="000000"/>
                </a:solidFill>
                <a:effectLst/>
                <a:latin typeface="Arial" panose="020B0604020202020204" pitchFamily="34" charset="0"/>
              </a:rPr>
              <a:t>realistic software systems require workflows that cut across technical capabilities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The code to handle </a:t>
            </a:r>
            <a:r>
              <a:rPr lang="en-US" sz="1800" b="1" i="0" u="none" strike="noStrike" dirty="0" err="1">
                <a:solidFill>
                  <a:srgbClr val="000000"/>
                </a:solidFill>
                <a:effectLst/>
                <a:latin typeface="Arial" panose="020B0604020202020204" pitchFamily="34" charset="0"/>
              </a:rPr>
              <a:t>CatalogCheckout</a:t>
            </a:r>
            <a:r>
              <a:rPr lang="en-US" sz="1800" b="1" i="0" u="none" strike="noStrike" dirty="0">
                <a:solidFill>
                  <a:srgbClr val="000000"/>
                </a:solidFill>
                <a:effectLst/>
                <a:latin typeface="Arial" panose="020B0604020202020204" pitchFamily="34" charset="0"/>
              </a:rPr>
              <a:t> in the technically layered architecture appears in all the layers.</a:t>
            </a:r>
            <a:br>
              <a:rPr lang="en-US" sz="4800" dirty="0"/>
            </a:br>
            <a:endParaRPr lang="en-US" sz="4800" dirty="0"/>
          </a:p>
          <a:p>
            <a:pPr rtl="0">
              <a:spcBef>
                <a:spcPts val="0"/>
              </a:spcBef>
              <a:spcAft>
                <a:spcPts val="0"/>
              </a:spcAft>
            </a:pPr>
            <a:r>
              <a:rPr lang="en-US" sz="1800" b="1" i="0" u="none" strike="noStrike" dirty="0">
                <a:solidFill>
                  <a:srgbClr val="000000"/>
                </a:solidFill>
                <a:effectLst/>
                <a:latin typeface="Arial" panose="020B0604020202020204" pitchFamily="34" charset="0"/>
              </a:rPr>
              <a:t>Contrast this with domain partitioning</a:t>
            </a:r>
            <a:r>
              <a:rPr lang="en-US" sz="1800" b="0" i="0" u="none" strike="noStrike" dirty="0">
                <a:solidFill>
                  <a:srgbClr val="000000"/>
                </a:solidFill>
                <a:effectLst/>
                <a:latin typeface="Arial" panose="020B0604020202020204" pitchFamily="34" charset="0"/>
              </a:rPr>
              <a:t>, which uses a </a:t>
            </a:r>
            <a:r>
              <a:rPr lang="en-US" sz="1800" b="1" i="0" u="none" strike="noStrike" dirty="0">
                <a:solidFill>
                  <a:srgbClr val="000000"/>
                </a:solidFill>
                <a:effectLst/>
                <a:latin typeface="Arial" panose="020B0604020202020204" pitchFamily="34" charset="0"/>
              </a:rPr>
              <a:t>top-level partitioning by domain.</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Each component in the domain partitioning may have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including layers.</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Neither of these styles is more correct than the other</a:t>
            </a:r>
            <a:r>
              <a:rPr lang="en-US" sz="1800" b="0" i="0" u="none" strike="noStrike" dirty="0">
                <a:solidFill>
                  <a:srgbClr val="000000"/>
                </a:solidFill>
                <a:effectLst/>
                <a:latin typeface="Arial" panose="020B0604020202020204" pitchFamily="34" charset="0"/>
              </a:rPr>
              <a:t>—refer to the First Law of Software Architecture. That said, we have observed a decided industry </a:t>
            </a:r>
            <a:r>
              <a:rPr lang="en-US" sz="1800" b="1" i="0" u="none" strike="noStrike" dirty="0">
                <a:solidFill>
                  <a:srgbClr val="000000"/>
                </a:solidFill>
                <a:effectLst/>
                <a:latin typeface="Arial" panose="020B0604020202020204" pitchFamily="34" charset="0"/>
              </a:rPr>
              <a:t>trend over the last few years toward domain partitioning</a:t>
            </a:r>
            <a:r>
              <a:rPr lang="en-US" sz="1800" b="0" i="0" u="none" strike="noStrike" dirty="0">
                <a:solidFill>
                  <a:srgbClr val="000000"/>
                </a:solidFill>
                <a:effectLst/>
                <a:latin typeface="Arial" panose="020B0604020202020204" pitchFamily="34" charset="0"/>
              </a:rPr>
              <a:t> for the monolithic and distributed (for example, </a:t>
            </a:r>
            <a:r>
              <a:rPr lang="en-US" sz="1800" b="1" i="0" u="none" strike="noStrike" dirty="0">
                <a:solidFill>
                  <a:srgbClr val="000000"/>
                </a:solidFill>
                <a:effectLst/>
                <a:latin typeface="Arial" panose="020B0604020202020204" pitchFamily="34" charset="0"/>
              </a:rPr>
              <a:t>microservices</a:t>
            </a:r>
            <a:r>
              <a:rPr lang="en-US" sz="1800" b="0" i="0" u="none" strike="noStrike" dirty="0">
                <a:solidFill>
                  <a:srgbClr val="000000"/>
                </a:solidFill>
                <a:effectLst/>
                <a:latin typeface="Arial" panose="020B0604020202020204" pitchFamily="34" charset="0"/>
              </a:rPr>
              <a:t>) architectures. However, it is </a:t>
            </a:r>
            <a:r>
              <a:rPr lang="en-US" sz="1800" b="1" i="0" u="none" strike="noStrike" dirty="0">
                <a:solidFill>
                  <a:srgbClr val="000000"/>
                </a:solidFill>
                <a:effectLst/>
                <a:latin typeface="Arial" panose="020B0604020202020204" pitchFamily="34" charset="0"/>
              </a:rPr>
              <a:t>one of the first decisions an architect must make</a:t>
            </a:r>
            <a:r>
              <a:rPr lang="en-US" sz="1800" b="0" i="0" u="none" strike="noStrike" dirty="0">
                <a:solidFill>
                  <a:srgbClr val="000000"/>
                </a:solidFill>
                <a:effectLst/>
                <a:latin typeface="Arial" panose="020B0604020202020204" pitchFamily="34" charset="0"/>
              </a:rPr>
              <a:t>.</a:t>
            </a:r>
            <a:br>
              <a:rPr lang="en-US" sz="4800" dirty="0"/>
            </a:br>
            <a:br>
              <a:rPr lang="en-US" sz="3200" dirty="0"/>
            </a:br>
            <a:endParaRPr lang="en-US" dirty="0"/>
          </a:p>
        </p:txBody>
      </p:sp>
    </p:spTree>
    <p:extLst>
      <p:ext uri="{BB962C8B-B14F-4D97-AF65-F5344CB8AC3E}">
        <p14:creationId xmlns:p14="http://schemas.microsoft.com/office/powerpoint/2010/main" val="3794020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of the </a:t>
            </a:r>
            <a:r>
              <a:rPr lang="en-US" sz="1800" b="1" i="0" u="none" strike="noStrike" dirty="0">
                <a:solidFill>
                  <a:srgbClr val="000000"/>
                </a:solidFill>
                <a:effectLst/>
                <a:latin typeface="Arial" panose="020B0604020202020204" pitchFamily="34" charset="0"/>
              </a:rPr>
              <a:t>fundamental decisions facing an architect is the top-level partitioning.</a:t>
            </a:r>
          </a:p>
          <a:p>
            <a:pPr rtl="0">
              <a:spcBef>
                <a:spcPts val="0"/>
              </a:spcBef>
              <a:spcAft>
                <a:spcPts val="0"/>
              </a:spcAft>
            </a:pPr>
            <a:r>
              <a:rPr lang="en-US" sz="1800" b="0" i="0" u="none" strike="noStrike" dirty="0">
                <a:solidFill>
                  <a:srgbClr val="000000"/>
                </a:solidFill>
                <a:effectLst/>
                <a:latin typeface="Arial" panose="020B0604020202020204" pitchFamily="34" charset="0"/>
              </a:rPr>
              <a:t>The architect has designed </a:t>
            </a:r>
            <a:r>
              <a:rPr lang="en-US" sz="1800" b="1" i="0" u="none" strike="noStrike" dirty="0">
                <a:solidFill>
                  <a:srgbClr val="000000"/>
                </a:solidFill>
                <a:effectLst/>
                <a:latin typeface="Arial" panose="020B0604020202020204" pitchFamily="34" charset="0"/>
              </a:rPr>
              <a:t>around </a:t>
            </a:r>
            <a:r>
              <a:rPr lang="en-US" sz="1800" b="1" i="0" u="sng" strike="noStrike" dirty="0">
                <a:solidFill>
                  <a:srgbClr val="000000"/>
                </a:solidFill>
                <a:effectLst/>
                <a:latin typeface="Arial" panose="020B0604020202020204" pitchFamily="34" charset="0"/>
              </a:rPr>
              <a:t>Domains</a:t>
            </a:r>
            <a:r>
              <a:rPr lang="en-US" sz="1800" b="1" i="0" u="none" strike="noStrike" dirty="0">
                <a:solidFill>
                  <a:srgbClr val="000000"/>
                </a:solidFill>
                <a:effectLst/>
                <a:latin typeface="Arial" panose="020B0604020202020204" pitchFamily="34" charset="0"/>
              </a:rPr>
              <a:t> (workflows), creating discrete components</a:t>
            </a:r>
            <a:r>
              <a:rPr lang="en-US" sz="1800" b="0" i="0" u="none" strike="noStrike" dirty="0">
                <a:solidFill>
                  <a:srgbClr val="000000"/>
                </a:solidFill>
                <a:effectLst/>
                <a:latin typeface="Arial" panose="020B0604020202020204" pitchFamily="34" charset="0"/>
              </a:rPr>
              <a:t> for Purchase, Promotion, </a:t>
            </a:r>
            <a:r>
              <a:rPr lang="en-US" sz="1800" b="0" i="0" u="none" strike="noStrike" dirty="0" err="1">
                <a:solidFill>
                  <a:srgbClr val="000000"/>
                </a:solidFill>
                <a:effectLst/>
                <a:latin typeface="Arial" panose="020B0604020202020204" pitchFamily="34" charset="0"/>
              </a:rPr>
              <a:t>MakeOrder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Within many of these components </a:t>
            </a:r>
            <a:r>
              <a:rPr lang="en-US" sz="1800" b="1" i="0" u="none" strike="noStrike" dirty="0">
                <a:solidFill>
                  <a:srgbClr val="000000"/>
                </a:solidFill>
                <a:effectLst/>
                <a:latin typeface="Arial" panose="020B0604020202020204" pitchFamily="34" charset="0"/>
              </a:rPr>
              <a:t>resides a subcomponent to handle the various types of customization required </a:t>
            </a:r>
            <a:r>
              <a:rPr lang="en-US" sz="1800" b="0" i="0" u="none" strike="noStrike" dirty="0">
                <a:solidFill>
                  <a:srgbClr val="000000"/>
                </a:solidFill>
                <a:effectLst/>
                <a:latin typeface="Arial" panose="020B0604020202020204" pitchFamily="34" charset="0"/>
              </a:rPr>
              <a:t>(ex : local and common subcomponents).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100" b="0" i="0" u="none" strike="noStrike" dirty="0">
                <a:solidFill>
                  <a:srgbClr val="000000"/>
                </a:solidFill>
                <a:effectLst/>
                <a:latin typeface="Arial" panose="020B0604020202020204" pitchFamily="34" charset="0"/>
              </a:rPr>
              <a:t>An alternative design </a:t>
            </a:r>
            <a:r>
              <a:rPr lang="en-US" sz="1100" b="1" i="0" u="none" strike="noStrike" dirty="0">
                <a:solidFill>
                  <a:srgbClr val="000000"/>
                </a:solidFill>
                <a:effectLst/>
                <a:latin typeface="Arial" panose="020B0604020202020204" pitchFamily="34" charset="0"/>
              </a:rPr>
              <a:t>isolates the common and local parts into their own partition</a:t>
            </a:r>
            <a:r>
              <a:rPr lang="en-US" sz="1100" b="0" i="0" u="none" strike="noStrike" dirty="0">
                <a:solidFill>
                  <a:srgbClr val="000000"/>
                </a:solidFill>
                <a:effectLst/>
                <a:latin typeface="Arial" panose="020B0604020202020204" pitchFamily="34" charset="0"/>
              </a:rPr>
              <a:t>, illustrated in the next Figure. </a:t>
            </a:r>
          </a:p>
          <a:p>
            <a:pPr marL="158750" indent="0">
              <a:buNone/>
            </a:pPr>
            <a:br>
              <a:rPr lang="en-US" dirty="0"/>
            </a:br>
            <a:endParaRPr lang="en-US" b="0" dirty="0">
              <a:effectLst/>
            </a:endParaRPr>
          </a:p>
        </p:txBody>
      </p:sp>
    </p:spTree>
    <p:extLst>
      <p:ext uri="{BB962C8B-B14F-4D97-AF65-F5344CB8AC3E}">
        <p14:creationId xmlns:p14="http://schemas.microsoft.com/office/powerpoint/2010/main" val="4167729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Common and Local represent </a:t>
            </a:r>
            <a:r>
              <a:rPr lang="en-US" sz="1800" b="1" i="0" u="none" strike="noStrike" dirty="0">
                <a:solidFill>
                  <a:srgbClr val="000000"/>
                </a:solidFill>
                <a:effectLst/>
                <a:latin typeface="Arial" panose="020B0604020202020204" pitchFamily="34" charset="0"/>
              </a:rPr>
              <a:t>top-level components</a:t>
            </a:r>
            <a:r>
              <a:rPr lang="en-US" sz="1800" b="0" i="0" u="none" strike="noStrike" dirty="0">
                <a:solidFill>
                  <a:srgbClr val="000000"/>
                </a:solidFill>
                <a:effectLst/>
                <a:latin typeface="Arial" panose="020B0604020202020204" pitchFamily="34" charset="0"/>
              </a:rPr>
              <a:t>, with Purchase and Delivery remaining to handle the workflow.</a:t>
            </a:r>
            <a:endParaRPr lang="en-US" sz="1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Which is better? It depends! </a:t>
            </a:r>
            <a:r>
              <a:rPr lang="en-US" sz="1800" b="0" i="0" u="none" strike="noStrike" dirty="0">
                <a:solidFill>
                  <a:srgbClr val="000000"/>
                </a:solidFill>
                <a:effectLst/>
                <a:latin typeface="Arial" panose="020B0604020202020204" pitchFamily="34" charset="0"/>
              </a:rPr>
              <a:t>Each partitioning offers different advantages and drawbacks.</a:t>
            </a:r>
            <a:endParaRPr lang="en-US" sz="1800" b="0" dirty="0">
              <a:effectLst/>
            </a:endParaRPr>
          </a:p>
        </p:txBody>
      </p:sp>
    </p:spTree>
    <p:extLst>
      <p:ext uri="{BB962C8B-B14F-4D97-AF65-F5344CB8AC3E}">
        <p14:creationId xmlns:p14="http://schemas.microsoft.com/office/powerpoint/2010/main" val="15570376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Domain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Domain-partitioned architectures separate </a:t>
            </a:r>
            <a:r>
              <a:rPr lang="en-US" sz="1800" b="1" i="0" u="none" strike="noStrike" dirty="0">
                <a:solidFill>
                  <a:srgbClr val="000000"/>
                </a:solidFill>
                <a:effectLst/>
                <a:latin typeface="Arial" panose="020B0604020202020204" pitchFamily="34" charset="0"/>
              </a:rPr>
              <a:t>top-level</a:t>
            </a:r>
            <a:r>
              <a:rPr lang="en-US" sz="1800" b="0" i="0" u="none" strike="noStrike" dirty="0">
                <a:solidFill>
                  <a:srgbClr val="000000"/>
                </a:solidFill>
                <a:effectLst/>
                <a:latin typeface="Arial" panose="020B0604020202020204" pitchFamily="34" charset="0"/>
              </a:rPr>
              <a:t> components by </a:t>
            </a:r>
            <a:r>
              <a:rPr lang="en-US" sz="1800" b="1" i="0" u="none" strike="noStrike" dirty="0">
                <a:solidFill>
                  <a:srgbClr val="000000"/>
                </a:solidFill>
                <a:effectLst/>
                <a:latin typeface="Arial" panose="020B0604020202020204" pitchFamily="34" charset="0"/>
              </a:rPr>
              <a:t>workflows and/or domain</a:t>
            </a:r>
            <a:r>
              <a:rPr lang="en-US" sz="1800" b="0" i="0" u="none" strike="noStrike" dirty="0">
                <a:solidFill>
                  <a:srgbClr val="000000"/>
                </a:solidFill>
                <a:effectLst/>
                <a:latin typeface="Arial" panose="020B0604020202020204" pitchFamily="34" charset="0"/>
              </a:rPr>
              <a:t>s.</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Focus on </a:t>
            </a:r>
            <a:r>
              <a:rPr lang="en-US" sz="1800" b="1" i="0" u="none" strike="noStrike" dirty="0">
                <a:solidFill>
                  <a:srgbClr val="000000"/>
                </a:solidFill>
                <a:effectLst/>
                <a:latin typeface="Arial" panose="020B0604020202020204" pitchFamily="34" charset="0"/>
              </a:rPr>
              <a:t>how the business functions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message flow matches the problem domain.</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Easier to </a:t>
            </a:r>
            <a:r>
              <a:rPr lang="en-US" sz="1800" b="1" i="0" u="none" strike="noStrike" dirty="0">
                <a:solidFill>
                  <a:srgbClr val="000000"/>
                </a:solidFill>
                <a:effectLst/>
                <a:latin typeface="Arial" panose="020B0604020202020204" pitchFamily="34" charset="0"/>
              </a:rPr>
              <a:t>build cross-functional teams around domains</a:t>
            </a:r>
            <a:r>
              <a:rPr lang="en-US" sz="1800" b="0"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Conways</a:t>
            </a:r>
            <a:r>
              <a:rPr lang="en-US" sz="1800" b="1" i="0" u="none" strike="noStrike" dirty="0">
                <a:solidFill>
                  <a:srgbClr val="000000"/>
                </a:solidFill>
                <a:effectLst/>
                <a:latin typeface="Arial" panose="020B0604020202020204" pitchFamily="34" charset="0"/>
              </a:rPr>
              <a:t>’ Law</a:t>
            </a:r>
            <a:r>
              <a:rPr lang="en-US" sz="1800" b="0" i="0" u="none" strike="noStrike" dirty="0">
                <a:solidFill>
                  <a:srgbClr val="000000"/>
                </a:solidFill>
                <a:effectLst/>
                <a:latin typeface="Arial" panose="020B0604020202020204" pitchFamily="34" charset="0"/>
              </a:rPr>
              <a:t>) (</a:t>
            </a:r>
            <a:r>
              <a:rPr lang="en-US" sz="3200" dirty="0"/>
              <a:t>Cross-functional teams bringing together members from different functional areas.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Easy to be </a:t>
            </a:r>
            <a:r>
              <a:rPr lang="en-US" sz="1800" b="1" i="0" u="none" strike="noStrike" dirty="0">
                <a:solidFill>
                  <a:srgbClr val="000000"/>
                </a:solidFill>
                <a:effectLst/>
                <a:latin typeface="Arial" panose="020B0604020202020204" pitchFamily="34" charset="0"/>
              </a:rPr>
              <a:t>aligned and migrate data and components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distributed architecture (the modular monolith and microservices architecture styles)</a:t>
            </a:r>
            <a:r>
              <a:rPr lang="en-US" sz="1800" b="0" i="0" u="none" strike="noStrike" dirty="0">
                <a:solidFill>
                  <a:srgbClr val="000000"/>
                </a:solidFill>
                <a:effectLst/>
                <a:latin typeface="Arial" panose="020B0604020202020204" pitchFamily="34" charset="0"/>
              </a:rPr>
              <a:t>.</a:t>
            </a:r>
            <a:br>
              <a:rPr lang="en-US" sz="3200" b="0" dirty="0">
                <a:effectLst/>
              </a:rPr>
            </a:br>
            <a:r>
              <a:rPr lang="en-US" sz="1800" b="0" i="0" u="none" strike="noStrike" dirty="0">
                <a:solidFill>
                  <a:srgbClr val="666666"/>
                </a:solidFill>
                <a:effectLst/>
                <a:latin typeface="Arial" panose="020B0604020202020204" pitchFamily="34" charset="0"/>
              </a:rPr>
              <a:t>Disadvantage</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 code appears in </a:t>
            </a:r>
            <a:r>
              <a:rPr lang="en-US" sz="1800" b="1" i="0" u="none" strike="noStrike" dirty="0">
                <a:solidFill>
                  <a:srgbClr val="000000"/>
                </a:solidFill>
                <a:effectLst/>
                <a:latin typeface="Arial" panose="020B0604020202020204" pitchFamily="34" charset="0"/>
              </a:rPr>
              <a:t>multiple places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4163689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Technical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Technically partitioned architectures </a:t>
            </a:r>
            <a:r>
              <a:rPr lang="en-US" sz="1800" b="1" i="0" u="none" strike="noStrike" dirty="0">
                <a:solidFill>
                  <a:srgbClr val="000000"/>
                </a:solidFill>
                <a:effectLst/>
                <a:latin typeface="Arial" panose="020B0604020202020204" pitchFamily="34" charset="0"/>
              </a:rPr>
              <a:t>separate top-level components based on technical capabilities</a:t>
            </a:r>
            <a:r>
              <a:rPr lang="en-US" sz="1800" b="0" i="0" u="none" strike="noStrike" dirty="0">
                <a:solidFill>
                  <a:srgbClr val="000000"/>
                </a:solidFill>
                <a:effectLst/>
                <a:latin typeface="Arial" panose="020B0604020202020204" pitchFamily="34" charset="0"/>
              </a:rPr>
              <a:t>. This </a:t>
            </a:r>
            <a:r>
              <a:rPr lang="en-US" sz="1800" b="1" i="0" u="none" strike="noStrike" dirty="0">
                <a:solidFill>
                  <a:srgbClr val="000000"/>
                </a:solidFill>
                <a:effectLst/>
                <a:latin typeface="Arial" panose="020B0604020202020204" pitchFamily="34" charset="0"/>
              </a:rPr>
              <a:t>may manifest as layers inspired by Model-View-Controller separation</a:t>
            </a:r>
            <a:r>
              <a:rPr lang="en-US" sz="1800" b="0" i="0" u="none" strike="noStrike" dirty="0">
                <a:solidFill>
                  <a:srgbClr val="000000"/>
                </a:solidFill>
                <a:effectLst/>
                <a:latin typeface="Arial" panose="020B0604020202020204" pitchFamily="34" charset="0"/>
              </a:rPr>
              <a:t>. In Example it </a:t>
            </a:r>
            <a:r>
              <a:rPr lang="en-US" sz="1800" b="1" i="0" u="none" strike="noStrike" dirty="0">
                <a:solidFill>
                  <a:srgbClr val="000000"/>
                </a:solidFill>
                <a:effectLst/>
                <a:latin typeface="Arial" panose="020B0604020202020204" pitchFamily="34" charset="0"/>
              </a:rPr>
              <a:t>separates components </a:t>
            </a:r>
            <a:r>
              <a:rPr lang="en-US" sz="1800" b="0" i="0" u="none" strike="noStrike" dirty="0">
                <a:solidFill>
                  <a:srgbClr val="000000"/>
                </a:solidFill>
                <a:effectLst/>
                <a:latin typeface="Arial" panose="020B0604020202020204" pitchFamily="34" charset="0"/>
              </a:rPr>
              <a:t>based on </a:t>
            </a: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Clearly separates  </a:t>
            </a:r>
            <a:r>
              <a:rPr lang="en-US" sz="1800" b="1" i="0" u="sng" strike="noStrike" dirty="0">
                <a:solidFill>
                  <a:srgbClr val="000000"/>
                </a:solidFill>
                <a:effectLst/>
                <a:latin typeface="Arial" panose="020B0604020202020204" pitchFamily="34" charset="0"/>
              </a:rPr>
              <a:t>customization code</a:t>
            </a:r>
            <a:r>
              <a:rPr lang="en-US" sz="1800" b="1"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Aligns more closely to the </a:t>
            </a:r>
            <a:r>
              <a:rPr lang="en-US" sz="1800" b="1" i="0" u="none" strike="noStrike" dirty="0">
                <a:solidFill>
                  <a:srgbClr val="000000"/>
                </a:solidFill>
                <a:effectLst/>
                <a:latin typeface="Arial" panose="020B0604020202020204" pitchFamily="34" charset="0"/>
              </a:rPr>
              <a:t>layered architecture pattern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Disadvantages</a:t>
            </a:r>
            <a:endParaRPr lang="en-US" sz="3200"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Higher degree of global coupling as changes to local or common </a:t>
            </a:r>
            <a:r>
              <a:rPr lang="en-US" sz="1800" b="0" i="0" u="none" strike="noStrike" dirty="0">
                <a:solidFill>
                  <a:srgbClr val="000000"/>
                </a:solidFill>
                <a:effectLst/>
                <a:latin typeface="Arial" panose="020B0604020202020204" pitchFamily="34" charset="0"/>
              </a:rPr>
              <a:t>components </a:t>
            </a:r>
            <a:r>
              <a:rPr lang="en-US" sz="1800" b="1" i="0" u="none" strike="noStrike" dirty="0">
                <a:solidFill>
                  <a:srgbClr val="000000"/>
                </a:solidFill>
                <a:effectLst/>
                <a:latin typeface="Arial" panose="020B0604020202020204" pitchFamily="34" charset="0"/>
              </a:rPr>
              <a:t>may affect all the others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ex : </a:t>
            </a:r>
            <a:r>
              <a:rPr lang="en-US" sz="3200" dirty="0" err="1"/>
              <a:t>calculateDiscount</a:t>
            </a:r>
            <a:r>
              <a:rPr lang="en-US" sz="3200" dirty="0"/>
              <a:t> in local changed , it will affect or need required modification to some domains code parts .</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Developers may have to </a:t>
            </a:r>
            <a:r>
              <a:rPr lang="en-US" sz="1800" b="1" i="0" u="none" strike="noStrike" dirty="0">
                <a:solidFill>
                  <a:srgbClr val="000000"/>
                </a:solidFill>
                <a:effectLst/>
                <a:latin typeface="Arial" panose="020B0604020202020204" pitchFamily="34" charset="0"/>
              </a:rPr>
              <a:t>duplicate domain concepts</a:t>
            </a:r>
            <a:r>
              <a:rPr lang="en-US" sz="1800" b="0" i="0" u="none" strike="noStrike" dirty="0">
                <a:solidFill>
                  <a:srgbClr val="000000"/>
                </a:solidFill>
                <a:effectLst/>
                <a:latin typeface="Arial" panose="020B0604020202020204" pitchFamily="34" charset="0"/>
              </a:rPr>
              <a:t> in both common and local layers.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Typically higher coupling at the data level</a:t>
            </a:r>
            <a:r>
              <a:rPr lang="en-US" sz="1800" b="0" i="0" u="none" strike="noStrike" dirty="0">
                <a:solidFill>
                  <a:srgbClr val="000000"/>
                </a:solidFill>
                <a:effectLst/>
                <a:latin typeface="Arial" panose="020B0604020202020204" pitchFamily="34" charset="0"/>
              </a:rPr>
              <a:t>. In a system like this, the architects would likely </a:t>
            </a:r>
            <a:r>
              <a:rPr lang="en-US" sz="1800" b="1" i="0" u="none" strike="noStrike" dirty="0">
                <a:solidFill>
                  <a:srgbClr val="000000"/>
                </a:solidFill>
                <a:effectLst/>
                <a:latin typeface="Arial" panose="020B0604020202020204" pitchFamily="34" charset="0"/>
              </a:rPr>
              <a:t>create a single database</a:t>
            </a:r>
            <a:r>
              <a:rPr lang="en-US" sz="1800" b="0" i="0" u="none" strike="noStrike" dirty="0">
                <a:solidFill>
                  <a:srgbClr val="000000"/>
                </a:solidFill>
                <a:effectLst/>
                <a:latin typeface="Arial" panose="020B0604020202020204" pitchFamily="34" charset="0"/>
              </a:rPr>
              <a:t>, including </a:t>
            </a:r>
            <a:r>
              <a:rPr lang="en-US" sz="1800" b="1" i="0" u="none" strike="noStrike" dirty="0">
                <a:solidFill>
                  <a:srgbClr val="000000"/>
                </a:solidFill>
                <a:effectLst/>
                <a:latin typeface="Arial" panose="020B0604020202020204" pitchFamily="34" charset="0"/>
              </a:rPr>
              <a:t>customization and domains</a:t>
            </a:r>
            <a:r>
              <a:rPr lang="en-US" sz="1800" b="0" i="0" u="none" strike="noStrike" dirty="0">
                <a:solidFill>
                  <a:srgbClr val="000000"/>
                </a:solidFill>
                <a:effectLst/>
                <a:latin typeface="Arial" panose="020B0604020202020204" pitchFamily="34" charset="0"/>
              </a:rPr>
              <a:t>. That in turn </a:t>
            </a:r>
            <a:r>
              <a:rPr lang="en-US" sz="1800" b="1" i="0" u="none" strike="noStrike" dirty="0">
                <a:solidFill>
                  <a:srgbClr val="000000"/>
                </a:solidFill>
                <a:effectLst/>
                <a:latin typeface="Arial" panose="020B0604020202020204" pitchFamily="34" charset="0"/>
              </a:rPr>
              <a:t>creates difficulties in untangling the data relationships if the architects later want to migrate this architecture to a distributed system.</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4434464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Developers typically </a:t>
            </a:r>
            <a:r>
              <a:rPr lang="en-US" sz="1800" b="1" i="0" u="none" strike="noStrike" dirty="0">
                <a:solidFill>
                  <a:srgbClr val="000000"/>
                </a:solidFill>
                <a:effectLst/>
                <a:latin typeface="Arial" panose="020B0604020202020204" pitchFamily="34" charset="0"/>
              </a:rPr>
              <a:t>take components, designed with the architect role</a:t>
            </a:r>
            <a:r>
              <a:rPr lang="en-US" sz="1800" b="0" i="0" u="none" strike="noStrike" dirty="0">
                <a:solidFill>
                  <a:srgbClr val="000000"/>
                </a:solidFill>
                <a:effectLst/>
                <a:latin typeface="Arial" panose="020B0604020202020204" pitchFamily="34" charset="0"/>
              </a:rPr>
              <a:t>, and further </a:t>
            </a:r>
            <a:r>
              <a:rPr lang="en-US" sz="1800" b="1" i="0" u="none" strike="noStrike" dirty="0">
                <a:solidFill>
                  <a:srgbClr val="000000"/>
                </a:solidFill>
                <a:effectLst/>
                <a:latin typeface="Arial" panose="020B0604020202020204" pitchFamily="34" charset="0"/>
              </a:rPr>
              <a:t>subdivide them into classes, functions, or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general, class and function design is the shared responsibility of architects, tech leads, and mostly developers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should never take components designed by architects as the last word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all software design benefits from iteration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Rather, that initial design should be viewed as a first draft</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implementation will reveal more details and refinements</a:t>
            </a:r>
            <a:r>
              <a:rPr lang="en-US" sz="1800" b="0" i="0" u="none" strike="noStrike" dirty="0">
                <a:solidFill>
                  <a:srgbClr val="000000"/>
                </a:solidFill>
                <a:effectLst/>
                <a:latin typeface="Arial" panose="020B0604020202020204" pitchFamily="34" charset="0"/>
              </a:rPr>
              <a:t>.</a:t>
            </a: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53899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Component identification works best as an </a:t>
            </a:r>
            <a:r>
              <a:rPr lang="en-US" sz="1800" b="1" i="0" u="none" strike="noStrike" dirty="0">
                <a:solidFill>
                  <a:srgbClr val="000000"/>
                </a:solidFill>
                <a:effectLst/>
                <a:latin typeface="Arial" panose="020B0604020202020204" pitchFamily="34" charset="0"/>
              </a:rPr>
              <a:t>iterative process</a:t>
            </a:r>
            <a:r>
              <a:rPr lang="en-US" sz="1800" b="0" i="0" u="none" strike="noStrike" dirty="0">
                <a:solidFill>
                  <a:srgbClr val="000000"/>
                </a:solidFill>
                <a:effectLst/>
                <a:latin typeface="Arial" panose="020B0604020202020204" pitchFamily="34" charset="0"/>
              </a:rPr>
              <a:t>, producing candidates and refinements </a:t>
            </a:r>
            <a:r>
              <a:rPr lang="en-US" sz="1800" b="1" i="0" u="none" strike="noStrike" dirty="0">
                <a:solidFill>
                  <a:srgbClr val="000000"/>
                </a:solidFill>
                <a:effectLst/>
                <a:latin typeface="Arial" panose="020B0604020202020204" pitchFamily="34" charset="0"/>
              </a:rPr>
              <a:t>through feedback..</a:t>
            </a:r>
            <a:br>
              <a:rPr lang="en-US" sz="3200" dirty="0"/>
            </a:br>
            <a:endParaRPr lang="en-US" sz="3200" dirty="0"/>
          </a:p>
          <a:p>
            <a:pPr rtl="0">
              <a:spcBef>
                <a:spcPts val="1400"/>
              </a:spcBef>
              <a:spcAft>
                <a:spcPts val="400"/>
              </a:spcAft>
            </a:pPr>
            <a:r>
              <a:rPr lang="en-US" sz="1800" b="0" i="0" u="none" strike="noStrike" dirty="0">
                <a:solidFill>
                  <a:srgbClr val="666666"/>
                </a:solidFill>
                <a:effectLst/>
                <a:latin typeface="Arial" panose="020B0604020202020204" pitchFamily="34" charset="0"/>
              </a:rPr>
              <a:t>Identifying Initial Components</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Before any code exists, the architect must determine </a:t>
            </a:r>
            <a:r>
              <a:rPr lang="en-US" sz="1800" b="1" i="0" u="sng" dirty="0">
                <a:solidFill>
                  <a:srgbClr val="000000"/>
                </a:solidFill>
                <a:effectLst/>
                <a:latin typeface="Arial" panose="020B0604020202020204" pitchFamily="34" charset="0"/>
              </a:rPr>
              <a:t>what </a:t>
            </a:r>
            <a:r>
              <a:rPr lang="en-US" sz="1800" b="1" i="0" u="sng" dirty="0" err="1">
                <a:solidFill>
                  <a:srgbClr val="000000"/>
                </a:solidFill>
                <a:effectLst/>
                <a:latin typeface="Arial" panose="020B0604020202020204" pitchFamily="34" charset="0"/>
              </a:rPr>
              <a:t>TOP-Level</a:t>
            </a:r>
            <a:r>
              <a:rPr lang="en-US" sz="1800" b="1" i="0" u="sng" dirty="0">
                <a:solidFill>
                  <a:srgbClr val="000000"/>
                </a:solidFill>
                <a:effectLst/>
                <a:latin typeface="Arial" panose="020B0604020202020204" pitchFamily="34" charset="0"/>
              </a:rPr>
              <a:t> components</a:t>
            </a:r>
            <a:r>
              <a:rPr lang="en-US" sz="1800" b="1" i="0" u="none" strike="noStrike" dirty="0">
                <a:solidFill>
                  <a:srgbClr val="000000"/>
                </a:solidFill>
                <a:effectLst/>
                <a:latin typeface="Arial" panose="020B0604020202020204" pitchFamily="34" charset="0"/>
              </a:rPr>
              <a:t> to begin with, based on </a:t>
            </a:r>
            <a:r>
              <a:rPr lang="en-US" sz="1800" b="1" i="0" u="sng" dirty="0">
                <a:solidFill>
                  <a:srgbClr val="000000"/>
                </a:solidFill>
                <a:effectLst/>
                <a:latin typeface="Arial" panose="020B0604020202020204" pitchFamily="34" charset="0"/>
              </a:rPr>
              <a:t>partitioning </a:t>
            </a:r>
            <a:r>
              <a:rPr lang="en-US" sz="1800" b="1" i="0" u="none" strike="noStrike" dirty="0">
                <a:solidFill>
                  <a:srgbClr val="000000"/>
                </a:solidFill>
                <a:effectLst/>
                <a:latin typeface="Arial" panose="020B0604020202020204" pitchFamily="34" charset="0"/>
              </a:rPr>
              <a:t>they choose.</a:t>
            </a:r>
            <a:r>
              <a:rPr lang="en-US" sz="1800" b="0" i="0" u="none" strike="noStrike" dirty="0">
                <a:solidFill>
                  <a:srgbClr val="000000"/>
                </a:solidFill>
                <a:effectLst/>
                <a:latin typeface="Arial" panose="020B0604020202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000000"/>
                </a:solidFill>
                <a:effectLst/>
                <a:latin typeface="Arial" panose="020B0604020202020204" pitchFamily="34" charset="0"/>
              </a:rPr>
              <a:t>Initially, An architect should </a:t>
            </a:r>
            <a:r>
              <a:rPr lang="en-US" sz="1800" b="1" i="0" u="sng" dirty="0">
                <a:solidFill>
                  <a:srgbClr val="000000"/>
                </a:solidFill>
                <a:effectLst/>
                <a:latin typeface="Arial" panose="020B0604020202020204" pitchFamily="34" charset="0"/>
              </a:rPr>
              <a:t>map domain functionality</a:t>
            </a:r>
            <a:r>
              <a:rPr lang="en-US" sz="1800" b="1" i="0" u="none" strike="noStrike" dirty="0">
                <a:solidFill>
                  <a:srgbClr val="000000"/>
                </a:solidFill>
                <a:effectLst/>
                <a:latin typeface="Arial" panose="020B0604020202020204" pitchFamily="34" charset="0"/>
              </a:rPr>
              <a:t> to the components to see where behavior should reside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Also The likelihood of achieving </a:t>
            </a:r>
            <a:r>
              <a:rPr lang="en-US" sz="1800" b="1" i="0" u="none" strike="noStrike" dirty="0">
                <a:solidFill>
                  <a:srgbClr val="000000"/>
                </a:solidFill>
                <a:effectLst/>
                <a:latin typeface="Arial" panose="020B0604020202020204" pitchFamily="34" charset="0"/>
              </a:rPr>
              <a:t>a good design </a:t>
            </a:r>
            <a:r>
              <a:rPr lang="en-US" sz="1800" b="0" i="0" u="none" strike="noStrike" dirty="0">
                <a:solidFill>
                  <a:srgbClr val="000000"/>
                </a:solidFill>
                <a:effectLst/>
                <a:latin typeface="Arial" panose="020B0604020202020204" pitchFamily="34" charset="0"/>
              </a:rPr>
              <a:t>from </a:t>
            </a:r>
            <a:r>
              <a:rPr lang="en-US" sz="1800" b="1" i="0" u="none" strike="noStrike" dirty="0">
                <a:solidFill>
                  <a:srgbClr val="000000"/>
                </a:solidFill>
                <a:effectLst/>
                <a:latin typeface="Arial" panose="020B0604020202020204" pitchFamily="34" charset="0"/>
              </a:rPr>
              <a:t>this initial is small, that’s why architects must iterate to improve</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3200" b="1" i="0" u="none" strike="noStrike" dirty="0">
                <a:solidFill>
                  <a:srgbClr val="000000"/>
                </a:solidFill>
                <a:effectLst/>
                <a:latin typeface="Arial" panose="020B0604020202020204" pitchFamily="34" charset="0"/>
              </a:rPr>
              <a:t>an architect should </a:t>
            </a:r>
            <a:r>
              <a:rPr lang="en-US" sz="3200" b="1" i="0" u="sng" dirty="0">
                <a:solidFill>
                  <a:srgbClr val="000000"/>
                </a:solidFill>
                <a:effectLst/>
                <a:latin typeface="Arial" panose="020B0604020202020204" pitchFamily="34" charset="0"/>
              </a:rPr>
              <a:t>map domain functionality</a:t>
            </a:r>
            <a:r>
              <a:rPr lang="en-US" sz="3200" b="1" i="0" u="none" strike="noStrike" dirty="0">
                <a:solidFill>
                  <a:srgbClr val="000000"/>
                </a:solidFill>
                <a:effectLst/>
                <a:latin typeface="Arial" panose="020B0604020202020204" pitchFamily="34" charset="0"/>
              </a:rPr>
              <a:t> to the components to see where behavior should reside</a:t>
            </a:r>
            <a:r>
              <a:rPr lang="en-US" sz="3200" b="0" i="0" u="none" strike="noStrike" dirty="0">
                <a:solidFill>
                  <a:srgbClr val="000000"/>
                </a:solidFill>
                <a:effectLst/>
                <a:latin typeface="Arial" panose="020B0604020202020204" pitchFamily="34" charset="0"/>
              </a:rPr>
              <a:t>. </a:t>
            </a:r>
          </a:p>
          <a:p>
            <a:pPr rtl="0">
              <a:spcBef>
                <a:spcPts val="1400"/>
              </a:spcBef>
              <a:spcAft>
                <a:spcPts val="400"/>
              </a:spcAft>
            </a:pPr>
            <a:endParaRPr lang="en-US" sz="1800" b="0" i="0" u="none" strike="noStrike" dirty="0">
              <a:solidFill>
                <a:srgbClr val="666666"/>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Align Requirements to Components (More deeply)</a:t>
            </a:r>
            <a:endParaRPr lang="en-US" sz="48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 next step aligns requirements (or user stories) to those components to see how </a:t>
            </a:r>
            <a:r>
              <a:rPr lang="en-US" sz="1800" b="1" i="0" u="sng" strike="noStrike" dirty="0">
                <a:solidFill>
                  <a:srgbClr val="000000"/>
                </a:solidFill>
                <a:effectLst/>
                <a:latin typeface="Arial" panose="020B0604020202020204" pitchFamily="34" charset="0"/>
              </a:rPr>
              <a:t>well</a:t>
            </a:r>
            <a:r>
              <a:rPr lang="en-US" sz="1800" b="1" i="0" u="none" strike="noStrike" dirty="0">
                <a:solidFill>
                  <a:srgbClr val="000000"/>
                </a:solidFill>
                <a:effectLst/>
                <a:latin typeface="Arial" panose="020B0604020202020204" pitchFamily="34" charset="0"/>
              </a:rPr>
              <a:t> they fit</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may entail </a:t>
            </a:r>
            <a:r>
              <a:rPr lang="en-US" sz="1800" b="1" i="0" u="sng" strike="noStrike" dirty="0">
                <a:solidFill>
                  <a:srgbClr val="000000"/>
                </a:solidFill>
                <a:effectLst/>
                <a:latin typeface="Arial" panose="020B0604020202020204" pitchFamily="34" charset="0"/>
              </a:rPr>
              <a:t>creating new components</a:t>
            </a:r>
            <a:r>
              <a:rPr lang="en-US" sz="1800" b="1"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consolidating existing </a:t>
            </a:r>
            <a:r>
              <a:rPr lang="en-US" sz="1800" b="1" i="0" u="none" strike="noStrike" dirty="0">
                <a:solidFill>
                  <a:srgbClr val="000000"/>
                </a:solidFill>
                <a:effectLst/>
                <a:latin typeface="Arial" panose="020B0604020202020204" pitchFamily="34" charset="0"/>
              </a:rPr>
              <a:t>ones, or </a:t>
            </a:r>
            <a:r>
              <a:rPr lang="en-US" sz="1800" b="1" i="0" u="sng" dirty="0">
                <a:solidFill>
                  <a:srgbClr val="000000"/>
                </a:solidFill>
                <a:effectLst/>
                <a:latin typeface="Arial" panose="020B0604020202020204" pitchFamily="34" charset="0"/>
              </a:rPr>
              <a:t>breaking components apart because they have too much responsibility.</a:t>
            </a:r>
            <a:endParaRPr lang="en-US" sz="4800" b="1"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also think about the </a:t>
            </a:r>
            <a:r>
              <a:rPr lang="en-US" sz="1800" b="1" i="0" u="none" strike="noStrike" dirty="0">
                <a:solidFill>
                  <a:srgbClr val="000000"/>
                </a:solidFill>
                <a:effectLst/>
                <a:latin typeface="Arial" panose="020B0604020202020204" pitchFamily="34" charset="0"/>
              </a:rPr>
              <a:t>roles, responsibilities and behaviors to align the components and domain  correct granularity</a:t>
            </a:r>
            <a:r>
              <a:rPr lang="en-US" sz="1800" b="0" i="0" u="none" strike="noStrike" dirty="0">
                <a:solidFill>
                  <a:srgbClr val="000000"/>
                </a:solidFill>
                <a:effectLst/>
                <a:latin typeface="Arial" panose="020B0604020202020204" pitchFamily="34" charset="0"/>
              </a:rPr>
              <a:t> as it one of the </a:t>
            </a:r>
            <a:r>
              <a:rPr lang="en-US" sz="1800" b="1" i="0" u="sng" dirty="0">
                <a:solidFill>
                  <a:srgbClr val="000000"/>
                </a:solidFill>
                <a:effectLst/>
                <a:latin typeface="Arial" panose="020B0604020202020204" pitchFamily="34" charset="0"/>
              </a:rPr>
              <a:t>greatest challenges</a:t>
            </a:r>
            <a:r>
              <a:rPr lang="en-US" sz="1800" b="0" i="0" u="none" strike="noStrike" dirty="0">
                <a:solidFill>
                  <a:srgbClr val="000000"/>
                </a:solidFill>
                <a:effectLst/>
                <a:latin typeface="Arial" panose="020B0604020202020204" pitchFamily="34" charset="0"/>
              </a:rPr>
              <a:t> ,solved by</a:t>
            </a:r>
            <a:r>
              <a:rPr lang="en-US" sz="1800" b="1" i="0" u="none" strike="noStrike" dirty="0">
                <a:solidFill>
                  <a:srgbClr val="000000"/>
                </a:solidFill>
                <a:effectLst/>
                <a:latin typeface="Arial" panose="020B0604020202020204" pitchFamily="34" charset="0"/>
              </a:rPr>
              <a:t> the iterative approach</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Analyze Architecture Characteristics</a:t>
            </a:r>
            <a:endParaRPr lang="en-US" sz="3200" b="1" dirty="0">
              <a:effectLst/>
            </a:endParaRPr>
          </a:p>
          <a:p>
            <a:r>
              <a:rPr lang="en-US" sz="1800" b="1" i="0" u="none" strike="noStrike" dirty="0">
                <a:solidFill>
                  <a:srgbClr val="000000"/>
                </a:solidFill>
                <a:effectLst/>
                <a:latin typeface="Arial" panose="020B0604020202020204" pitchFamily="34" charset="0"/>
              </a:rPr>
              <a:t>the architect should also look at the architecture characteristics discovered earlier in order to think about how they might impact component division and granularity.</a:t>
            </a:r>
            <a:r>
              <a:rPr lang="en-US" sz="1800" b="0" i="0" u="none" strike="noStrike" dirty="0">
                <a:solidFill>
                  <a:srgbClr val="000000"/>
                </a:solidFill>
                <a:effectLst/>
                <a:latin typeface="Arial" panose="020B0604020202020204" pitchFamily="34" charset="0"/>
              </a:rPr>
              <a:t> For example, while two parts of a system might deal with user input, the part that deals with hundreds of concurrent users will need different architecture characteristics than another part that needs to support only a few. Thus, it might yield a single component to handle user interaction, </a:t>
            </a:r>
            <a:r>
              <a:rPr lang="en-US" sz="1800" b="1" i="0" u="none" strike="noStrike" dirty="0">
                <a:solidFill>
                  <a:srgbClr val="000000"/>
                </a:solidFill>
                <a:effectLst/>
                <a:latin typeface="Arial" panose="020B0604020202020204" pitchFamily="34" charset="0"/>
              </a:rPr>
              <a:t>analyzing the architecture characteristics will lead to a subdivision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666666"/>
              </a:solidFill>
              <a:effectLst/>
              <a:latin typeface="Arial" panose="020B0604020202020204" pitchFamily="34" charset="0"/>
            </a:endParaRPr>
          </a:p>
          <a:p>
            <a:pPr rtl="0">
              <a:spcBef>
                <a:spcPts val="0"/>
              </a:spcBef>
              <a:spcAft>
                <a:spcPts val="0"/>
              </a:spcAft>
            </a:pPr>
            <a:r>
              <a:rPr lang="en-US" sz="1800" b="0" i="0" u="none" strike="noStrike" dirty="0">
                <a:solidFill>
                  <a:srgbClr val="666666"/>
                </a:solidFill>
                <a:effectLst/>
                <a:latin typeface="Arial" panose="020B0604020202020204" pitchFamily="34" charset="0"/>
              </a:rPr>
              <a:t>Restructure Components with developers</a:t>
            </a:r>
            <a:endParaRPr lang="en-US" sz="3200" b="0" dirty="0">
              <a:effectLst/>
            </a:endParaRPr>
          </a:p>
          <a:p>
            <a:r>
              <a:rPr lang="en-US" sz="1800" b="1" i="0" u="none" strike="noStrike" dirty="0">
                <a:solidFill>
                  <a:srgbClr val="000000"/>
                </a:solidFill>
                <a:effectLst/>
                <a:latin typeface="Arial" panose="020B0604020202020204" pitchFamily="34" charset="0"/>
              </a:rPr>
              <a:t>Feedback is critical in software design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 must continually iterate on their component design </a:t>
            </a:r>
            <a:r>
              <a:rPr lang="en-US" sz="1800" b="1" i="0" u="sng" dirty="0">
                <a:solidFill>
                  <a:srgbClr val="000000"/>
                </a:solidFill>
                <a:effectLst/>
                <a:latin typeface="Arial" panose="020B0604020202020204" pitchFamily="34" charset="0"/>
              </a:rPr>
              <a:t>with developers</a:t>
            </a:r>
            <a:r>
              <a:rPr lang="en-US" sz="1800" b="0" i="0" u="none" strike="noStrike" dirty="0">
                <a:solidFill>
                  <a:srgbClr val="000000"/>
                </a:solidFill>
                <a:effectLst/>
                <a:latin typeface="Arial" panose="020B0604020202020204" pitchFamily="34" charset="0"/>
              </a:rPr>
              <a:t>. First, it’s </a:t>
            </a:r>
            <a:r>
              <a:rPr lang="en-US" sz="1800" b="1" i="0" u="none" strike="noStrike" dirty="0">
                <a:solidFill>
                  <a:srgbClr val="000000"/>
                </a:solidFill>
                <a:effectLst/>
                <a:latin typeface="Arial" panose="020B0604020202020204" pitchFamily="34" charset="0"/>
              </a:rPr>
              <a:t>impossible to account for all the different edge cases</a:t>
            </a:r>
            <a:r>
              <a:rPr lang="en-US" sz="1800" b="0" i="0" u="none" strike="noStrike" dirty="0">
                <a:solidFill>
                  <a:srgbClr val="000000"/>
                </a:solidFill>
                <a:effectLst/>
                <a:latin typeface="Arial" panose="020B0604020202020204" pitchFamily="34" charset="0"/>
              </a:rPr>
              <a:t>. Secondly, as the architecture and developers </a:t>
            </a:r>
            <a:r>
              <a:rPr lang="en-US" sz="1800" b="1" i="0" u="none" strike="noStrike" dirty="0">
                <a:solidFill>
                  <a:srgbClr val="000000"/>
                </a:solidFill>
                <a:effectLst/>
                <a:latin typeface="Arial" panose="020B0604020202020204" pitchFamily="34" charset="0"/>
              </a:rPr>
              <a:t>delve more deeply into building the application</a:t>
            </a:r>
            <a:r>
              <a:rPr lang="en-US" sz="1800" b="0" i="0" u="none" strike="noStrike" dirty="0">
                <a:solidFill>
                  <a:srgbClr val="000000"/>
                </a:solidFill>
                <a:effectLst/>
                <a:latin typeface="Arial" panose="020B0604020202020204" pitchFamily="34" charset="0"/>
              </a:rPr>
              <a:t>, they </a:t>
            </a:r>
            <a:r>
              <a:rPr lang="en-US" sz="1800" b="1" i="0" u="none" strike="noStrike" dirty="0">
                <a:solidFill>
                  <a:srgbClr val="000000"/>
                </a:solidFill>
                <a:effectLst/>
                <a:latin typeface="Arial" panose="020B0604020202020204" pitchFamily="34" charset="0"/>
              </a:rPr>
              <a:t>gain a more nuanced understanding </a:t>
            </a:r>
            <a:r>
              <a:rPr lang="en-US" sz="1800" b="0" i="0" u="none" strike="noStrike" dirty="0">
                <a:solidFill>
                  <a:srgbClr val="000000"/>
                </a:solidFill>
                <a:effectLst/>
                <a:latin typeface="Arial" panose="020B0604020202020204" pitchFamily="34" charset="0"/>
              </a:rPr>
              <a:t>of where behavior and roles should lie</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840469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No accepted “correct” way exists to design components. Rather, a wide variety of techniques exist, all with various trade-offs.</a:t>
            </a:r>
          </a:p>
          <a:p>
            <a:pPr rtl="0">
              <a:spcBef>
                <a:spcPts val="0"/>
              </a:spcBef>
              <a:spcAft>
                <a:spcPts val="0"/>
              </a:spcAft>
            </a:pPr>
            <a:r>
              <a:rPr lang="en-US" sz="1800" b="1" i="0" u="none" strike="noStrike" dirty="0">
                <a:solidFill>
                  <a:srgbClr val="000000"/>
                </a:solidFill>
                <a:effectLst/>
                <a:latin typeface="Arial" panose="020B0604020202020204" pitchFamily="34" charset="0"/>
              </a:rPr>
              <a:t>A common anti-pattern </a:t>
            </a:r>
            <a:r>
              <a:rPr lang="en-US" sz="1800" b="0" i="0" u="none" strike="noStrike" dirty="0">
                <a:solidFill>
                  <a:srgbClr val="000000"/>
                </a:solidFill>
                <a:effectLst/>
                <a:latin typeface="Arial" panose="020B0604020202020204" pitchFamily="34" charset="0"/>
              </a:rPr>
              <a:t>may lurk:</a:t>
            </a:r>
            <a:r>
              <a:rPr lang="en-US" sz="1800" b="1" i="0" u="none" strike="noStrike" dirty="0">
                <a:solidFill>
                  <a:srgbClr val="000000"/>
                </a:solidFill>
                <a:effectLst/>
                <a:latin typeface="Arial" panose="020B0604020202020204" pitchFamily="34" charset="0"/>
              </a:rPr>
              <a:t> the entity trap</a:t>
            </a:r>
            <a:r>
              <a:rPr lang="en-US" sz="1800" b="0" i="0" u="none" strike="noStrike" dirty="0">
                <a:solidFill>
                  <a:srgbClr val="000000"/>
                </a:solidFill>
                <a:effectLst/>
                <a:latin typeface="Arial" panose="020B0604020202020204" pitchFamily="34" charset="0"/>
              </a:rPr>
              <a:t>. Say that an architect is working on designing components for kata Going, Going, Gone and ends up with that figure.</a:t>
            </a:r>
          </a:p>
          <a:p>
            <a:pPr rtl="0">
              <a:spcBef>
                <a:spcPts val="0"/>
              </a:spcBef>
              <a:spcAft>
                <a:spcPts val="0"/>
              </a:spcAft>
            </a:pPr>
            <a:r>
              <a:rPr lang="en-US" sz="1800" b="1" i="0" u="none" strike="noStrike" dirty="0">
                <a:solidFill>
                  <a:srgbClr val="000000"/>
                </a:solidFill>
                <a:effectLst/>
                <a:latin typeface="Arial" panose="020B0604020202020204" pitchFamily="34" charset="0"/>
              </a:rPr>
              <a:t>The architect has basically taken each entity identified in the requirements and made a Manager component based on that entity. </a:t>
            </a:r>
          </a:p>
          <a:p>
            <a:pPr rtl="0">
              <a:spcBef>
                <a:spcPts val="0"/>
              </a:spcBef>
              <a:spcAft>
                <a:spcPts val="0"/>
              </a:spcAft>
            </a:pPr>
            <a:r>
              <a:rPr lang="en-US" sz="1800" b="1" i="0" u="sng" dirty="0">
                <a:solidFill>
                  <a:srgbClr val="000000"/>
                </a:solidFill>
                <a:effectLst/>
                <a:latin typeface="Arial" panose="020B0604020202020204" pitchFamily="34" charset="0"/>
              </a:rPr>
              <a:t>This isn’t an architecture</a:t>
            </a:r>
            <a:r>
              <a:rPr lang="en-US" sz="1800" b="1" i="0" u="none" strike="noStrike" dirty="0">
                <a:solidFill>
                  <a:srgbClr val="000000"/>
                </a:solidFill>
                <a:effectLst/>
                <a:latin typeface="Arial" panose="020B0604020202020204" pitchFamily="34" charset="0"/>
              </a:rPr>
              <a:t>; it’s an object-relational mapping (ORM) of a framework to a database.</a:t>
            </a:r>
            <a:endParaRPr lang="en-US" sz="7200" b="0" dirty="0">
              <a:effectLst/>
            </a:endParaRPr>
          </a:p>
          <a:p>
            <a:r>
              <a:rPr lang="en-US" sz="1800" b="1" i="0" u="none" strike="noStrike" dirty="0">
                <a:solidFill>
                  <a:srgbClr val="000000"/>
                </a:solidFill>
                <a:effectLst/>
                <a:latin typeface="Arial" panose="020B0604020202020204" pitchFamily="34" charset="0"/>
              </a:rPr>
              <a:t>The entity trap anti-pattern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arises</a:t>
            </a:r>
            <a:r>
              <a:rPr lang="en-US" sz="1800" b="0" i="0" u="none" strike="noStrike" dirty="0">
                <a:solidFill>
                  <a:srgbClr val="000000"/>
                </a:solidFill>
                <a:effectLst/>
                <a:latin typeface="Arial" panose="020B0604020202020204" pitchFamily="34" charset="0"/>
              </a:rPr>
              <a:t> when an architect </a:t>
            </a:r>
            <a:r>
              <a:rPr lang="en-US" sz="1800" b="1" i="0" u="none" strike="noStrike" dirty="0">
                <a:solidFill>
                  <a:srgbClr val="000000"/>
                </a:solidFill>
                <a:effectLst/>
                <a:latin typeface="Arial" panose="020B0604020202020204" pitchFamily="34" charset="0"/>
              </a:rPr>
              <a:t>incorrectly identifies the database relationships as workflows</a:t>
            </a:r>
            <a:r>
              <a:rPr lang="en-US" sz="1800" b="0" i="0" u="none" strike="noStrike" dirty="0">
                <a:solidFill>
                  <a:srgbClr val="000000"/>
                </a:solidFill>
                <a:effectLst/>
                <a:latin typeface="Arial" panose="020B0604020202020204" pitchFamily="34" charset="0"/>
              </a:rPr>
              <a:t> in the application which </a:t>
            </a:r>
            <a:r>
              <a:rPr lang="en-US" sz="1800" b="1" i="0" u="sng" strike="noStrike" dirty="0">
                <a:solidFill>
                  <a:srgbClr val="000000"/>
                </a:solidFill>
                <a:effectLst/>
                <a:latin typeface="Arial" panose="020B0604020202020204" pitchFamily="34" charset="0"/>
              </a:rPr>
              <a:t>indicates lack of thought about the actual workflows</a:t>
            </a:r>
            <a:r>
              <a:rPr lang="en-US" sz="1800" b="0" i="0" u="none" strike="noStrike" dirty="0">
                <a:solidFill>
                  <a:srgbClr val="000000"/>
                </a:solidFill>
                <a:effectLst/>
                <a:latin typeface="Arial" panose="020B0604020202020204" pitchFamily="34" charset="0"/>
              </a:rPr>
              <a:t>.</a:t>
            </a:r>
            <a:br>
              <a:rPr lang="en-US" sz="7200" dirty="0"/>
            </a:br>
            <a:endParaRPr lang="en-US" sz="4800" b="0" dirty="0">
              <a:effectLst/>
            </a:endParaRPr>
          </a:p>
          <a:p>
            <a:br>
              <a:rPr lang="en-US" sz="4800" dirty="0"/>
            </a:b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3594759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actor/actions approach is a popular way that architects use to map requirements to components</a:t>
            </a:r>
            <a:r>
              <a:rPr lang="en-US" sz="1800" b="0" i="0" u="none" strike="noStrike" dirty="0">
                <a:solidFill>
                  <a:srgbClr val="000000"/>
                </a:solidFill>
                <a:effectLst/>
                <a:latin typeface="Arial" panose="020B0604020202020204" pitchFamily="34" charset="0"/>
              </a:rPr>
              <a:t>. In this approach, originally defined by the </a:t>
            </a:r>
            <a:r>
              <a:rPr lang="en-US" sz="1800" b="1" i="0" u="none" strike="noStrike" dirty="0">
                <a:solidFill>
                  <a:srgbClr val="000000"/>
                </a:solidFill>
                <a:effectLst/>
                <a:latin typeface="Arial" panose="020B0604020202020204" pitchFamily="34" charset="0"/>
              </a:rPr>
              <a:t>Rational Unified Process Called Use Case Diagram</a:t>
            </a:r>
            <a:r>
              <a:rPr lang="en-US" sz="1800" b="0" i="0" u="none" strike="noStrike" dirty="0">
                <a:solidFill>
                  <a:srgbClr val="000000"/>
                </a:solidFill>
                <a:effectLst/>
                <a:latin typeface="Arial" panose="020B0604020202020204" pitchFamily="34" charset="0"/>
              </a:rPr>
              <a:t>, architects identify </a:t>
            </a:r>
            <a:r>
              <a:rPr lang="en-US" sz="1800" b="1" i="0" u="sng" dirty="0">
                <a:solidFill>
                  <a:srgbClr val="000000"/>
                </a:solidFill>
                <a:effectLst/>
                <a:latin typeface="Arial" panose="020B0604020202020204" pitchFamily="34" charset="0"/>
              </a:rPr>
              <a:t>actors/users</a:t>
            </a:r>
            <a:r>
              <a:rPr lang="en-US" sz="1800" b="1" i="0" u="none" strike="noStrike" dirty="0">
                <a:solidFill>
                  <a:srgbClr val="000000"/>
                </a:solidFill>
                <a:effectLst/>
                <a:latin typeface="Arial" panose="020B0604020202020204" pitchFamily="34" charset="0"/>
              </a:rPr>
              <a:t> who perform activities</a:t>
            </a:r>
            <a:r>
              <a:rPr lang="en-US" sz="1800" b="0" i="0" u="none" strike="noStrike" dirty="0">
                <a:solidFill>
                  <a:srgbClr val="000000"/>
                </a:solidFill>
                <a:effectLst/>
                <a:latin typeface="Arial" panose="020B0604020202020204" pitchFamily="34" charset="0"/>
              </a:rPr>
              <a:t> with the application and </a:t>
            </a:r>
            <a:r>
              <a:rPr lang="en-US" sz="1800" b="1" i="0" u="none" strike="noStrike" dirty="0">
                <a:solidFill>
                  <a:srgbClr val="000000"/>
                </a:solidFill>
                <a:effectLst/>
                <a:latin typeface="Arial" panose="020B0604020202020204" pitchFamily="34" charset="0"/>
              </a:rPr>
              <a:t>the </a:t>
            </a:r>
            <a:r>
              <a:rPr lang="en-US" sz="1800" b="1" i="0" u="sng" dirty="0">
                <a:solidFill>
                  <a:srgbClr val="000000"/>
                </a:solidFill>
                <a:effectLst/>
                <a:latin typeface="Arial" panose="020B0604020202020204" pitchFamily="34" charset="0"/>
              </a:rPr>
              <a:t>actions </a:t>
            </a:r>
            <a:r>
              <a:rPr lang="en-US" sz="1800" b="1" i="0" u="none" strike="noStrike" dirty="0">
                <a:solidFill>
                  <a:srgbClr val="000000"/>
                </a:solidFill>
                <a:effectLst/>
                <a:latin typeface="Arial" panose="020B0604020202020204" pitchFamily="34" charset="0"/>
              </a:rPr>
              <a:t>those actors may perform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style of component decomposition </a:t>
            </a:r>
            <a:r>
              <a:rPr lang="en-US" sz="1800" b="1" i="0" u="none" strike="noStrike" dirty="0">
                <a:solidFill>
                  <a:srgbClr val="000000"/>
                </a:solidFill>
                <a:effectLst/>
                <a:latin typeface="Arial" panose="020B0604020202020204" pitchFamily="34" charset="0"/>
              </a:rPr>
              <a:t>works well for all types of systems, monolithic or distributed.</a:t>
            </a:r>
            <a:br>
              <a:rPr lang="en-US" dirty="0"/>
            </a:br>
            <a:endParaRPr lang="en-US" dirty="0"/>
          </a:p>
        </p:txBody>
      </p:sp>
    </p:spTree>
    <p:extLst>
      <p:ext uri="{BB962C8B-B14F-4D97-AF65-F5344CB8AC3E}">
        <p14:creationId xmlns:p14="http://schemas.microsoft.com/office/powerpoint/2010/main" val="1450497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374151"/>
                </a:solidFill>
                <a:effectLst/>
                <a:latin typeface="Roboto" panose="02000000000000000000" pitchFamily="2" charset="0"/>
              </a:rPr>
              <a:t>Architects may collaborate on defining the domain or business requirements, </a:t>
            </a:r>
            <a:r>
              <a:rPr lang="en-US" sz="1800" b="1" i="0" u="sng" dirty="0">
                <a:solidFill>
                  <a:srgbClr val="374151"/>
                </a:solidFill>
                <a:effectLst/>
                <a:latin typeface="Roboto" panose="02000000000000000000" pitchFamily="2" charset="0"/>
              </a:rPr>
              <a:t>but as a must, one key responsibility</a:t>
            </a:r>
            <a:r>
              <a:rPr lang="en-US" sz="1800" b="1" i="0" u="none" strike="noStrike" dirty="0">
                <a:solidFill>
                  <a:srgbClr val="374151"/>
                </a:solidFill>
                <a:effectLst/>
                <a:latin typeface="Roboto" panose="02000000000000000000" pitchFamily="2" charset="0"/>
              </a:rPr>
              <a:t> entails defining, discovering, and analyzing </a:t>
            </a:r>
            <a:r>
              <a:rPr lang="en-US" sz="1800" b="1" i="0" u="sng" dirty="0">
                <a:solidFill>
                  <a:srgbClr val="374151"/>
                </a:solidFill>
                <a:effectLst/>
                <a:latin typeface="Roboto" panose="02000000000000000000" pitchFamily="2" charset="0"/>
              </a:rPr>
              <a:t>architectural characteristics</a:t>
            </a:r>
            <a:r>
              <a:rPr lang="en-US" sz="1800" b="0" i="0" u="sng" dirty="0">
                <a:solidFill>
                  <a:srgbClr val="374151"/>
                </a:solidFill>
                <a:effectLst/>
                <a:latin typeface="Roboto" panose="02000000000000000000" pitchFamily="2" charset="0"/>
              </a:rPr>
              <a:t> </a:t>
            </a:r>
            <a:r>
              <a:rPr lang="en-US" sz="1800" b="0" i="0" u="none" strike="noStrike" dirty="0">
                <a:solidFill>
                  <a:srgbClr val="374151"/>
                </a:solidFill>
                <a:effectLst/>
                <a:latin typeface="Roboto" panose="02000000000000000000" pitchFamily="2" charset="0"/>
              </a:rPr>
              <a:t>as it isn’t directly related to the domain functionality.</a:t>
            </a:r>
            <a:endParaRPr lang="en-US" b="0" dirty="0">
              <a:effectLst/>
            </a:endParaRPr>
          </a:p>
          <a:p>
            <a:br>
              <a:rPr lang="en-US" dirty="0"/>
            </a:br>
            <a:endParaRPr lang="en-US" dirty="0"/>
          </a:p>
        </p:txBody>
      </p:sp>
    </p:spTree>
    <p:extLst>
      <p:ext uri="{BB962C8B-B14F-4D97-AF65-F5344CB8AC3E}">
        <p14:creationId xmlns:p14="http://schemas.microsoft.com/office/powerpoint/2010/main" val="11929552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 Todo : Need revision on the actual difference between it and the workflow approach (flow chart)</a:t>
            </a:r>
          </a:p>
          <a:p>
            <a:pPr rtl="0">
              <a:spcBef>
                <a:spcPts val="0"/>
              </a:spcBef>
              <a:spcAft>
                <a:spcPts val="0"/>
              </a:spcAft>
            </a:pPr>
            <a:r>
              <a:rPr lang="en-US" sz="1800" b="1" i="0" u="none" strike="noStrike" dirty="0">
                <a:solidFill>
                  <a:srgbClr val="000000"/>
                </a:solidFill>
                <a:effectLst/>
                <a:latin typeface="Arial" panose="020B0604020202020204" pitchFamily="34" charset="0"/>
              </a:rPr>
              <a:t>Event storming as a component discovery technique comes from domain-driven design (DDD) and shares popularity with microservices</a:t>
            </a:r>
            <a:r>
              <a:rPr lang="en-US" sz="1800" b="0" i="0" u="none" strike="noStrike" dirty="0">
                <a:solidFill>
                  <a:srgbClr val="000000"/>
                </a:solidFill>
                <a:effectLst/>
                <a:latin typeface="Arial" panose="020B0604020202020204" pitchFamily="34" charset="0"/>
              </a:rPr>
              <a:t>. In event storming, the architect assumes </a:t>
            </a:r>
            <a:r>
              <a:rPr lang="en-US" sz="1800" b="1" i="0" u="none" strike="noStrike" dirty="0">
                <a:solidFill>
                  <a:srgbClr val="000000"/>
                </a:solidFill>
                <a:effectLst/>
                <a:latin typeface="Arial" panose="020B0604020202020204" pitchFamily="34" charset="0"/>
              </a:rPr>
              <a:t>the project will use messages and/or events to communicate between the various components</a:t>
            </a:r>
            <a:r>
              <a:rPr lang="en-US" sz="1800" b="0" i="0" u="none" strike="noStrike" dirty="0">
                <a:solidFill>
                  <a:srgbClr val="000000"/>
                </a:solidFill>
                <a:effectLst/>
                <a:latin typeface="Arial" panose="020B0604020202020204" pitchFamily="34" charset="0"/>
              </a:rPr>
              <a:t>. The team tries to determine </a:t>
            </a:r>
            <a:r>
              <a:rPr lang="en-US" sz="1800" b="1" i="0" u="none" strike="noStrike" dirty="0">
                <a:solidFill>
                  <a:srgbClr val="000000"/>
                </a:solidFill>
                <a:effectLst/>
                <a:latin typeface="Arial" panose="020B0604020202020204" pitchFamily="34" charset="0"/>
              </a:rPr>
              <a:t>which events</a:t>
            </a:r>
            <a:r>
              <a:rPr lang="en-US" sz="1800" b="0" i="0" u="none" strike="noStrike" dirty="0">
                <a:solidFill>
                  <a:srgbClr val="000000"/>
                </a:solidFill>
                <a:effectLst/>
                <a:latin typeface="Arial" panose="020B0604020202020204" pitchFamily="34" charset="0"/>
              </a:rPr>
              <a:t> occur in the system</a:t>
            </a:r>
            <a:r>
              <a:rPr lang="en-US" sz="1800" b="1" i="0" u="none" strike="noStrike" dirty="0">
                <a:solidFill>
                  <a:srgbClr val="000000"/>
                </a:solidFill>
                <a:effectLst/>
                <a:latin typeface="Arial" panose="020B0604020202020204" pitchFamily="34" charset="0"/>
              </a:rPr>
              <a:t> based on requirements and identified roles,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a:t>
            </a:r>
            <a:r>
              <a:rPr lang="en-US" sz="1800" b="1" i="0" u="sng" dirty="0">
                <a:solidFill>
                  <a:srgbClr val="000000"/>
                </a:solidFill>
                <a:effectLst/>
                <a:latin typeface="Arial" panose="020B0604020202020204" pitchFamily="34" charset="0"/>
              </a:rPr>
              <a:t>build components around those event and message handlers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works well in distributed architectures</a:t>
            </a:r>
            <a:r>
              <a:rPr lang="en-US" sz="1800" b="0" i="0" u="none" strike="noStrike" dirty="0">
                <a:solidFill>
                  <a:srgbClr val="000000"/>
                </a:solidFill>
                <a:effectLst/>
                <a:latin typeface="Arial" panose="020B0604020202020204" pitchFamily="34" charset="0"/>
              </a:rPr>
              <a:t> like microservices that use events and messages, </a:t>
            </a:r>
            <a:r>
              <a:rPr lang="en-US" sz="1800" b="1" i="0" u="none" strike="noStrike" dirty="0">
                <a:solidFill>
                  <a:srgbClr val="000000"/>
                </a:solidFill>
                <a:effectLst/>
                <a:latin typeface="Arial" panose="020B0604020202020204" pitchFamily="34" charset="0"/>
              </a:rPr>
              <a:t>because it helps architects define the messages</a:t>
            </a:r>
            <a:r>
              <a:rPr lang="en-US" sz="1800" b="0" i="0" u="none" strike="noStrike" dirty="0">
                <a:solidFill>
                  <a:srgbClr val="000000"/>
                </a:solidFill>
                <a:effectLst/>
                <a:latin typeface="Arial" panose="020B0604020202020204" pitchFamily="34" charset="0"/>
              </a:rPr>
              <a:t> used in the eventual system.</a:t>
            </a:r>
            <a:endParaRPr lang="en-US" dirty="0"/>
          </a:p>
        </p:txBody>
      </p:sp>
    </p:spTree>
    <p:extLst>
      <p:ext uri="{BB962C8B-B14F-4D97-AF65-F5344CB8AC3E}">
        <p14:creationId xmlns:p14="http://schemas.microsoft.com/office/powerpoint/2010/main" val="4234007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alternative to event storming not using DDD or messaging.</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The workflow approach is by identifying the key roles and their  workflows and modeling the components around these workflows</a:t>
            </a:r>
            <a:r>
              <a:rPr lang="en-US" sz="1800" b="0" i="0" u="none" strike="noStrike" dirty="0">
                <a:solidFill>
                  <a:srgbClr val="000000"/>
                </a:solidFill>
                <a:effectLst/>
                <a:latin typeface="Arial" panose="020B0604020202020204" pitchFamily="34" charset="0"/>
              </a:rPr>
              <a:t>, much like event storming, but </a:t>
            </a:r>
            <a:r>
              <a:rPr lang="en-US" sz="1800" b="1" i="0" u="none" strike="noStrike" dirty="0">
                <a:solidFill>
                  <a:srgbClr val="000000"/>
                </a:solidFill>
                <a:effectLst/>
                <a:latin typeface="Arial" panose="020B0604020202020204" pitchFamily="34" charset="0"/>
              </a:rPr>
              <a:t>without the explicit constraints of building a message-based system</a:t>
            </a:r>
            <a:r>
              <a:rPr lang="en-US" sz="1800" b="0" i="0" u="none" strike="noStrike" dirty="0">
                <a:solidFill>
                  <a:srgbClr val="000000"/>
                </a:solidFill>
                <a:effectLst/>
                <a:latin typeface="Arial" panose="020B0604020202020204" pitchFamily="34" charset="0"/>
              </a:rPr>
              <a:t>. </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None of these techniques is superior to the others; all offer a different set of trade-offs.</a:t>
            </a:r>
            <a:r>
              <a:rPr lang="en-US" sz="1800" b="0" i="0" u="none" strike="noStrike" dirty="0">
                <a:solidFill>
                  <a:srgbClr val="000000"/>
                </a:solidFill>
                <a:effectLst/>
                <a:latin typeface="Arial" panose="020B0604020202020204" pitchFamily="34" charset="0"/>
              </a:rPr>
              <a:t> If a team uses a waterfall approach, they might prefer the Actor/Actions approach because it is general. When using DDD and corresponding architectures like microservices, event storming matches the software development process exactly.</a:t>
            </a:r>
            <a:endParaRPr lang="en-US" sz="1800" dirty="0"/>
          </a:p>
        </p:txBody>
      </p:sp>
    </p:spTree>
    <p:extLst>
      <p:ext uri="{BB962C8B-B14F-4D97-AF65-F5344CB8AC3E}">
        <p14:creationId xmlns:p14="http://schemas.microsoft.com/office/powerpoint/2010/main" val="639613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solidFill>
                  <a:schemeClr val="bg1"/>
                </a:solidFill>
              </a:rPr>
              <a:t>The Actor/Actions approach works well </a:t>
            </a:r>
            <a:r>
              <a:rPr lang="en-US" dirty="0">
                <a:solidFill>
                  <a:schemeClr val="bg1"/>
                </a:solidFill>
              </a:rPr>
              <a:t>as a generic solution. It’s the one we use.</a:t>
            </a:r>
          </a:p>
          <a:p>
            <a:r>
              <a:rPr lang="en-US" dirty="0">
                <a:solidFill>
                  <a:schemeClr val="bg1"/>
                </a:solidFill>
              </a:rPr>
              <a:t>In Chapter “Scope of Architecture characteristics”, we discussed the architecture kata for Going, Going, Gone (GGG) and </a:t>
            </a:r>
            <a:r>
              <a:rPr lang="en-US" b="1" dirty="0">
                <a:solidFill>
                  <a:schemeClr val="bg1"/>
                </a:solidFill>
              </a:rPr>
              <a:t>discovered architecture characteristics for this system. </a:t>
            </a:r>
          </a:p>
          <a:p>
            <a:r>
              <a:rPr lang="en-US" dirty="0">
                <a:solidFill>
                  <a:schemeClr val="bg1"/>
                </a:solidFill>
              </a:rPr>
              <a:t>Three obvious roles: </a:t>
            </a:r>
            <a:r>
              <a:rPr lang="en-US" b="1" dirty="0">
                <a:solidFill>
                  <a:schemeClr val="bg1"/>
                </a:solidFill>
              </a:rPr>
              <a:t>the bidder, the auctioneer, and a frequent participant and the system</a:t>
            </a:r>
            <a:r>
              <a:rPr lang="en-US" dirty="0">
                <a:solidFill>
                  <a:schemeClr val="bg1"/>
                </a:solidFill>
              </a:rPr>
              <a:t>, for internal actions. </a:t>
            </a:r>
          </a:p>
          <a:p>
            <a:r>
              <a:rPr lang="en-US" dirty="0">
                <a:solidFill>
                  <a:schemeClr val="bg1"/>
                </a:solidFill>
              </a:rPr>
              <a:t>For example , once the auction is complete, the system triggers the payment system to process payments.</a:t>
            </a:r>
          </a:p>
          <a:p>
            <a:r>
              <a:rPr lang="en-US" b="1" dirty="0">
                <a:solidFill>
                  <a:schemeClr val="bg1"/>
                </a:solidFill>
              </a:rPr>
              <a:t>a starting set of actions for each of these roles:</a:t>
            </a:r>
          </a:p>
          <a:p>
            <a:endParaRPr lang="en-US" dirty="0"/>
          </a:p>
        </p:txBody>
      </p:sp>
    </p:spTree>
    <p:extLst>
      <p:ext uri="{BB962C8B-B14F-4D97-AF65-F5344CB8AC3E}">
        <p14:creationId xmlns:p14="http://schemas.microsoft.com/office/powerpoint/2010/main" val="3033255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Given these actions</a:t>
            </a:r>
            <a:r>
              <a:rPr lang="en-US" sz="1800" b="1" i="0" u="none" strike="noStrike" dirty="0">
                <a:solidFill>
                  <a:srgbClr val="000000"/>
                </a:solidFill>
                <a:effectLst/>
                <a:latin typeface="Arial" panose="020B0604020202020204" pitchFamily="34" charset="0"/>
              </a:rPr>
              <a:t>, we can iteratively build a set of starter components </a:t>
            </a:r>
            <a:r>
              <a:rPr lang="en-US" sz="1800" b="0" i="0" u="none" strike="noStrike" dirty="0">
                <a:solidFill>
                  <a:srgbClr val="000000"/>
                </a:solidFill>
                <a:effectLst/>
                <a:latin typeface="Arial" panose="020B0604020202020204" pitchFamily="34" charset="0"/>
              </a:rPr>
              <a:t>for GGG</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each of the roles and actions maps to a component. </a:t>
            </a:r>
          </a:p>
          <a:p>
            <a:pPr rtl="0">
              <a:spcBef>
                <a:spcPts val="0"/>
              </a:spcBef>
              <a:spcAft>
                <a:spcPts val="0"/>
              </a:spcAft>
            </a:pPr>
            <a:r>
              <a:rPr lang="en-US" sz="1800" b="0" i="0" u="none" strike="noStrike" dirty="0">
                <a:solidFill>
                  <a:srgbClr val="000000"/>
                </a:solidFill>
                <a:effectLst/>
                <a:latin typeface="Arial" panose="020B0604020202020204" pitchFamily="34" charset="0"/>
              </a:rPr>
              <a:t>These are the components identified:</a:t>
            </a:r>
          </a:p>
          <a:p>
            <a:pPr rtl="0">
              <a:spcBef>
                <a:spcPts val="0"/>
              </a:spcBef>
              <a:spcAft>
                <a:spcPts val="0"/>
              </a:spcAft>
            </a:pPr>
            <a:r>
              <a:rPr lang="en-US" sz="1800" b="1" i="0" u="none" strike="noStrike" dirty="0" err="1">
                <a:solidFill>
                  <a:srgbClr val="000000"/>
                </a:solidFill>
                <a:effectLst/>
                <a:latin typeface="Arial" panose="020B0604020202020204" pitchFamily="34" charset="0"/>
              </a:rPr>
              <a:t>VideoStreamer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Streams a live auction to users.</a:t>
            </a:r>
            <a:br>
              <a:rPr lang="en-US" b="0" dirty="0">
                <a:effectLst/>
              </a:rPr>
            </a:br>
            <a:r>
              <a:rPr lang="en-US" sz="1800" b="1" i="0" u="none" strike="noStrike" dirty="0" err="1">
                <a:solidFill>
                  <a:srgbClr val="000000"/>
                </a:solidFill>
                <a:effectLst/>
                <a:latin typeface="Arial" panose="020B0604020202020204" pitchFamily="34" charset="0"/>
              </a:rPr>
              <a:t>BidStreamer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Streams bids as they occur to the users. Both </a:t>
            </a:r>
            <a:r>
              <a:rPr lang="en-US" sz="1800" b="0" i="0" u="none" strike="noStrike" dirty="0" err="1">
                <a:solidFill>
                  <a:srgbClr val="000000"/>
                </a:solidFill>
                <a:effectLst/>
                <a:latin typeface="Arial" panose="020B0604020202020204" pitchFamily="34" charset="0"/>
              </a:rPr>
              <a:t>VideoStreamer</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BidStreamer</a:t>
            </a:r>
            <a:r>
              <a:rPr lang="en-US" sz="1800" b="0" i="0" u="none" strike="noStrike" dirty="0">
                <a:solidFill>
                  <a:srgbClr val="000000"/>
                </a:solidFill>
                <a:effectLst/>
                <a:latin typeface="Arial" panose="020B0604020202020204" pitchFamily="34" charset="0"/>
              </a:rPr>
              <a:t> offer read-only views of the auction to the bidder.</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BidCapture</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component captures bids from both the auctioneer and bidders.</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BidTracker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Tracks bids and acts as the system of record.</a:t>
            </a:r>
          </a:p>
          <a:p>
            <a:pPr rtl="0">
              <a:spcBef>
                <a:spcPts val="0"/>
              </a:spcBef>
              <a:spcAft>
                <a:spcPts val="0"/>
              </a:spcAft>
            </a:pPr>
            <a:r>
              <a:rPr lang="en-US" sz="1800" b="1" i="0" u="none" strike="noStrike" dirty="0" err="1">
                <a:solidFill>
                  <a:srgbClr val="000000"/>
                </a:solidFill>
                <a:effectLst/>
                <a:latin typeface="Arial" panose="020B0604020202020204" pitchFamily="34" charset="0"/>
              </a:rPr>
              <a:t>AuctionSession</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Starts and stops an auction. When the bidder ends the auction, performs the payment and resolution steps, including notifying bidders of the ending.</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Payment</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Third-party payment processor for credit card payments.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after the initial identification of components, the architect next analyzes architecture characteristics to determine if that will change the design</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what about architecture characteristics around </a:t>
            </a:r>
            <a:r>
              <a:rPr lang="en-US" sz="1800" b="1" i="0" u="sng" strike="noStrike" dirty="0">
                <a:solidFill>
                  <a:srgbClr val="000000"/>
                </a:solidFill>
                <a:effectLst/>
                <a:latin typeface="Arial" panose="020B0604020202020204" pitchFamily="34" charset="0"/>
              </a:rPr>
              <a:t>bid capture</a:t>
            </a:r>
            <a:r>
              <a:rPr lang="en-US" sz="1800" b="1" i="0" u="none" strike="noStrike" dirty="0">
                <a:solidFill>
                  <a:srgbClr val="000000"/>
                </a:solidFill>
                <a:effectLst/>
                <a:latin typeface="Arial" panose="020B0604020202020204" pitchFamily="34" charset="0"/>
              </a:rPr>
              <a:t>? The auctioneer doesn’t need the same level of scalability or elasticity as potentially thousands of bidders.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 architect should also </a:t>
            </a:r>
            <a:r>
              <a:rPr lang="en-US" sz="1800" b="1" i="0" u="none" strike="noStrike" dirty="0">
                <a:solidFill>
                  <a:srgbClr val="000000"/>
                </a:solidFill>
                <a:effectLst/>
                <a:latin typeface="Arial" panose="020B0604020202020204" pitchFamily="34" charset="0"/>
              </a:rPr>
              <a:t>ensure that characteristics like reliability </a:t>
            </a:r>
            <a:r>
              <a:rPr lang="en-US" sz="1800" b="0" i="0" u="none" strike="noStrike" dirty="0">
                <a:solidFill>
                  <a:srgbClr val="000000"/>
                </a:solidFill>
                <a:effectLst/>
                <a:latin typeface="Arial" panose="020B0604020202020204" pitchFamily="34" charset="0"/>
              </a:rPr>
              <a:t>(connections don’t drop) and </a:t>
            </a: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(the system is up) </a:t>
            </a:r>
            <a:r>
              <a:rPr lang="en-US" sz="1800" b="1" i="0" u="none" strike="noStrike" dirty="0">
                <a:solidFill>
                  <a:srgbClr val="000000"/>
                </a:solidFill>
                <a:effectLst/>
                <a:latin typeface="Arial" panose="020B0604020202020204" pitchFamily="34" charset="0"/>
              </a:rPr>
              <a:t>for the auctioneer could be higher </a:t>
            </a:r>
            <a:r>
              <a:rPr lang="en-US" sz="1800" b="0" i="0" u="none" strike="noStrike" dirty="0">
                <a:solidFill>
                  <a:srgbClr val="000000"/>
                </a:solidFill>
                <a:effectLst/>
                <a:latin typeface="Arial" panose="020B0604020202020204" pitchFamily="34" charset="0"/>
              </a:rPr>
              <a:t>than other parts of the system.</a:t>
            </a:r>
            <a:br>
              <a:rPr lang="en-US" sz="3200" dirty="0"/>
            </a:br>
            <a:endParaRPr lang="en-US" sz="1800"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7276759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Because they have differing levels of architecture characteristics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the architect decides to </a:t>
            </a:r>
            <a:r>
              <a:rPr lang="en-US" sz="1800" b="1" i="0" u="sng" dirty="0">
                <a:solidFill>
                  <a:srgbClr val="000000"/>
                </a:solidFill>
                <a:effectLst/>
                <a:latin typeface="Arial" panose="020B0604020202020204" pitchFamily="34" charset="0"/>
              </a:rPr>
              <a:t>split the Bid Capture component </a:t>
            </a:r>
            <a:r>
              <a:rPr lang="en-US" sz="1800" b="1" i="0" u="none" strike="noStrike" dirty="0">
                <a:solidFill>
                  <a:srgbClr val="000000"/>
                </a:solidFill>
                <a:effectLst/>
                <a:latin typeface="Arial" panose="020B0604020202020204" pitchFamily="34" charset="0"/>
              </a:rPr>
              <a:t>into Bid Capture and Auctioneer Capture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Note that </a:t>
            </a:r>
            <a:r>
              <a:rPr lang="en-US" sz="1800" b="1" i="0" u="none" strike="noStrike" dirty="0">
                <a:solidFill>
                  <a:srgbClr val="000000"/>
                </a:solidFill>
                <a:effectLst/>
                <a:latin typeface="Arial" panose="020B0604020202020204" pitchFamily="34" charset="0"/>
              </a:rPr>
              <a:t>Bid Tracker will unify the two very different information  streams from Bid capture and Auctioneer Capture.</a:t>
            </a:r>
          </a:p>
          <a:p>
            <a:pPr rtl="0">
              <a:spcBef>
                <a:spcPts val="0"/>
              </a:spcBef>
              <a:spcAft>
                <a:spcPts val="0"/>
              </a:spcAft>
            </a:pPr>
            <a:r>
              <a:rPr lang="en-US" sz="1800" b="0" i="0" u="none" strike="noStrike" dirty="0">
                <a:solidFill>
                  <a:srgbClr val="000000"/>
                </a:solidFill>
                <a:effectLst/>
                <a:latin typeface="Arial" panose="020B0604020202020204" pitchFamily="34" charset="0"/>
              </a:rPr>
              <a:t>This design isn’t likely the final design but </a:t>
            </a:r>
            <a:r>
              <a:rPr lang="en-US" sz="1800" b="1" i="0" u="none" strike="noStrike" dirty="0">
                <a:solidFill>
                  <a:srgbClr val="000000"/>
                </a:solidFill>
                <a:effectLst/>
                <a:latin typeface="Arial" panose="020B0604020202020204" pitchFamily="34" charset="0"/>
              </a:rPr>
              <a:t>a good starting point .</a:t>
            </a:r>
          </a:p>
          <a:p>
            <a:pPr rtl="0">
              <a:spcBef>
                <a:spcPts val="0"/>
              </a:spcBef>
              <a:spcAft>
                <a:spcPts val="0"/>
              </a:spcAft>
            </a:pPr>
            <a:r>
              <a:rPr lang="en-US" sz="1800" b="0" i="0" u="none" strike="noStrike" dirty="0">
                <a:solidFill>
                  <a:srgbClr val="000000"/>
                </a:solidFill>
                <a:effectLst/>
                <a:latin typeface="Arial" panose="020B0604020202020204" pitchFamily="34" charset="0"/>
              </a:rPr>
              <a:t>As an architect, </a:t>
            </a:r>
            <a:r>
              <a:rPr lang="en-US" sz="1800" b="1" i="0" u="none" strike="noStrike" dirty="0">
                <a:solidFill>
                  <a:srgbClr val="000000"/>
                </a:solidFill>
                <a:effectLst/>
                <a:latin typeface="Arial" panose="020B0604020202020204" pitchFamily="34" charset="0"/>
              </a:rPr>
              <a:t>don’t obsess over finding the one true design</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many will suffice </a:t>
            </a:r>
            <a:r>
              <a:rPr lang="en-US" sz="1800" b="0" i="0" u="none" strike="noStrike" dirty="0">
                <a:solidFill>
                  <a:srgbClr val="000000"/>
                </a:solidFill>
                <a:effectLst/>
                <a:latin typeface="Arial" panose="020B0604020202020204" pitchFamily="34" charset="0"/>
              </a:rPr>
              <a:t>(and less likely overengineered).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Rather, try to objectively assess the trade-offs between different design decisions, and choose the one that has the least worst set of </a:t>
            </a:r>
            <a:r>
              <a:rPr lang="en-US" sz="1800" b="1" i="0" u="none" strike="noStrike">
                <a:solidFill>
                  <a:srgbClr val="000000"/>
                </a:solidFill>
                <a:effectLst/>
                <a:latin typeface="Arial" panose="020B0604020202020204" pitchFamily="34" charset="0"/>
              </a:rPr>
              <a:t>trade-offs.</a:t>
            </a:r>
            <a:endParaRPr lang="en-US" b="0" dirty="0">
              <a:effectLst/>
            </a:endParaRPr>
          </a:p>
        </p:txBody>
      </p:sp>
    </p:spTree>
    <p:extLst>
      <p:ext uri="{BB962C8B-B14F-4D97-AF65-F5344CB8AC3E}">
        <p14:creationId xmlns:p14="http://schemas.microsoft.com/office/powerpoint/2010/main" val="42619420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difference </a:t>
            </a:r>
            <a:r>
              <a:rPr lang="en-US" sz="1800" b="0" i="0" u="none" strike="noStrike" dirty="0">
                <a:solidFill>
                  <a:srgbClr val="000000"/>
                </a:solidFill>
                <a:effectLst/>
                <a:latin typeface="Arial" panose="020B0604020202020204" pitchFamily="34" charset="0"/>
              </a:rPr>
              <a:t>between an </a:t>
            </a:r>
            <a:r>
              <a:rPr lang="en-US" sz="1800" b="1" i="0" u="none" strike="noStrike" dirty="0">
                <a:solidFill>
                  <a:srgbClr val="000000"/>
                </a:solidFill>
                <a:effectLst/>
                <a:latin typeface="Arial" panose="020B0604020202020204" pitchFamily="34" charset="0"/>
              </a:rPr>
              <a:t>architecture style </a:t>
            </a:r>
            <a:r>
              <a:rPr lang="en-US" sz="1800" b="0" i="0" u="none" strike="noStrike" dirty="0">
                <a:solidFill>
                  <a:srgbClr val="000000"/>
                </a:solidFill>
                <a:effectLst/>
                <a:latin typeface="Arial" panose="020B0604020202020204" pitchFamily="34" charset="0"/>
              </a:rPr>
              <a:t>and an </a:t>
            </a:r>
            <a:r>
              <a:rPr lang="en-US" sz="1800" b="1" i="0" u="none" strike="noStrike" dirty="0">
                <a:solidFill>
                  <a:srgbClr val="000000"/>
                </a:solidFill>
                <a:effectLst/>
                <a:latin typeface="Arial" panose="020B0604020202020204" pitchFamily="34" charset="0"/>
              </a:rPr>
              <a:t>architecture pattern </a:t>
            </a:r>
            <a:r>
              <a:rPr lang="en-US" sz="1800" b="0" i="0" u="none" strike="noStrike" dirty="0">
                <a:solidFill>
                  <a:srgbClr val="000000"/>
                </a:solidFill>
                <a:effectLst/>
                <a:latin typeface="Arial" panose="020B0604020202020204" pitchFamily="34" charset="0"/>
              </a:rPr>
              <a:t>can be </a:t>
            </a:r>
            <a:r>
              <a:rPr lang="en-US" sz="1800" b="1" i="0" u="none" strike="noStrike" dirty="0">
                <a:solidFill>
                  <a:srgbClr val="000000"/>
                </a:solidFill>
                <a:effectLst/>
                <a:latin typeface="Arial" panose="020B0604020202020204" pitchFamily="34" charset="0"/>
              </a:rPr>
              <a:t>confusing</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We define an </a:t>
            </a:r>
            <a:r>
              <a:rPr lang="en-US" sz="1800" b="1" i="0" u="sng" dirty="0">
                <a:solidFill>
                  <a:srgbClr val="000000"/>
                </a:solidFill>
                <a:effectLst/>
                <a:latin typeface="Arial" panose="020B0604020202020204" pitchFamily="34" charset="0"/>
              </a:rPr>
              <a:t>architecture style</a:t>
            </a:r>
            <a:r>
              <a:rPr lang="en-US" sz="1800" b="1" i="0" u="none" strike="noStrike" dirty="0">
                <a:solidFill>
                  <a:srgbClr val="000000"/>
                </a:solidFill>
                <a:effectLst/>
                <a:latin typeface="Arial" panose="020B0604020202020204" pitchFamily="34" charset="0"/>
              </a:rPr>
              <a:t> as the overarching structure of how the user interface and backend source code are organized and how that source code interacts with a datastore. </a:t>
            </a:r>
            <a:r>
              <a:rPr lang="en-US" sz="1800" b="1" i="0" u="sng" dirty="0">
                <a:solidFill>
                  <a:srgbClr val="000000"/>
                </a:solidFill>
                <a:effectLst/>
                <a:latin typeface="Arial" panose="020B0604020202020204" pitchFamily="34" charset="0"/>
              </a:rPr>
              <a:t>Architecture design patterns</a:t>
            </a:r>
            <a:r>
              <a:rPr lang="en-US" sz="1800" b="0" i="0" u="none" strike="noStrike" dirty="0">
                <a:solidFill>
                  <a:srgbClr val="000000"/>
                </a:solidFill>
                <a:effectLst/>
                <a:latin typeface="Arial" panose="020B0604020202020204" pitchFamily="34" charset="0"/>
              </a:rPr>
              <a:t>, on the other hand, are </a:t>
            </a:r>
            <a:r>
              <a:rPr lang="en-US" sz="1800" b="1" i="0" u="none" strike="noStrike" dirty="0">
                <a:solidFill>
                  <a:srgbClr val="000000"/>
                </a:solidFill>
                <a:effectLst/>
                <a:latin typeface="Arial" panose="020B0604020202020204" pitchFamily="34" charset="0"/>
              </a:rPr>
              <a:t>lower-level </a:t>
            </a:r>
            <a:r>
              <a:rPr lang="en-US" sz="1800" b="0" i="0" u="none" strike="noStrike" dirty="0">
                <a:solidFill>
                  <a:srgbClr val="000000"/>
                </a:solidFill>
                <a:effectLst/>
                <a:latin typeface="Arial" panose="020B0604020202020204" pitchFamily="34" charset="0"/>
              </a:rPr>
              <a:t>design structures that help form specific </a:t>
            </a:r>
            <a:r>
              <a:rPr lang="en-US" sz="1800" b="1" i="0" u="none" strike="noStrike" dirty="0">
                <a:solidFill>
                  <a:srgbClr val="000000"/>
                </a:solidFill>
                <a:effectLst/>
                <a:latin typeface="Arial" panose="020B0604020202020204" pitchFamily="34" charset="0"/>
              </a:rPr>
              <a:t>solutions within an architecture style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such as how to achieve high scalability or high performance between sets of services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Architects must understand the various styles and the trade-offs encapsulated within each to make effective decisions for each particular business problem.</a:t>
            </a:r>
            <a:endParaRPr lang="en-US" b="0" dirty="0">
              <a:effectLst/>
            </a:endParaRPr>
          </a:p>
          <a:p>
            <a:br>
              <a:rPr lang="en-US" dirty="0"/>
            </a:br>
            <a:endParaRPr lang="en-US" dirty="0"/>
          </a:p>
        </p:txBody>
      </p:sp>
    </p:spTree>
    <p:extLst>
      <p:ext uri="{BB962C8B-B14F-4D97-AF65-F5344CB8AC3E}">
        <p14:creationId xmlns:p14="http://schemas.microsoft.com/office/powerpoint/2010/main" val="4874631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Architects refer to the </a:t>
            </a:r>
            <a:r>
              <a:rPr lang="en-US" sz="1800" b="1" i="0" u="none" strike="noStrike" dirty="0">
                <a:solidFill>
                  <a:srgbClr val="000000"/>
                </a:solidFill>
                <a:effectLst/>
                <a:latin typeface="Arial" panose="020B0604020202020204" pitchFamily="34" charset="0"/>
              </a:rPr>
              <a:t>absence of any discernible architectural structure as a </a:t>
            </a:r>
            <a:r>
              <a:rPr lang="en-US" sz="1800" b="1" i="0" u="sng" dirty="0">
                <a:solidFill>
                  <a:srgbClr val="000000"/>
                </a:solidFill>
                <a:effectLst/>
                <a:latin typeface="Arial" panose="020B0604020202020204" pitchFamily="34" charset="0"/>
              </a:rPr>
              <a:t>Big Ball of Mud</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anti-pattern)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simple scripting application with event handlers wired directly to database calls, with no real internal structure.</a:t>
            </a:r>
            <a:r>
              <a:rPr lang="en-US" sz="1800" b="0" i="0" u="none" strike="noStrike" dirty="0">
                <a:solidFill>
                  <a:srgbClr val="000000"/>
                </a:solidFill>
                <a:effectLst/>
                <a:latin typeface="Arial" panose="020B0604020202020204" pitchFamily="34" charset="0"/>
              </a:rPr>
              <a:t> Many trivial applications start like this then become unwieldy as they continue to grow.</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In general, </a:t>
            </a:r>
            <a:r>
              <a:rPr lang="en-US" sz="1800" b="1" i="0" u="sng" dirty="0">
                <a:solidFill>
                  <a:srgbClr val="000000"/>
                </a:solidFill>
                <a:effectLst/>
                <a:latin typeface="Arial" panose="020B0604020202020204" pitchFamily="34" charset="0"/>
              </a:rPr>
              <a:t>architects want to avoid this type of architecture at all costs. </a:t>
            </a:r>
            <a:r>
              <a:rPr lang="en-US" sz="1800" b="0" i="0" u="none" strike="noStrike" dirty="0">
                <a:solidFill>
                  <a:srgbClr val="000000"/>
                </a:solidFill>
                <a:effectLst/>
                <a:latin typeface="Arial" panose="020B0604020202020204" pitchFamily="34" charset="0"/>
              </a:rPr>
              <a:t>The lack of structure makes </a:t>
            </a:r>
            <a:r>
              <a:rPr lang="en-US" sz="1800" b="1" i="0" u="none" strike="noStrike" dirty="0">
                <a:solidFill>
                  <a:srgbClr val="000000"/>
                </a:solidFill>
                <a:effectLst/>
                <a:latin typeface="Arial" panose="020B0604020202020204" pitchFamily="34" charset="0"/>
              </a:rPr>
              <a:t>change increasingly difficult</a:t>
            </a:r>
            <a:r>
              <a:rPr lang="en-US" sz="1800" b="0" i="0" u="none" strike="noStrike" dirty="0">
                <a:solidFill>
                  <a:srgbClr val="000000"/>
                </a:solidFill>
                <a:effectLst/>
                <a:latin typeface="Arial" panose="020B0604020202020204" pitchFamily="34" charset="0"/>
              </a:rPr>
              <a:t>. This type of architecture also suffers from </a:t>
            </a:r>
            <a:r>
              <a:rPr lang="en-US" sz="1800" b="1" i="0" u="none" strike="noStrike" dirty="0">
                <a:solidFill>
                  <a:srgbClr val="000000"/>
                </a:solidFill>
                <a:effectLst/>
                <a:latin typeface="Arial" panose="020B0604020202020204" pitchFamily="34" charset="0"/>
              </a:rPr>
              <a:t>problems in deployment, testability, scalability, and performance and many others</a:t>
            </a:r>
            <a:r>
              <a:rPr lang="en-US" sz="1800" b="0" i="0" u="none" strike="noStrike" dirty="0">
                <a:solidFill>
                  <a:srgbClr val="000000"/>
                </a:solidFill>
                <a:effectLst/>
                <a:latin typeface="Arial" panose="020B0604020202020204" pitchFamily="34" charset="0"/>
              </a:rPr>
              <a:t>.</a:t>
            </a:r>
          </a:p>
          <a:p>
            <a:br>
              <a:rPr lang="en-US" sz="3200" dirty="0"/>
            </a:br>
            <a:endParaRPr lang="en-US" dirty="0"/>
          </a:p>
        </p:txBody>
      </p:sp>
    </p:spTree>
    <p:extLst>
      <p:ext uri="{BB962C8B-B14F-4D97-AF65-F5344CB8AC3E}">
        <p14:creationId xmlns:p14="http://schemas.microsoft.com/office/powerpoint/2010/main" val="9106834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434343"/>
                </a:solidFill>
                <a:effectLst/>
                <a:latin typeface="Arial" panose="020B0604020202020204" pitchFamily="34" charset="0"/>
              </a:rPr>
              <a:t>Unitary Architecture (optional to talk about)</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software originated, there was only the computer, and software ran on it as single machine (no network).</a:t>
            </a:r>
            <a:endParaRPr lang="en-US" sz="3200" b="0" dirty="0">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434343"/>
                </a:solidFill>
                <a:effectLst/>
                <a:latin typeface="Arial" panose="020B0604020202020204" pitchFamily="34" charset="0"/>
              </a:rPr>
              <a:t>Client/Server</a:t>
            </a: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 fundamental style in architecture separates technical functionality between </a:t>
            </a:r>
            <a:r>
              <a:rPr lang="en-US" sz="1800" b="1" i="0" u="none" strike="noStrike" dirty="0">
                <a:solidFill>
                  <a:srgbClr val="000000"/>
                </a:solidFill>
                <a:effectLst/>
                <a:latin typeface="Arial" panose="020B0604020202020204" pitchFamily="34" charset="0"/>
              </a:rPr>
              <a:t>frontend and backend</a:t>
            </a:r>
            <a:r>
              <a:rPr lang="en-US" sz="1800" b="0" i="0" u="none" strike="noStrike" dirty="0">
                <a:solidFill>
                  <a:srgbClr val="000000"/>
                </a:solidFill>
                <a:effectLst/>
                <a:latin typeface="Arial" panose="020B0604020202020204" pitchFamily="34" charset="0"/>
              </a:rPr>
              <a:t>, called a </a:t>
            </a:r>
            <a:r>
              <a:rPr lang="en-US" sz="1800" b="1" i="0" u="none" strike="noStrike" dirty="0">
                <a:solidFill>
                  <a:srgbClr val="000000"/>
                </a:solidFill>
                <a:effectLst/>
                <a:latin typeface="Arial" panose="020B0604020202020204" pitchFamily="34" charset="0"/>
              </a:rPr>
              <a:t>two-tier, or client/server</a:t>
            </a:r>
            <a:r>
              <a:rPr lang="en-US" sz="1800" b="0" i="0" u="none" strike="noStrike" dirty="0">
                <a:solidFill>
                  <a:srgbClr val="000000"/>
                </a:solidFill>
                <a:effectLst/>
                <a:latin typeface="Arial" panose="020B0604020202020204" pitchFamily="34" charset="0"/>
              </a:rPr>
              <a:t>, architecture. </a:t>
            </a:r>
            <a:r>
              <a:rPr lang="en-US" sz="1800" b="1" i="0" u="none" strike="noStrike" dirty="0">
                <a:solidFill>
                  <a:srgbClr val="000000"/>
                </a:solidFill>
                <a:effectLst/>
                <a:latin typeface="Arial" panose="020B0604020202020204" pitchFamily="34" charset="0"/>
              </a:rPr>
              <a:t>Many different flavors of this architecture exist</a:t>
            </a:r>
            <a:r>
              <a:rPr lang="en-US" sz="1800" b="0" i="0" u="none" strike="noStrike" dirty="0">
                <a:solidFill>
                  <a:srgbClr val="000000"/>
                </a:solidFill>
                <a:effectLst/>
                <a:latin typeface="Arial" panose="020B0604020202020204" pitchFamily="34" charset="0"/>
              </a:rPr>
              <a:t>, depending on the era and computing capabilities. Such as Desktop app or Browser+ database server + web server + load balancer....</a:t>
            </a:r>
            <a:endParaRPr lang="en-US" sz="4800" b="0" dirty="0">
              <a:effectLst/>
            </a:endParaRPr>
          </a:p>
          <a:p>
            <a:br>
              <a:rPr lang="en-US" sz="4800" dirty="0"/>
            </a:br>
            <a:br>
              <a:rPr lang="en-US" sz="3200" dirty="0"/>
            </a:br>
            <a:endParaRPr lang="en-US" dirty="0"/>
          </a:p>
        </p:txBody>
      </p:sp>
    </p:spTree>
    <p:extLst>
      <p:ext uri="{BB962C8B-B14F-4D97-AF65-F5344CB8AC3E}">
        <p14:creationId xmlns:p14="http://schemas.microsoft.com/office/powerpoint/2010/main" val="37898915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000000"/>
                </a:solidFill>
                <a:effectLst/>
                <a:latin typeface="Arial" panose="020B0604020202020204" pitchFamily="34" charset="0"/>
              </a:rPr>
              <a:t>Architecture </a:t>
            </a:r>
            <a:r>
              <a:rPr lang="en-US" sz="1800" b="1" i="0" u="none" strike="noStrike" dirty="0">
                <a:solidFill>
                  <a:srgbClr val="000000"/>
                </a:solidFill>
                <a:effectLst/>
                <a:latin typeface="Arial" panose="020B0604020202020204" pitchFamily="34" charset="0"/>
              </a:rPr>
              <a:t>styles can be classified into </a:t>
            </a:r>
            <a:r>
              <a:rPr lang="en-US" sz="1800" b="1" i="0" u="sng" strike="noStrike" dirty="0">
                <a:solidFill>
                  <a:srgbClr val="000000"/>
                </a:solidFill>
                <a:effectLst/>
                <a:latin typeface="Arial" panose="020B0604020202020204" pitchFamily="34" charset="0"/>
              </a:rPr>
              <a:t>two main types</a:t>
            </a:r>
            <a:r>
              <a:rPr lang="en-US" sz="1800" b="1" i="0" u="none" strike="noStrike" dirty="0">
                <a:solidFill>
                  <a:srgbClr val="000000"/>
                </a:solidFill>
                <a:effectLst/>
                <a:latin typeface="Arial" panose="020B0604020202020204" pitchFamily="34" charset="0"/>
              </a:rPr>
              <a:t>: monolithic (</a:t>
            </a:r>
            <a:r>
              <a:rPr lang="en-US" sz="1800" b="1" i="0" u="sng" strike="noStrike" dirty="0">
                <a:solidFill>
                  <a:srgbClr val="000000"/>
                </a:solidFill>
                <a:effectLst/>
                <a:latin typeface="Arial" panose="020B0604020202020204" pitchFamily="34" charset="0"/>
              </a:rPr>
              <a:t>single deployment </a:t>
            </a:r>
            <a:r>
              <a:rPr lang="en-US" sz="1800" b="1" i="0" u="none" strike="noStrike" dirty="0">
                <a:solidFill>
                  <a:srgbClr val="000000"/>
                </a:solidFill>
                <a:effectLst/>
                <a:latin typeface="Arial" panose="020B0604020202020204" pitchFamily="34" charset="0"/>
              </a:rPr>
              <a:t>unit of all code) and distributed (</a:t>
            </a:r>
            <a:r>
              <a:rPr lang="en-US" sz="1800" b="1" i="0" u="sng" strike="noStrike" dirty="0">
                <a:solidFill>
                  <a:srgbClr val="000000"/>
                </a:solidFill>
                <a:effectLst/>
                <a:latin typeface="Arial" panose="020B0604020202020204" pitchFamily="34" charset="0"/>
              </a:rPr>
              <a:t>multiple deployment </a:t>
            </a:r>
            <a:r>
              <a:rPr lang="en-US" sz="1800" b="1" i="0" u="none" strike="noStrike" dirty="0">
                <a:solidFill>
                  <a:srgbClr val="000000"/>
                </a:solidFill>
                <a:effectLst/>
                <a:latin typeface="Arial" panose="020B0604020202020204" pitchFamily="34" charset="0"/>
              </a:rPr>
              <a:t>units connected through remote access protocols). </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Distributed architecture styles, while being much more powerful in terms of performance, scalability, and availability than monolithic architecture styles, have significant trade-offs for this power which is the </a:t>
            </a:r>
            <a:r>
              <a:rPr lang="en-US" sz="1800" b="1" i="0" u="sng" strike="noStrike" dirty="0">
                <a:solidFill>
                  <a:srgbClr val="000000"/>
                </a:solidFill>
                <a:effectLst/>
                <a:latin typeface="Arial" panose="020B0604020202020204" pitchFamily="34" charset="0"/>
              </a:rPr>
              <a:t>fallacies</a:t>
            </a:r>
            <a:r>
              <a:rPr lang="en-US" sz="1800" b="1" i="0" u="none" strike="noStrike" dirty="0">
                <a:solidFill>
                  <a:srgbClr val="000000"/>
                </a:solidFill>
                <a:effectLst/>
                <a:latin typeface="Arial" panose="020B0604020202020204" pitchFamily="34" charset="0"/>
              </a:rPr>
              <a:t> of distributed computing. </a:t>
            </a:r>
            <a:endParaRPr lang="en-US"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fallacy </a:t>
            </a:r>
            <a:r>
              <a:rPr lang="en-US" sz="1800" b="0" i="0" u="none" strike="noStrike" dirty="0">
                <a:solidFill>
                  <a:srgbClr val="000000"/>
                </a:solidFill>
                <a:effectLst/>
                <a:latin typeface="Arial" panose="020B0604020202020204" pitchFamily="34" charset="0"/>
              </a:rPr>
              <a:t>is something that is </a:t>
            </a:r>
            <a:r>
              <a:rPr lang="en-US" sz="1800" b="1" i="0" u="none" strike="noStrike" dirty="0">
                <a:solidFill>
                  <a:srgbClr val="000000"/>
                </a:solidFill>
                <a:effectLst/>
                <a:latin typeface="Arial" panose="020B0604020202020204" pitchFamily="34" charset="0"/>
              </a:rPr>
              <a:t>believed or assumed to be true but is not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br>
              <a:rPr lang="en-US" dirty="0"/>
            </a:br>
            <a:r>
              <a:rPr lang="en-US" sz="1100" b="1" i="1" u="none" strike="noStrike" dirty="0">
                <a:solidFill>
                  <a:srgbClr val="000000"/>
                </a:solidFill>
                <a:effectLst/>
                <a:latin typeface="Arial" panose="020B0604020202020204" pitchFamily="34" charset="0"/>
              </a:rPr>
              <a:t>Monolithic</a:t>
            </a:r>
            <a:endParaRPr lang="en-US" b="0" dirty="0">
              <a:effectLst/>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Layered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Pipeline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Microkernel architecture</a:t>
            </a:r>
          </a:p>
          <a:p>
            <a:pPr rtl="0">
              <a:spcBef>
                <a:spcPts val="0"/>
              </a:spcBef>
              <a:spcAft>
                <a:spcPts val="0"/>
              </a:spcAft>
            </a:pPr>
            <a:r>
              <a:rPr lang="en-US" sz="1100" b="1" i="1" u="none" strike="noStrike" dirty="0">
                <a:solidFill>
                  <a:srgbClr val="000000"/>
                </a:solidFill>
                <a:effectLst/>
                <a:latin typeface="Arial" panose="020B0604020202020204" pitchFamily="34" charset="0"/>
              </a:rPr>
              <a:t>Distributed</a:t>
            </a:r>
            <a:endParaRPr lang="en-US" b="0" dirty="0">
              <a:effectLst/>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Service-based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Event-driven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Space-based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Service-oriented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Microservices architecture</a:t>
            </a:r>
            <a:endParaRPr lang="en-US" dirty="0"/>
          </a:p>
        </p:txBody>
      </p:sp>
    </p:spTree>
    <p:extLst>
      <p:ext uri="{BB962C8B-B14F-4D97-AF65-F5344CB8AC3E}">
        <p14:creationId xmlns:p14="http://schemas.microsoft.com/office/powerpoint/2010/main" val="22801997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Developers</a:t>
            </a:r>
            <a:r>
              <a:rPr lang="en-US" sz="1800" b="1" i="0" u="none" strike="noStrike" dirty="0">
                <a:solidFill>
                  <a:srgbClr val="000000"/>
                </a:solidFill>
                <a:effectLst/>
                <a:latin typeface="Arial" panose="020B0604020202020204" pitchFamily="34" charset="0"/>
              </a:rPr>
              <a:t> and </a:t>
            </a:r>
            <a:r>
              <a:rPr lang="en-US" sz="1800" b="1" i="0" u="sng" strike="noStrike" dirty="0">
                <a:solidFill>
                  <a:srgbClr val="000000"/>
                </a:solidFill>
                <a:effectLst/>
                <a:latin typeface="Arial" panose="020B0604020202020204" pitchFamily="34" charset="0"/>
              </a:rPr>
              <a:t>architects </a:t>
            </a:r>
            <a:r>
              <a:rPr lang="en-US" sz="1800" b="1" i="0" u="none" strike="noStrike" dirty="0">
                <a:solidFill>
                  <a:srgbClr val="000000"/>
                </a:solidFill>
                <a:effectLst/>
                <a:latin typeface="Arial" panose="020B0604020202020204" pitchFamily="34" charset="0"/>
              </a:rPr>
              <a:t>alike assume that the network is </a:t>
            </a:r>
            <a:r>
              <a:rPr lang="en-US" sz="1800" b="1" i="0" u="sng" strike="noStrike" dirty="0">
                <a:solidFill>
                  <a:srgbClr val="000000"/>
                </a:solidFill>
                <a:effectLst/>
                <a:latin typeface="Arial" panose="020B0604020202020204" pitchFamily="34" charset="0"/>
              </a:rPr>
              <a:t>reliable</a:t>
            </a:r>
            <a:r>
              <a:rPr lang="en-US" sz="1800" b="1" i="0" u="none" strike="noStrike" dirty="0">
                <a:solidFill>
                  <a:srgbClr val="000000"/>
                </a:solidFill>
                <a:effectLst/>
                <a:latin typeface="Arial" panose="020B0604020202020204" pitchFamily="34" charset="0"/>
              </a:rPr>
              <a:t>, but it is </a:t>
            </a:r>
            <a:r>
              <a:rPr lang="en-US" sz="1800" b="1" i="0" u="sng"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While networks have become </a:t>
            </a:r>
            <a:r>
              <a:rPr lang="en-US" sz="1800" b="1" i="0" u="none" strike="noStrike" dirty="0">
                <a:solidFill>
                  <a:srgbClr val="000000"/>
                </a:solidFill>
                <a:effectLst/>
                <a:latin typeface="Arial" panose="020B0604020202020204" pitchFamily="34" charset="0"/>
              </a:rPr>
              <a:t>more reliable over time</a:t>
            </a:r>
            <a:r>
              <a:rPr lang="en-US" sz="1800" b="0" i="0" u="none" strike="noStrike" dirty="0">
                <a:solidFill>
                  <a:srgbClr val="000000"/>
                </a:solidFill>
                <a:effectLst/>
                <a:latin typeface="Arial" panose="020B0604020202020204" pitchFamily="34" charset="0"/>
              </a:rPr>
              <a:t>, the fact of the matter is that networks </a:t>
            </a:r>
            <a:r>
              <a:rPr lang="en-US" sz="1800" b="1" i="0" u="none" strike="noStrike" dirty="0">
                <a:solidFill>
                  <a:srgbClr val="000000"/>
                </a:solidFill>
                <a:effectLst/>
                <a:latin typeface="Arial" panose="020B0604020202020204" pitchFamily="34" charset="0"/>
              </a:rPr>
              <a:t>still remain generally unreliable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is significant for all distributed architectures </a:t>
            </a:r>
            <a:r>
              <a:rPr lang="en-US" sz="1800" b="0" i="0" u="none" strike="noStrike" dirty="0">
                <a:solidFill>
                  <a:srgbClr val="000000"/>
                </a:solidFill>
                <a:effectLst/>
                <a:latin typeface="Arial" panose="020B0604020202020204" pitchFamily="34" charset="0"/>
              </a:rPr>
              <a:t>because rely on the </a:t>
            </a:r>
            <a:r>
              <a:rPr lang="en-US" sz="1800" b="1" i="0" u="none" strike="noStrike" dirty="0">
                <a:solidFill>
                  <a:srgbClr val="000000"/>
                </a:solidFill>
                <a:effectLst/>
                <a:latin typeface="Arial" panose="020B0604020202020204" pitchFamily="34" charset="0"/>
              </a:rPr>
              <a:t>network for communication to, from and between services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0" u="sng" dirty="0">
                <a:solidFill>
                  <a:srgbClr val="000000"/>
                </a:solidFill>
                <a:effectLst/>
                <a:latin typeface="Arial" panose="020B0604020202020204" pitchFamily="34" charset="0"/>
              </a:rPr>
              <a:t>This is why things like </a:t>
            </a:r>
            <a:r>
              <a:rPr lang="en-US" sz="1800" b="1" i="0" u="sng" dirty="0">
                <a:solidFill>
                  <a:srgbClr val="000000"/>
                </a:solidFill>
                <a:effectLst/>
                <a:latin typeface="Arial" panose="020B0604020202020204" pitchFamily="34" charset="0"/>
              </a:rPr>
              <a:t>timeouts and circuit breakers exist</a:t>
            </a:r>
            <a:r>
              <a:rPr lang="en-US" sz="1800" b="0" i="0" u="sng" dirty="0">
                <a:solidFill>
                  <a:srgbClr val="000000"/>
                </a:solidFill>
                <a:effectLst/>
                <a:latin typeface="Arial" panose="020B0604020202020204" pitchFamily="34" charset="0"/>
              </a:rPr>
              <a:t> between services.</a:t>
            </a:r>
          </a:p>
          <a:p>
            <a:pPr rtl="0">
              <a:spcBef>
                <a:spcPts val="0"/>
              </a:spcBef>
              <a:spcAft>
                <a:spcPts val="0"/>
              </a:spcAft>
            </a:pPr>
            <a:endParaRPr lang="en-US" sz="1800" b="0" i="0" u="sng"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dirty="0">
                <a:solidFill>
                  <a:srgbClr val="FF0000"/>
                </a:solidFill>
                <a:latin typeface="Rubik" panose="020B0604020202020204" charset="-79"/>
                <a:cs typeface="Rubik" panose="020B0604020202020204" charset="-79"/>
              </a:rPr>
              <a:t>Fallacy #2: Latency Is Zero</a:t>
            </a:r>
            <a:endParaRPr lang="en-US" sz="1800" b="0"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a local </a:t>
            </a:r>
            <a:r>
              <a:rPr lang="en-US" sz="1800" b="1" i="0" u="none" strike="noStrike" dirty="0">
                <a:solidFill>
                  <a:srgbClr val="000000"/>
                </a:solidFill>
                <a:effectLst/>
                <a:latin typeface="Arial" panose="020B0604020202020204" pitchFamily="34" charset="0"/>
              </a:rPr>
              <a:t>call is made </a:t>
            </a:r>
            <a:r>
              <a:rPr lang="en-US" sz="1800" b="0" i="0" u="none" strike="noStrike" dirty="0">
                <a:solidFill>
                  <a:srgbClr val="000000"/>
                </a:solidFill>
                <a:effectLst/>
                <a:latin typeface="Arial" panose="020B0604020202020204" pitchFamily="34" charset="0"/>
              </a:rPr>
              <a:t>to another component via a </a:t>
            </a:r>
            <a:r>
              <a:rPr lang="en-US" sz="1800" b="1" i="0" u="none" strike="noStrike" dirty="0">
                <a:solidFill>
                  <a:srgbClr val="000000"/>
                </a:solidFill>
                <a:effectLst/>
                <a:latin typeface="Arial" panose="020B0604020202020204" pitchFamily="34" charset="0"/>
              </a:rPr>
              <a:t>method or function call</a:t>
            </a:r>
            <a:r>
              <a:rPr lang="en-US" sz="1800" b="0" i="0" u="none" strike="noStrike" dirty="0">
                <a:solidFill>
                  <a:srgbClr val="000000"/>
                </a:solidFill>
                <a:effectLst/>
                <a:latin typeface="Arial" panose="020B0604020202020204" pitchFamily="34" charset="0"/>
              </a:rPr>
              <a:t>, that time (</a:t>
            </a:r>
            <a:r>
              <a:rPr lang="en-US" sz="1800" b="1" i="0" u="none" strike="noStrike" dirty="0" err="1">
                <a:solidFill>
                  <a:srgbClr val="000000"/>
                </a:solidFill>
                <a:effectLst/>
                <a:latin typeface="Arial" panose="020B0604020202020204" pitchFamily="34" charset="0"/>
              </a:rPr>
              <a:t>t_local</a:t>
            </a:r>
            <a:r>
              <a:rPr lang="en-US" sz="1800" b="0" i="0" u="none" strike="noStrike" dirty="0">
                <a:solidFill>
                  <a:srgbClr val="000000"/>
                </a:solidFill>
                <a:effectLst/>
                <a:latin typeface="Arial" panose="020B0604020202020204" pitchFamily="34" charset="0"/>
              </a:rPr>
              <a:t>) is </a:t>
            </a:r>
            <a:r>
              <a:rPr lang="en-US" sz="1800" b="1" i="0" u="none" strike="noStrike" dirty="0">
                <a:solidFill>
                  <a:srgbClr val="000000"/>
                </a:solidFill>
                <a:effectLst/>
                <a:latin typeface="Arial" panose="020B0604020202020204" pitchFamily="34" charset="0"/>
              </a:rPr>
              <a:t>measured in nanoseconds or microseconds</a:t>
            </a:r>
            <a:r>
              <a:rPr lang="en-US" sz="1800" b="0" i="0" u="none" strike="noStrike" dirty="0">
                <a:solidFill>
                  <a:srgbClr val="000000"/>
                </a:solidFill>
                <a:effectLst/>
                <a:latin typeface="Arial" panose="020B0604020202020204" pitchFamily="34" charset="0"/>
              </a:rPr>
              <a:t>. However, when that </a:t>
            </a:r>
            <a:r>
              <a:rPr lang="en-US" sz="1800" b="1" i="0" u="none" strike="noStrike" dirty="0">
                <a:solidFill>
                  <a:srgbClr val="000000"/>
                </a:solidFill>
                <a:effectLst/>
                <a:latin typeface="Arial" panose="020B0604020202020204" pitchFamily="34" charset="0"/>
              </a:rPr>
              <a:t>same call is made </a:t>
            </a:r>
            <a:r>
              <a:rPr lang="en-US" sz="1800" b="0" i="0" u="none" strike="noStrike" dirty="0">
                <a:solidFill>
                  <a:srgbClr val="000000"/>
                </a:solidFill>
                <a:effectLst/>
                <a:latin typeface="Arial" panose="020B0604020202020204" pitchFamily="34" charset="0"/>
              </a:rPr>
              <a:t>through a </a:t>
            </a:r>
            <a:r>
              <a:rPr lang="en-US" sz="1800" b="1" i="0" u="none" strike="noStrike" dirty="0">
                <a:solidFill>
                  <a:srgbClr val="000000"/>
                </a:solidFill>
                <a:effectLst/>
                <a:latin typeface="Arial" panose="020B0604020202020204" pitchFamily="34" charset="0"/>
              </a:rPr>
              <a:t>remote access protocol </a:t>
            </a:r>
            <a:r>
              <a:rPr lang="en-US" sz="1800" b="0" i="0" u="none" strike="noStrike" dirty="0">
                <a:solidFill>
                  <a:srgbClr val="000000"/>
                </a:solidFill>
                <a:effectLst/>
                <a:latin typeface="Arial" panose="020B0604020202020204" pitchFamily="34" charset="0"/>
              </a:rPr>
              <a:t>(such as REST, messaging, or RPC) </a:t>
            </a:r>
            <a:r>
              <a:rPr lang="en-US" sz="1800" b="1" i="0" u="none" strike="noStrike" dirty="0" err="1">
                <a:solidFill>
                  <a:srgbClr val="000000"/>
                </a:solidFill>
                <a:effectLst/>
                <a:latin typeface="Arial" panose="020B0604020202020204" pitchFamily="34" charset="0"/>
              </a:rPr>
              <a:t>t_remote</a:t>
            </a:r>
            <a:r>
              <a:rPr lang="en-US" sz="1800" b="1" i="0" u="none" strike="noStrike" dirty="0">
                <a:solidFill>
                  <a:srgbClr val="000000"/>
                </a:solidFill>
                <a:effectLst/>
                <a:latin typeface="Arial" panose="020B0604020202020204" pitchFamily="34" charset="0"/>
              </a:rPr>
              <a:t> is measured in milliseconds</a:t>
            </a:r>
            <a:r>
              <a:rPr lang="en-US" sz="1800" b="0" i="0" u="none" strike="noStrike" dirty="0">
                <a:solidFill>
                  <a:srgbClr val="000000"/>
                </a:solidFill>
                <a:effectLst/>
                <a:latin typeface="Arial" panose="020B0604020202020204" pitchFamily="34" charset="0"/>
              </a:rPr>
              <a:t>. </a:t>
            </a:r>
            <a:endParaRPr lang="en-US" sz="4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Therefore, </a:t>
            </a:r>
            <a:r>
              <a:rPr lang="en-US" sz="1800" b="1" i="0" u="none" strike="noStrike" dirty="0" err="1">
                <a:solidFill>
                  <a:srgbClr val="000000"/>
                </a:solidFill>
                <a:effectLst/>
                <a:latin typeface="Arial" panose="020B0604020202020204" pitchFamily="34" charset="0"/>
              </a:rPr>
              <a:t>t_remote</a:t>
            </a:r>
            <a:r>
              <a:rPr lang="en-US" sz="1800" b="1" i="0" u="none" strike="noStrike" dirty="0">
                <a:solidFill>
                  <a:srgbClr val="000000"/>
                </a:solidFill>
                <a:effectLst/>
                <a:latin typeface="Arial" panose="020B0604020202020204" pitchFamily="34" charset="0"/>
              </a:rPr>
              <a:t> will always be greater than </a:t>
            </a:r>
            <a:r>
              <a:rPr lang="en-US" sz="1800" b="1" i="0" u="none" strike="noStrike" dirty="0" err="1">
                <a:solidFill>
                  <a:srgbClr val="000000"/>
                </a:solidFill>
                <a:effectLst/>
                <a:latin typeface="Arial" panose="020B0604020202020204" pitchFamily="34" charset="0"/>
              </a:rPr>
              <a:t>t_local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Latency in any distributed architecture is not zero</a:t>
            </a:r>
            <a:r>
              <a:rPr lang="en-US" sz="1800" b="0" i="0" u="none" strike="noStrike" dirty="0">
                <a:solidFill>
                  <a:srgbClr val="000000"/>
                </a:solidFill>
                <a:effectLst/>
                <a:latin typeface="Arial" panose="020B0604020202020204" pitchFamily="34" charset="0"/>
              </a:rPr>
              <a:t>, yet </a:t>
            </a:r>
            <a:r>
              <a:rPr lang="en-US" sz="1800" b="1" i="0" u="none" strike="noStrike" dirty="0">
                <a:solidFill>
                  <a:srgbClr val="000000"/>
                </a:solidFill>
                <a:effectLst/>
                <a:latin typeface="Arial" panose="020B0604020202020204" pitchFamily="34" charset="0"/>
              </a:rPr>
              <a:t>most architects ignore this fallacy</a:t>
            </a:r>
            <a:r>
              <a:rPr lang="en-US" sz="1800" b="0" i="0" u="none" strike="noStrike" dirty="0">
                <a:solidFill>
                  <a:srgbClr val="000000"/>
                </a:solidFill>
                <a:effectLst/>
                <a:latin typeface="Arial" panose="020B0604020202020204" pitchFamily="34" charset="0"/>
              </a:rPr>
              <a:t>. </a:t>
            </a:r>
            <a:br>
              <a:rPr lang="en-US" sz="4800" b="0" dirty="0">
                <a:effectLst/>
              </a:rPr>
            </a:br>
            <a:r>
              <a:rPr lang="en-US" sz="1800" b="0" i="0" u="none" strike="noStrike" dirty="0">
                <a:solidFill>
                  <a:srgbClr val="000000"/>
                </a:solidFill>
                <a:effectLst/>
                <a:latin typeface="Arial" panose="020B0604020202020204" pitchFamily="34" charset="0"/>
              </a:rPr>
              <a:t>When using any distributed architecture, </a:t>
            </a:r>
            <a:r>
              <a:rPr lang="en-US" sz="1800" b="1" i="0" u="sng" dirty="0">
                <a:solidFill>
                  <a:srgbClr val="000000"/>
                </a:solidFill>
                <a:effectLst/>
                <a:latin typeface="Arial" panose="020B0604020202020204" pitchFamily="34" charset="0"/>
              </a:rPr>
              <a:t>architects must know this latency average</a:t>
            </a:r>
            <a:r>
              <a:rPr lang="en-US" sz="1800" b="1" i="0" u="none" strike="noStrike" dirty="0">
                <a:solidFill>
                  <a:srgbClr val="000000"/>
                </a:solidFill>
                <a:effectLst/>
                <a:latin typeface="Arial" panose="020B0604020202020204" pitchFamily="34" charset="0"/>
              </a:rPr>
              <a:t>. It is the only way of </a:t>
            </a:r>
            <a:r>
              <a:rPr lang="en-US" sz="1800" b="1" i="0" u="sng" strike="noStrike" dirty="0">
                <a:solidFill>
                  <a:srgbClr val="000000"/>
                </a:solidFill>
                <a:effectLst/>
                <a:latin typeface="Arial" panose="020B0604020202020204" pitchFamily="34" charset="0"/>
              </a:rPr>
              <a:t>determining whether a distributed architecture is feasible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microservices because of the amount of communication between those services</a:t>
            </a:r>
            <a:r>
              <a:rPr lang="en-US" sz="1800" b="0" i="0" u="none" strike="noStrike" dirty="0">
                <a:solidFill>
                  <a:srgbClr val="000000"/>
                </a:solidFill>
                <a:effectLst/>
                <a:latin typeface="Arial" panose="020B0604020202020204" pitchFamily="34" charset="0"/>
              </a:rPr>
              <a:t>. For example, </a:t>
            </a:r>
            <a:r>
              <a:rPr lang="en-US" sz="1800" b="1" i="0" u="none" strike="noStrike" dirty="0">
                <a:solidFill>
                  <a:srgbClr val="000000"/>
                </a:solidFill>
                <a:effectLst/>
                <a:latin typeface="Arial" panose="020B0604020202020204" pitchFamily="34" charset="0"/>
              </a:rPr>
              <a:t>assuming an average of 200 milliseconds of latency per request, chaining together 10 service calls adds 2,000 milliseconds to the request!.</a:t>
            </a:r>
            <a:endParaRPr lang="en-US" sz="4800" b="1" dirty="0">
              <a:effectLst/>
            </a:endParaRPr>
          </a:p>
          <a:p>
            <a:br>
              <a:rPr lang="en-US" sz="4800" dirty="0"/>
            </a:br>
            <a:endParaRPr lang="en-US" sz="3200" b="0" dirty="0">
              <a:effectLst/>
            </a:endParaRPr>
          </a:p>
          <a:p>
            <a:endParaRPr lang="en-US" dirty="0"/>
          </a:p>
        </p:txBody>
      </p:sp>
    </p:spTree>
    <p:extLst>
      <p:ext uri="{BB962C8B-B14F-4D97-AF65-F5344CB8AC3E}">
        <p14:creationId xmlns:p14="http://schemas.microsoft.com/office/powerpoint/2010/main" val="394614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diff between elasticity and scalability</a:t>
            </a:r>
          </a:p>
        </p:txBody>
      </p:sp>
    </p:spTree>
    <p:extLst>
      <p:ext uri="{BB962C8B-B14F-4D97-AF65-F5344CB8AC3E}">
        <p14:creationId xmlns:p14="http://schemas.microsoft.com/office/powerpoint/2010/main" val="12378890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Bandwidth is usually </a:t>
            </a:r>
            <a:r>
              <a:rPr lang="en-US" sz="1800" b="1" i="0" u="none" strike="noStrike" dirty="0">
                <a:solidFill>
                  <a:srgbClr val="000000"/>
                </a:solidFill>
                <a:effectLst/>
                <a:latin typeface="Arial" panose="020B0604020202020204" pitchFamily="34" charset="0"/>
              </a:rPr>
              <a:t>not a concern in monolithic architectures </a:t>
            </a:r>
            <a:r>
              <a:rPr lang="en-US" sz="1800" b="0" i="0" u="none" strike="noStrike" dirty="0">
                <a:solidFill>
                  <a:srgbClr val="000000"/>
                </a:solidFill>
                <a:effectLst/>
                <a:latin typeface="Arial" panose="020B0604020202020204" pitchFamily="34" charset="0"/>
              </a:rPr>
              <a:t>as little or no bandwidth is required to process that business request.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in a </a:t>
            </a:r>
            <a:r>
              <a:rPr lang="en-US" sz="1800" b="1" i="0" u="none" strike="noStrike" dirty="0">
                <a:solidFill>
                  <a:srgbClr val="000000"/>
                </a:solidFill>
                <a:effectLst/>
                <a:latin typeface="Arial" panose="020B0604020202020204" pitchFamily="34" charset="0"/>
              </a:rPr>
              <a:t>distributed architecture </a:t>
            </a:r>
            <a:r>
              <a:rPr lang="en-US" sz="1800" b="0" i="0" u="none" strike="noStrike" dirty="0">
                <a:solidFill>
                  <a:srgbClr val="000000"/>
                </a:solidFill>
                <a:effectLst/>
                <a:latin typeface="Arial" panose="020B0604020202020204" pitchFamily="34" charset="0"/>
              </a:rPr>
              <a:t>such as microservices, communication to and </a:t>
            </a:r>
            <a:r>
              <a:rPr lang="en-US" sz="1800" b="1" i="0" u="none" strike="noStrike" dirty="0">
                <a:solidFill>
                  <a:srgbClr val="000000"/>
                </a:solidFill>
                <a:effectLst/>
                <a:latin typeface="Arial" panose="020B0604020202020204" pitchFamily="34" charset="0"/>
              </a:rPr>
              <a:t>between these 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significantly </a:t>
            </a:r>
            <a:r>
              <a:rPr lang="en-US" sz="1800" b="1" i="0" u="sng" strike="noStrike" dirty="0">
                <a:solidFill>
                  <a:srgbClr val="000000"/>
                </a:solidFill>
                <a:effectLst/>
                <a:latin typeface="Arial" panose="020B0604020202020204" pitchFamily="34" charset="0"/>
              </a:rPr>
              <a:t>utilizes bandwidth</a:t>
            </a:r>
            <a:r>
              <a:rPr lang="en-US" sz="1800" b="0" i="0" u="none" strike="noStrike" dirty="0">
                <a:solidFill>
                  <a:srgbClr val="000000"/>
                </a:solidFill>
                <a:effectLst/>
                <a:latin typeface="Arial" panose="020B0604020202020204" pitchFamily="34" charset="0"/>
              </a:rPr>
              <a:t>, impacting </a:t>
            </a:r>
            <a:r>
              <a:rPr lang="en-US" sz="1800" b="1" i="0" u="sng" strike="noStrike" dirty="0">
                <a:solidFill>
                  <a:srgbClr val="000000"/>
                </a:solidFill>
                <a:effectLst/>
                <a:latin typeface="Arial" panose="020B0604020202020204" pitchFamily="34" charset="0"/>
              </a:rPr>
              <a:t>latency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(fallacy #2) and reliability (fallacy #1).</a:t>
            </a:r>
            <a:endParaRPr lang="en-US" sz="3200" b="1"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To illustrate the importance of this fallacy, consider two services. Let’s say a </a:t>
            </a:r>
            <a:r>
              <a:rPr lang="en-US" sz="1800" b="1" i="0" u="sng" strike="noStrike" dirty="0">
                <a:solidFill>
                  <a:srgbClr val="000000"/>
                </a:solidFill>
                <a:effectLst/>
                <a:latin typeface="Arial" panose="020B0604020202020204" pitchFamily="34" charset="0"/>
              </a:rPr>
              <a:t>service</a:t>
            </a:r>
            <a:r>
              <a:rPr lang="en-US" sz="1800" b="1" i="0" u="none" strike="noStrike" dirty="0">
                <a:solidFill>
                  <a:srgbClr val="000000"/>
                </a:solidFill>
                <a:effectLst/>
                <a:latin typeface="Arial" panose="020B0604020202020204" pitchFamily="34" charset="0"/>
              </a:rPr>
              <a:t> manages the </a:t>
            </a:r>
            <a:r>
              <a:rPr lang="en-US" sz="1800" b="1" i="0" u="sng" strike="noStrike" dirty="0">
                <a:solidFill>
                  <a:srgbClr val="000000"/>
                </a:solidFill>
                <a:effectLst/>
                <a:latin typeface="Arial" panose="020B0604020202020204" pitchFamily="34" charset="0"/>
              </a:rPr>
              <a:t>wish list items </a:t>
            </a:r>
            <a:r>
              <a:rPr lang="en-US" sz="1800" b="0" i="0" u="none" strike="noStrike" dirty="0">
                <a:solidFill>
                  <a:srgbClr val="000000"/>
                </a:solidFill>
                <a:effectLst/>
                <a:latin typeface="Arial" panose="020B0604020202020204" pitchFamily="34" charset="0"/>
              </a:rPr>
              <a:t>for the website, and </a:t>
            </a:r>
            <a:r>
              <a:rPr lang="en-US" sz="1800" b="1" i="0" u="none" strike="noStrike" dirty="0">
                <a:solidFill>
                  <a:srgbClr val="000000"/>
                </a:solidFill>
                <a:effectLst/>
                <a:latin typeface="Arial" panose="020B0604020202020204" pitchFamily="34" charset="0"/>
              </a:rPr>
              <a:t>a </a:t>
            </a:r>
            <a:r>
              <a:rPr lang="en-US" sz="1800" b="1" i="0" u="sng" strike="noStrike" dirty="0">
                <a:solidFill>
                  <a:srgbClr val="000000"/>
                </a:solidFill>
                <a:effectLst/>
                <a:latin typeface="Arial" panose="020B0604020202020204" pitchFamily="34" charset="0"/>
              </a:rPr>
              <a:t>service</a:t>
            </a:r>
            <a:r>
              <a:rPr lang="en-US" sz="1800" b="1" i="0" u="none" strike="noStrike" dirty="0">
                <a:solidFill>
                  <a:srgbClr val="000000"/>
                </a:solidFill>
                <a:effectLst/>
                <a:latin typeface="Arial" panose="020B0604020202020204" pitchFamily="34" charset="0"/>
              </a:rPr>
              <a:t> manages the </a:t>
            </a:r>
            <a:r>
              <a:rPr lang="en-US" sz="1800" b="1" i="0" u="sng" strike="noStrike" dirty="0">
                <a:solidFill>
                  <a:srgbClr val="000000"/>
                </a:solidFill>
                <a:effectLst/>
                <a:latin typeface="Arial" panose="020B0604020202020204" pitchFamily="34" charset="0"/>
              </a:rPr>
              <a:t>customer profile</a:t>
            </a:r>
            <a:r>
              <a:rPr lang="en-US" sz="1800" b="0" i="0" u="none" strike="noStrike" dirty="0">
                <a:solidFill>
                  <a:srgbClr val="000000"/>
                </a:solidFill>
                <a:effectLst/>
                <a:latin typeface="Arial" panose="020B0604020202020204" pitchFamily="34" charset="0"/>
              </a:rPr>
              <a:t>. Whenever a </a:t>
            </a:r>
            <a:r>
              <a:rPr lang="en-US" sz="1800" b="1" i="0" u="sng" strike="noStrike" dirty="0">
                <a:solidFill>
                  <a:srgbClr val="000000"/>
                </a:solidFill>
                <a:effectLst/>
                <a:latin typeface="Arial" panose="020B0604020202020204" pitchFamily="34" charset="0"/>
              </a:rPr>
              <a:t>request for a wish list </a:t>
            </a:r>
            <a:r>
              <a:rPr lang="en-US" sz="1800" b="0" i="0" u="none" strike="noStrike" dirty="0">
                <a:solidFill>
                  <a:srgbClr val="000000"/>
                </a:solidFill>
                <a:effectLst/>
                <a:latin typeface="Arial" panose="020B0604020202020204" pitchFamily="34" charset="0"/>
              </a:rPr>
              <a:t>comes, it must make an interservice </a:t>
            </a:r>
            <a:r>
              <a:rPr lang="en-US" sz="1800" b="1" i="0" u="sng" strike="noStrike" dirty="0">
                <a:solidFill>
                  <a:srgbClr val="000000"/>
                </a:solidFill>
                <a:effectLst/>
                <a:latin typeface="Arial" panose="020B0604020202020204" pitchFamily="34" charset="0"/>
              </a:rPr>
              <a:t>call to the customer profile </a:t>
            </a:r>
            <a:r>
              <a:rPr lang="en-US" sz="1800" b="1" i="0" u="none" strike="noStrike" dirty="0">
                <a:solidFill>
                  <a:srgbClr val="000000"/>
                </a:solidFill>
                <a:effectLst/>
                <a:latin typeface="Arial" panose="020B0604020202020204" pitchFamily="34" charset="0"/>
              </a:rPr>
              <a:t>service to get the customer name in the </a:t>
            </a:r>
            <a:r>
              <a:rPr lang="en-US" sz="1800" b="1" i="0" u="sng" dirty="0">
                <a:solidFill>
                  <a:srgbClr val="000000"/>
                </a:solidFill>
                <a:effectLst/>
                <a:latin typeface="Arial" panose="020B0604020202020204" pitchFamily="34" charset="0"/>
              </a:rPr>
              <a:t>wish list response contract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sng" strike="noStrike" dirty="0">
                <a:solidFill>
                  <a:srgbClr val="000000"/>
                </a:solidFill>
                <a:effectLst/>
                <a:latin typeface="Arial" panose="020B0604020202020204" pitchFamily="34" charset="0"/>
              </a:rPr>
              <a:t>customer profile </a:t>
            </a:r>
            <a:r>
              <a:rPr lang="en-US" sz="1800" b="1" i="0" u="none" strike="noStrike" dirty="0">
                <a:solidFill>
                  <a:srgbClr val="000000"/>
                </a:solidFill>
                <a:effectLst/>
                <a:latin typeface="Arial" panose="020B0604020202020204" pitchFamily="34" charset="0"/>
              </a:rPr>
              <a:t>service </a:t>
            </a:r>
            <a:r>
              <a:rPr lang="en-US" sz="1800" b="0" i="0" u="none" strike="noStrike" dirty="0">
                <a:solidFill>
                  <a:srgbClr val="000000"/>
                </a:solidFill>
                <a:effectLst/>
                <a:latin typeface="Arial" panose="020B0604020202020204" pitchFamily="34" charset="0"/>
              </a:rPr>
              <a:t>returns data </a:t>
            </a:r>
            <a:r>
              <a:rPr lang="en-US" sz="1800" b="1" i="0" u="none" strike="noStrike" dirty="0">
                <a:solidFill>
                  <a:srgbClr val="000000"/>
                </a:solidFill>
                <a:effectLst/>
                <a:latin typeface="Arial" panose="020B0604020202020204" pitchFamily="34" charset="0"/>
              </a:rPr>
              <a:t>totaling </a:t>
            </a:r>
            <a:r>
              <a:rPr lang="en-US" sz="1800" b="1" i="0" u="sng" strike="noStrike" dirty="0">
                <a:solidFill>
                  <a:srgbClr val="000000"/>
                </a:solidFill>
                <a:effectLst/>
                <a:latin typeface="Arial" panose="020B0604020202020204" pitchFamily="34" charset="0"/>
              </a:rPr>
              <a:t>500 kb </a:t>
            </a:r>
            <a:r>
              <a:rPr lang="en-US" sz="1800" b="0" i="0" u="none" strike="noStrike" dirty="0">
                <a:solidFill>
                  <a:srgbClr val="000000"/>
                </a:solidFill>
                <a:effectLst/>
                <a:latin typeface="Arial" panose="020B0604020202020204" pitchFamily="34" charset="0"/>
              </a:rPr>
              <a:t>to the wish list service, </a:t>
            </a:r>
            <a:r>
              <a:rPr lang="en-US" sz="1800" b="1" i="0" u="none" strike="noStrike" dirty="0">
                <a:solidFill>
                  <a:srgbClr val="000000"/>
                </a:solidFill>
                <a:effectLst/>
                <a:latin typeface="Arial" panose="020B0604020202020204" pitchFamily="34" charset="0"/>
              </a:rPr>
              <a:t>which </a:t>
            </a:r>
            <a:r>
              <a:rPr lang="en-US" sz="1800" b="1" i="0" u="sng" strike="noStrike" dirty="0">
                <a:solidFill>
                  <a:srgbClr val="000000"/>
                </a:solidFill>
                <a:effectLst/>
                <a:latin typeface="Arial" panose="020B0604020202020204" pitchFamily="34" charset="0"/>
              </a:rPr>
              <a:t>only needs the name (200 bytes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This is a form of coupling referred to as stamp coupling</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Requests for the wish list </a:t>
            </a:r>
            <a:r>
              <a:rPr lang="en-US" sz="1800" b="0" i="0" u="none" strike="noStrike" dirty="0">
                <a:solidFill>
                  <a:srgbClr val="000000"/>
                </a:solidFill>
                <a:effectLst/>
                <a:latin typeface="Arial" panose="020B0604020202020204" pitchFamily="34" charset="0"/>
              </a:rPr>
              <a:t>items </a:t>
            </a:r>
            <a:r>
              <a:rPr lang="en-US" sz="1800" b="1" i="0" u="none" strike="noStrike" dirty="0">
                <a:solidFill>
                  <a:srgbClr val="000000"/>
                </a:solidFill>
                <a:effectLst/>
                <a:latin typeface="Arial" panose="020B0604020202020204" pitchFamily="34" charset="0"/>
              </a:rPr>
              <a:t>happen </a:t>
            </a:r>
            <a:r>
              <a:rPr lang="en-US" sz="1800" b="0" i="0" u="none" strike="noStrike" dirty="0">
                <a:solidFill>
                  <a:srgbClr val="000000"/>
                </a:solidFill>
                <a:effectLst/>
                <a:latin typeface="Arial" panose="020B0604020202020204" pitchFamily="34" charset="0"/>
              </a:rPr>
              <a:t>about </a:t>
            </a:r>
            <a:r>
              <a:rPr lang="en-US" sz="1800" b="1" i="0" u="none" strike="noStrike" dirty="0">
                <a:solidFill>
                  <a:srgbClr val="000000"/>
                </a:solidFill>
                <a:effectLst/>
                <a:latin typeface="Arial" panose="020B0604020202020204" pitchFamily="34" charset="0"/>
              </a:rPr>
              <a:t>2,000 times a second</a:t>
            </a:r>
            <a:r>
              <a:rPr lang="en-US" sz="1800" b="0" i="0" u="none" strike="noStrike" dirty="0">
                <a:solidFill>
                  <a:srgbClr val="000000"/>
                </a:solidFill>
                <a:effectLst/>
                <a:latin typeface="Arial" panose="020B0604020202020204" pitchFamily="34" charset="0"/>
              </a:rPr>
              <a:t>. The </a:t>
            </a:r>
            <a:r>
              <a:rPr lang="en-US" sz="1800" b="1" i="0" u="none" strike="noStrike" dirty="0">
                <a:solidFill>
                  <a:srgbClr val="000000"/>
                </a:solidFill>
                <a:effectLst/>
                <a:latin typeface="Arial" panose="020B0604020202020204" pitchFamily="34" charset="0"/>
              </a:rPr>
              <a:t>total</a:t>
            </a:r>
            <a:r>
              <a:rPr lang="en-US" sz="1800" b="0" i="0" u="none" strike="noStrike" dirty="0">
                <a:solidFill>
                  <a:srgbClr val="000000"/>
                </a:solidFill>
                <a:effectLst/>
                <a:latin typeface="Arial" panose="020B0604020202020204" pitchFamily="34" charset="0"/>
              </a:rPr>
              <a:t> amount of </a:t>
            </a:r>
            <a:r>
              <a:rPr lang="en-US" sz="1800" b="1" i="0" u="sng" strike="noStrike" dirty="0">
                <a:solidFill>
                  <a:srgbClr val="000000"/>
                </a:solidFill>
                <a:effectLst/>
                <a:latin typeface="Arial" panose="020B0604020202020204" pitchFamily="34" charset="0"/>
              </a:rPr>
              <a:t>bandwidth</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used for that one interservice call is </a:t>
            </a:r>
            <a:r>
              <a:rPr lang="en-US" sz="1800" b="1" i="0" u="none" strike="noStrike" dirty="0">
                <a:solidFill>
                  <a:srgbClr val="000000"/>
                </a:solidFill>
                <a:effectLst/>
                <a:latin typeface="Arial" panose="020B0604020202020204" pitchFamily="34" charset="0"/>
              </a:rPr>
              <a:t>1 Gb!</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#Solution : </a:t>
            </a:r>
            <a:r>
              <a:rPr lang="en-US" sz="1800" b="0" i="0" u="none" strike="noStrike" dirty="0">
                <a:solidFill>
                  <a:srgbClr val="000000"/>
                </a:solidFill>
                <a:effectLst/>
                <a:latin typeface="Arial" panose="020B0604020202020204" pitchFamily="34" charset="0"/>
              </a:rPr>
              <a:t>If the customer profile service </a:t>
            </a:r>
            <a:r>
              <a:rPr lang="en-US" sz="1800" b="1" i="1" u="sng" strike="noStrike" dirty="0">
                <a:solidFill>
                  <a:srgbClr val="000000"/>
                </a:solidFill>
                <a:effectLst/>
                <a:latin typeface="Arial" panose="020B0604020202020204" pitchFamily="34" charset="0"/>
              </a:rPr>
              <a:t>were to only pass back the data needed </a:t>
            </a:r>
            <a:r>
              <a:rPr lang="en-US" sz="1800" b="0" i="0" u="none" strike="noStrike" dirty="0">
                <a:solidFill>
                  <a:srgbClr val="000000"/>
                </a:solidFill>
                <a:effectLst/>
                <a:latin typeface="Arial" panose="020B0604020202020204" pitchFamily="34" charset="0"/>
              </a:rPr>
              <a:t>by the wish list service (</a:t>
            </a:r>
            <a:r>
              <a:rPr lang="en-US" sz="1800" b="1" i="0" u="none" strike="noStrike" dirty="0">
                <a:solidFill>
                  <a:srgbClr val="000000"/>
                </a:solidFill>
                <a:effectLst/>
                <a:latin typeface="Arial" panose="020B0604020202020204" pitchFamily="34" charset="0"/>
              </a:rPr>
              <a:t>200 bytes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total </a:t>
            </a:r>
            <a:r>
              <a:rPr lang="en-US" sz="1800" b="1" i="0" u="sng" strike="noStrike" dirty="0">
                <a:solidFill>
                  <a:srgbClr val="000000"/>
                </a:solidFill>
                <a:effectLst/>
                <a:latin typeface="Arial" panose="020B0604020202020204" pitchFamily="34" charset="0"/>
              </a:rPr>
              <a:t>bandwidth is only 400 kb</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br>
              <a:rPr lang="en-US" sz="3200" b="0" dirty="0">
                <a:effectLst/>
              </a:rPr>
            </a:br>
            <a:r>
              <a:rPr lang="en-US" sz="1800" b="1" i="1" u="none" strike="noStrike" dirty="0">
                <a:solidFill>
                  <a:srgbClr val="000000"/>
                </a:solidFill>
                <a:effectLst/>
                <a:latin typeface="Arial" panose="020B0604020202020204" pitchFamily="34" charset="0"/>
              </a:rPr>
              <a:t>Stamp coupling</a:t>
            </a:r>
            <a:r>
              <a:rPr lang="en-US" sz="1800" b="1" i="0" u="none" strike="noStrike" dirty="0">
                <a:solidFill>
                  <a:srgbClr val="000000"/>
                </a:solidFill>
                <a:effectLst/>
                <a:latin typeface="Arial" panose="020B0604020202020204" pitchFamily="34" charset="0"/>
              </a:rPr>
              <a:t> can be resolved in the following </a:t>
            </a:r>
            <a:r>
              <a:rPr lang="en-US" sz="1800" b="1" i="0" u="sng" dirty="0">
                <a:solidFill>
                  <a:srgbClr val="000000"/>
                </a:solidFill>
                <a:effectLst/>
                <a:latin typeface="Arial" panose="020B0604020202020204" pitchFamily="34" charset="0"/>
              </a:rPr>
              <a:t>ways</a:t>
            </a:r>
            <a:r>
              <a:rPr lang="en-US" sz="1800" b="1" i="0" u="none" strike="noStrike" dirty="0">
                <a:solidFill>
                  <a:srgbClr val="000000"/>
                </a:solidFill>
                <a:effectLst/>
                <a:latin typeface="Arial" panose="020B0604020202020204" pitchFamily="34" charset="0"/>
              </a:rPr>
              <a:t>:</a:t>
            </a:r>
            <a:endParaRPr lang="en-US" sz="3200"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Create private RESTful API endpoints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field selectors in the contract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a:t>
            </a:r>
            <a:r>
              <a:rPr lang="en-US" sz="1800" b="0" i="0" u="none" strike="noStrike" dirty="0" err="1">
                <a:solidFill>
                  <a:srgbClr val="000000"/>
                </a:solidFill>
                <a:effectLst/>
                <a:latin typeface="Arial" panose="020B0604020202020204" pitchFamily="34" charset="0"/>
              </a:rPr>
              <a:t>GraphQL</a:t>
            </a:r>
            <a:r>
              <a:rPr lang="en-US" sz="1800" b="0" i="0" u="none" strike="noStrike" dirty="0">
                <a:solidFill>
                  <a:srgbClr val="000000"/>
                </a:solidFill>
                <a:effectLst/>
                <a:latin typeface="Arial" panose="020B0604020202020204" pitchFamily="34" charset="0"/>
              </a:rPr>
              <a:t> to decouple contracts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value-driven contracts with consumer-driven contracts (CDCs)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internal messaging endpoints</a:t>
            </a: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Regardless of the technique used, </a:t>
            </a:r>
            <a:r>
              <a:rPr lang="en-US" sz="1800" b="1" i="0" u="none" strike="noStrike" dirty="0">
                <a:solidFill>
                  <a:srgbClr val="000000"/>
                </a:solidFill>
                <a:effectLst/>
                <a:latin typeface="Arial" panose="020B0604020202020204" pitchFamily="34" charset="0"/>
              </a:rPr>
              <a:t>ensuring that the minimal amount of data is passed </a:t>
            </a:r>
            <a:r>
              <a:rPr lang="en-US" sz="1800" b="0" i="0" u="none" strike="noStrike" dirty="0">
                <a:solidFill>
                  <a:srgbClr val="000000"/>
                </a:solidFill>
                <a:effectLst/>
                <a:latin typeface="Arial" panose="020B0604020202020204" pitchFamily="34" charset="0"/>
              </a:rPr>
              <a:t>between services or systems in a distributed architecture is the best way to address this fallacy.</a:t>
            </a:r>
            <a:endParaRPr lang="en-US" sz="3200" b="0" dirty="0">
              <a:effectLst/>
            </a:endParaRPr>
          </a:p>
          <a:p>
            <a:pPr marL="158750" indent="0">
              <a:buNone/>
            </a:pPr>
            <a:br>
              <a:rPr lang="en-US" sz="3200" dirty="0"/>
            </a:br>
            <a:endParaRPr lang="en-US" dirty="0"/>
          </a:p>
        </p:txBody>
      </p:sp>
    </p:spTree>
    <p:extLst>
      <p:ext uri="{BB962C8B-B14F-4D97-AF65-F5344CB8AC3E}">
        <p14:creationId xmlns:p14="http://schemas.microsoft.com/office/powerpoint/2010/main" val="28234288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fallacy refers to the overall network topology, including all of the routers, hubs, switches, firewalls, networks,.. the overall network. </a:t>
            </a:r>
            <a:r>
              <a:rPr lang="en-US" sz="1800" b="1" i="0" u="none" strike="noStrike" dirty="0">
                <a:solidFill>
                  <a:srgbClr val="000000"/>
                </a:solidFill>
                <a:effectLst/>
                <a:latin typeface="Arial" panose="020B0604020202020204" pitchFamily="34" charset="0"/>
              </a:rPr>
              <a:t>Architects assume that the topology is fixed and never changes. </a:t>
            </a:r>
            <a:r>
              <a:rPr lang="en-US" sz="1800" b="1" i="0" u="sng" dirty="0">
                <a:solidFill>
                  <a:srgbClr val="000000"/>
                </a:solidFill>
                <a:effectLst/>
                <a:latin typeface="Arial" panose="020B0604020202020204" pitchFamily="34" charset="0"/>
              </a:rPr>
              <a:t>Of course it changes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What is the significance of this fallacy?</a:t>
            </a:r>
            <a:endParaRPr lang="en-US" sz="3200" b="1"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Suppose an architect comes into work on a Monday morning, and everyone is running around like crazy because </a:t>
            </a:r>
            <a:r>
              <a:rPr lang="en-US" sz="1800" b="1" i="0" u="none" strike="noStrike" dirty="0">
                <a:solidFill>
                  <a:srgbClr val="000000"/>
                </a:solidFill>
                <a:effectLst/>
                <a:latin typeface="Arial" panose="020B0604020202020204" pitchFamily="34" charset="0"/>
              </a:rPr>
              <a:t>Suddenly services keep timing out in production</a:t>
            </a:r>
            <a:r>
              <a:rPr lang="en-US" sz="1800" b="0" i="0" u="none" strike="noStrike" dirty="0">
                <a:solidFill>
                  <a:srgbClr val="000000"/>
                </a:solidFill>
                <a:effectLst/>
                <a:latin typeface="Arial" panose="020B0604020202020204" pitchFamily="34" charset="0"/>
              </a:rPr>
              <a:t>. The architect </a:t>
            </a:r>
            <a:r>
              <a:rPr lang="en-US" sz="1800" b="1" i="0" u="none" strike="noStrike" dirty="0">
                <a:solidFill>
                  <a:srgbClr val="000000"/>
                </a:solidFill>
                <a:effectLst/>
                <a:latin typeface="Arial" panose="020B0604020202020204" pitchFamily="34" charset="0"/>
              </a:rPr>
              <a:t>works with the teams</a:t>
            </a:r>
            <a:r>
              <a:rPr lang="en-US" sz="1800" b="0" i="0" u="none" strike="noStrike" dirty="0">
                <a:solidFill>
                  <a:srgbClr val="000000"/>
                </a:solidFill>
                <a:effectLst/>
                <a:latin typeface="Arial" panose="020B0604020202020204" pitchFamily="34" charset="0"/>
              </a:rPr>
              <a:t>, trying to figure out why this is happening. </a:t>
            </a:r>
            <a:r>
              <a:rPr lang="en-US" sz="1800" b="1" i="0" u="none" strike="noStrike" dirty="0">
                <a:solidFill>
                  <a:srgbClr val="000000"/>
                </a:solidFill>
                <a:effectLst/>
                <a:latin typeface="Arial" panose="020B0604020202020204" pitchFamily="34" charset="0"/>
              </a:rPr>
              <a:t>No new services were deployed over the weekend.</a:t>
            </a:r>
            <a:r>
              <a:rPr lang="en-US" sz="1800" b="0" i="0" u="none" strike="noStrike" dirty="0">
                <a:solidFill>
                  <a:srgbClr val="000000"/>
                </a:solidFill>
                <a:effectLst/>
                <a:latin typeface="Arial" panose="020B0604020202020204" pitchFamily="34" charset="0"/>
              </a:rPr>
              <a:t> What could it be? the architect </a:t>
            </a:r>
            <a:r>
              <a:rPr lang="en-US" sz="1800" b="1" i="0" u="none" strike="noStrike" dirty="0">
                <a:solidFill>
                  <a:srgbClr val="000000"/>
                </a:solidFill>
                <a:effectLst/>
                <a:latin typeface="Arial" panose="020B0604020202020204" pitchFamily="34" charset="0"/>
              </a:rPr>
              <a:t>discovers that a minor network upgrade happened at 2 a.m</a:t>
            </a:r>
            <a:r>
              <a:rPr lang="en-US" sz="1800" b="0" i="0" u="none" strike="noStrike" dirty="0">
                <a:solidFill>
                  <a:srgbClr val="000000"/>
                </a:solidFill>
                <a:effectLst/>
                <a:latin typeface="Arial" panose="020B0604020202020204" pitchFamily="34" charset="0"/>
              </a:rPr>
              <a:t>. that morning. This supposedly “minor” network </a:t>
            </a:r>
            <a:r>
              <a:rPr lang="en-US" sz="1800" b="1" i="0" u="none" strike="noStrike" dirty="0">
                <a:solidFill>
                  <a:srgbClr val="000000"/>
                </a:solidFill>
                <a:effectLst/>
                <a:latin typeface="Arial" panose="020B0604020202020204" pitchFamily="34" charset="0"/>
              </a:rPr>
              <a:t>upgrade invalidated all of the latency assumptions, triggering timeouts and circuit breakers.</a:t>
            </a:r>
            <a:endParaRPr lang="en-US" sz="3200" b="1"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Architects must be in constant communication with operations and network administrators to know what is changing </a:t>
            </a:r>
            <a:r>
              <a:rPr lang="en-US" sz="1800" b="0" i="0" u="none" strike="noStrike" dirty="0">
                <a:solidFill>
                  <a:srgbClr val="000000"/>
                </a:solidFill>
                <a:effectLst/>
                <a:latin typeface="Arial" panose="020B0604020202020204" pitchFamily="34" charset="0"/>
              </a:rPr>
              <a:t>to reduce the type of surprise.</a:t>
            </a:r>
            <a:endParaRPr lang="en-US" sz="3200" b="0" dirty="0">
              <a:effectLst/>
            </a:endParaRPr>
          </a:p>
          <a:p>
            <a:pPr rtl="0">
              <a:spcBef>
                <a:spcPts val="0"/>
              </a:spcBef>
              <a:spcAft>
                <a:spcPts val="0"/>
              </a:spcAft>
            </a:pPr>
            <a:br>
              <a:rPr lang="en-US" sz="3200" b="0" dirty="0">
                <a:effectLst/>
              </a:rPr>
            </a:br>
            <a:r>
              <a:rPr lang="en-US" sz="1800" b="0" i="1" u="none" strike="noStrike" dirty="0">
                <a:solidFill>
                  <a:srgbClr val="000000"/>
                </a:solidFill>
                <a:effectLst/>
                <a:latin typeface="Arial" panose="020B0604020202020204" pitchFamily="34" charset="0"/>
              </a:rPr>
              <a:t>Architects all the time </a:t>
            </a:r>
            <a:r>
              <a:rPr lang="en-US" sz="1800" b="1" i="1" u="none" strike="noStrike" dirty="0">
                <a:solidFill>
                  <a:srgbClr val="000000"/>
                </a:solidFill>
                <a:effectLst/>
                <a:latin typeface="Arial" panose="020B0604020202020204" pitchFamily="34" charset="0"/>
              </a:rPr>
              <a:t>assume</a:t>
            </a:r>
            <a:r>
              <a:rPr lang="en-US" sz="1800" b="0" i="1" u="none" strike="noStrike" dirty="0">
                <a:solidFill>
                  <a:srgbClr val="000000"/>
                </a:solidFill>
                <a:effectLst/>
                <a:latin typeface="Arial" panose="020B0604020202020204" pitchFamily="34" charset="0"/>
              </a:rPr>
              <a:t> they only need to collaborate and communicate with </a:t>
            </a:r>
            <a:r>
              <a:rPr lang="en-US" sz="1800" b="1" i="1" u="none" strike="noStrike" dirty="0">
                <a:solidFill>
                  <a:srgbClr val="000000"/>
                </a:solidFill>
                <a:effectLst/>
                <a:latin typeface="Arial" panose="020B0604020202020204" pitchFamily="34" charset="0"/>
              </a:rPr>
              <a:t>one administrator</a:t>
            </a:r>
            <a:r>
              <a:rPr lang="en-US" sz="1800" b="0" i="1"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sng" dirty="0">
                <a:solidFill>
                  <a:srgbClr val="000000"/>
                </a:solidFill>
                <a:effectLst/>
                <a:latin typeface="Arial" panose="020B0604020202020204" pitchFamily="34" charset="0"/>
              </a:rPr>
              <a:t>There are dozens of network administrators </a:t>
            </a:r>
            <a:r>
              <a:rPr lang="en-US" sz="1800" b="1" i="0" u="none" strike="noStrike" dirty="0">
                <a:solidFill>
                  <a:srgbClr val="000000"/>
                </a:solidFill>
                <a:effectLst/>
                <a:latin typeface="Arial" panose="020B0604020202020204" pitchFamily="34" charset="0"/>
              </a:rPr>
              <a:t>in a typical large company.</a:t>
            </a:r>
            <a:r>
              <a:rPr lang="en-US" sz="1800" b="0" i="0" u="none" strike="noStrike" dirty="0">
                <a:solidFill>
                  <a:srgbClr val="000000"/>
                </a:solidFill>
                <a:effectLst/>
                <a:latin typeface="Arial" panose="020B0604020202020204" pitchFamily="34" charset="0"/>
              </a:rPr>
              <a:t> </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This fallacy points to </a:t>
            </a: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complexity of distributed architecture and the amount of coordination that must happen to get everything working correctly. Monolithic applications do not require this level of communication and collaboration due to the single deployment unit characteristics of those architecture styles.</a:t>
            </a:r>
            <a:endParaRPr lang="en-US" dirty="0"/>
          </a:p>
        </p:txBody>
      </p:sp>
    </p:spTree>
    <p:extLst>
      <p:ext uri="{BB962C8B-B14F-4D97-AF65-F5344CB8AC3E}">
        <p14:creationId xmlns:p14="http://schemas.microsoft.com/office/powerpoint/2010/main" val="16605526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Transport cost here refer to </a:t>
            </a:r>
            <a:r>
              <a:rPr lang="en-US" sz="1800" b="1" i="0" u="none" strike="noStrike" dirty="0">
                <a:solidFill>
                  <a:srgbClr val="000000"/>
                </a:solidFill>
                <a:effectLst/>
                <a:latin typeface="Arial" panose="020B0604020202020204" pitchFamily="34" charset="0"/>
              </a:rPr>
              <a:t>actual cost in terms of money associated with making a “simple RESTful call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Distributed architectures cost significantly more than monolithic architectures</a:t>
            </a:r>
            <a:r>
              <a:rPr lang="en-US" sz="1800" b="0" i="0" u="none" strike="noStrike" dirty="0">
                <a:solidFill>
                  <a:srgbClr val="000000"/>
                </a:solidFill>
                <a:effectLst/>
                <a:latin typeface="Arial" panose="020B0604020202020204" pitchFamily="34" charset="0"/>
              </a:rPr>
              <a:t>, primarily due to </a:t>
            </a:r>
            <a:r>
              <a:rPr lang="en-US" sz="1800" b="1" i="0" u="none" strike="noStrike" dirty="0">
                <a:solidFill>
                  <a:srgbClr val="000000"/>
                </a:solidFill>
                <a:effectLst/>
                <a:latin typeface="Arial" panose="020B0604020202020204" pitchFamily="34" charset="0"/>
              </a:rPr>
              <a:t>increased needs for additional hardware, servers, gateways, firewalls, new subnets, proxies, and so on.</a:t>
            </a:r>
          </a:p>
          <a:p>
            <a:pPr rtl="0">
              <a:spcBef>
                <a:spcPts val="0"/>
              </a:spcBef>
              <a:spcAft>
                <a:spcPts val="0"/>
              </a:spcAft>
            </a:pPr>
            <a:endParaRPr lang="en-US" sz="3200" b="0" dirty="0">
              <a:effectLst/>
            </a:endParaRPr>
          </a:p>
        </p:txBody>
      </p:sp>
    </p:spTree>
    <p:extLst>
      <p:ext uri="{BB962C8B-B14F-4D97-AF65-F5344CB8AC3E}">
        <p14:creationId xmlns:p14="http://schemas.microsoft.com/office/powerpoint/2010/main" val="2910356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434343"/>
                </a:solidFill>
                <a:effectLst/>
                <a:latin typeface="Arial" panose="020B0604020202020204" pitchFamily="34" charset="0"/>
              </a:rPr>
              <a:t>Distributed logging</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Performing root-cause analysis </a:t>
            </a:r>
            <a:r>
              <a:rPr lang="en-US" sz="1800" b="0" i="0" u="none" strike="noStrike" dirty="0">
                <a:solidFill>
                  <a:srgbClr val="000000"/>
                </a:solidFill>
                <a:effectLst/>
                <a:latin typeface="Arial" panose="020B0604020202020204" pitchFamily="34" charset="0"/>
              </a:rPr>
              <a:t>to determine </a:t>
            </a:r>
            <a:r>
              <a:rPr lang="en-US" sz="1800" b="1" i="0" u="none" strike="noStrike" dirty="0">
                <a:solidFill>
                  <a:srgbClr val="000000"/>
                </a:solidFill>
                <a:effectLst/>
                <a:latin typeface="Arial" panose="020B0604020202020204" pitchFamily="34" charset="0"/>
              </a:rPr>
              <a:t>why a particular order was dropped </a:t>
            </a:r>
            <a:r>
              <a:rPr lang="en-US" sz="1800" b="0" i="0" u="none" strike="noStrike" dirty="0">
                <a:solidFill>
                  <a:srgbClr val="000000"/>
                </a:solidFill>
                <a:effectLst/>
                <a:latin typeface="Arial" panose="020B0604020202020204" pitchFamily="34" charset="0"/>
              </a:rPr>
              <a:t>is </a:t>
            </a:r>
            <a:r>
              <a:rPr lang="en-US" sz="1800" b="1" i="0" u="none" strike="noStrike" dirty="0">
                <a:solidFill>
                  <a:srgbClr val="000000"/>
                </a:solidFill>
                <a:effectLst/>
                <a:latin typeface="Arial" panose="020B0604020202020204" pitchFamily="34" charset="0"/>
              </a:rPr>
              <a:t>very difficult and time-consuming in a distributed architecture </a:t>
            </a:r>
            <a:r>
              <a:rPr lang="en-US" sz="1800" b="0" i="0" u="none" strike="noStrike" dirty="0">
                <a:solidFill>
                  <a:srgbClr val="000000"/>
                </a:solidFill>
                <a:effectLst/>
                <a:latin typeface="Arial" panose="020B0604020202020204" pitchFamily="34" charset="0"/>
              </a:rPr>
              <a:t>due to the </a:t>
            </a:r>
            <a:r>
              <a:rPr lang="en-US" sz="1800" b="1" i="0" u="none" strike="noStrike" dirty="0">
                <a:solidFill>
                  <a:srgbClr val="000000"/>
                </a:solidFill>
                <a:effectLst/>
                <a:latin typeface="Arial" panose="020B0604020202020204" pitchFamily="34" charset="0"/>
              </a:rPr>
              <a:t>distribution of application and system logs (</a:t>
            </a:r>
            <a:r>
              <a:rPr lang="en-US" sz="1800" b="0" i="0" u="none" strike="noStrike" dirty="0">
                <a:solidFill>
                  <a:srgbClr val="000000"/>
                </a:solidFill>
                <a:effectLst/>
                <a:latin typeface="Arial" panose="020B0604020202020204" pitchFamily="34" charset="0"/>
              </a:rPr>
              <a:t>contain dozens to hundreds of different logs , places , in formats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Logging consolidation tools</a:t>
            </a:r>
            <a:r>
              <a:rPr lang="en-US" sz="1800" b="0" i="0" u="none" strike="noStrike" dirty="0">
                <a:solidFill>
                  <a:srgbClr val="000000"/>
                </a:solidFill>
                <a:effectLst/>
                <a:latin typeface="Arial" panose="020B0604020202020204" pitchFamily="34" charset="0"/>
              </a:rPr>
              <a:t> such as </a:t>
            </a:r>
            <a:r>
              <a:rPr lang="en-US" sz="1800" b="0" i="0" u="sng" dirty="0">
                <a:solidFill>
                  <a:srgbClr val="000000"/>
                </a:solidFill>
                <a:effectLst/>
                <a:latin typeface="Arial" panose="020B0604020202020204" pitchFamily="34" charset="0"/>
              </a:rPr>
              <a:t>Splunk</a:t>
            </a:r>
            <a:r>
              <a:rPr lang="en-US" sz="1800" b="0" i="0" u="none" strike="noStrike" dirty="0">
                <a:solidFill>
                  <a:srgbClr val="000000"/>
                </a:solidFill>
                <a:effectLst/>
                <a:latin typeface="Arial" panose="020B0604020202020204" pitchFamily="34" charset="0"/>
              </a:rPr>
              <a:t> or (</a:t>
            </a:r>
            <a:r>
              <a:rPr lang="en-US" sz="3200" dirty="0"/>
              <a:t>ELK Stack (</a:t>
            </a:r>
            <a:r>
              <a:rPr lang="en-US" sz="3200" b="1" dirty="0"/>
              <a:t>Elasticsearch</a:t>
            </a:r>
            <a:r>
              <a:rPr lang="en-US" sz="3200" dirty="0"/>
              <a:t>, Logstash, Kibana)</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help to consolidate information from various sources and systems </a:t>
            </a:r>
            <a:r>
              <a:rPr lang="en-US" sz="1800" b="0" i="0" u="none" strike="noStrike" dirty="0">
                <a:solidFill>
                  <a:srgbClr val="000000"/>
                </a:solidFill>
                <a:effectLst/>
                <a:latin typeface="Arial" panose="020B0604020202020204" pitchFamily="34" charset="0"/>
              </a:rPr>
              <a:t>together into </a:t>
            </a:r>
            <a:r>
              <a:rPr lang="en-US" sz="1800" b="1" i="0" u="none" strike="noStrike" dirty="0">
                <a:solidFill>
                  <a:srgbClr val="000000"/>
                </a:solidFill>
                <a:effectLst/>
                <a:latin typeface="Arial" panose="020B0604020202020204" pitchFamily="34" charset="0"/>
              </a:rPr>
              <a:t>one consolidated </a:t>
            </a:r>
            <a:r>
              <a:rPr lang="en-US" sz="1800" b="0" i="0" u="none" strike="noStrike" dirty="0">
                <a:solidFill>
                  <a:srgbClr val="000000"/>
                </a:solidFill>
                <a:effectLst/>
                <a:latin typeface="Arial" panose="020B0604020202020204" pitchFamily="34" charset="0"/>
              </a:rPr>
              <a:t>log and console.</a:t>
            </a: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pPr rtl="0">
              <a:spcBef>
                <a:spcPts val="1600"/>
              </a:spcBef>
              <a:spcAft>
                <a:spcPts val="400"/>
              </a:spcAft>
            </a:pPr>
            <a:r>
              <a:rPr lang="en-US" sz="1800" b="1" i="0" u="none" strike="noStrike" dirty="0">
                <a:solidFill>
                  <a:srgbClr val="434343"/>
                </a:solidFill>
                <a:effectLst/>
                <a:latin typeface="Arial" panose="020B0604020202020204" pitchFamily="34" charset="0"/>
              </a:rPr>
              <a:t>Distributed transactions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Architects and developers </a:t>
            </a:r>
            <a:r>
              <a:rPr lang="en-US" sz="1800" b="1" i="0" u="none" strike="noStrike" dirty="0">
                <a:solidFill>
                  <a:srgbClr val="000000"/>
                </a:solidFill>
                <a:effectLst/>
                <a:latin typeface="Arial" panose="020B0604020202020204" pitchFamily="34" charset="0"/>
              </a:rPr>
              <a:t>take transactions for granted in a monolithic</a:t>
            </a:r>
            <a:r>
              <a:rPr lang="en-US" sz="1800" b="0" i="0" u="none" strike="noStrike" dirty="0">
                <a:solidFill>
                  <a:srgbClr val="000000"/>
                </a:solidFill>
                <a:effectLst/>
                <a:latin typeface="Arial" panose="020B0604020202020204" pitchFamily="34" charset="0"/>
              </a:rPr>
              <a:t> architecture world because they are so </a:t>
            </a:r>
            <a:r>
              <a:rPr lang="en-US" sz="1800" b="1" i="0" u="none" strike="noStrike" dirty="0">
                <a:solidFill>
                  <a:srgbClr val="000000"/>
                </a:solidFill>
                <a:effectLst/>
                <a:latin typeface="Arial" panose="020B0604020202020204" pitchFamily="34" charset="0"/>
              </a:rPr>
              <a:t>straightforward and easy to manage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Standard commits and rollbacks executed from persistence frameworks </a:t>
            </a:r>
            <a:r>
              <a:rPr lang="en-US" sz="1800" b="0" i="0" u="none" strike="noStrike" dirty="0">
                <a:solidFill>
                  <a:srgbClr val="000000"/>
                </a:solidFill>
                <a:effectLst/>
                <a:latin typeface="Arial" panose="020B0604020202020204" pitchFamily="34" charset="0"/>
              </a:rPr>
              <a:t>leverage </a:t>
            </a:r>
            <a:r>
              <a:rPr lang="en-US" sz="1800" b="1" i="0" u="none" strike="noStrike" dirty="0">
                <a:solidFill>
                  <a:srgbClr val="000000"/>
                </a:solidFill>
                <a:effectLst/>
                <a:latin typeface="Arial" panose="020B0604020202020204" pitchFamily="34" charset="0"/>
              </a:rPr>
              <a:t>ACID</a:t>
            </a:r>
            <a:r>
              <a:rPr lang="en-US" sz="1800" b="0" i="0" u="none" strike="noStrike" dirty="0">
                <a:solidFill>
                  <a:srgbClr val="000000"/>
                </a:solidFill>
                <a:effectLst/>
                <a:latin typeface="Arial" panose="020B0604020202020204" pitchFamily="34" charset="0"/>
              </a:rPr>
              <a:t> (atomicity, consistency, isolation, durability) </a:t>
            </a:r>
            <a:r>
              <a:rPr lang="en-US" sz="1800" b="1" i="0" u="none" strike="noStrike" dirty="0">
                <a:solidFill>
                  <a:srgbClr val="000000"/>
                </a:solidFill>
                <a:effectLst/>
                <a:latin typeface="Arial" panose="020B0604020202020204" pitchFamily="34" charset="0"/>
              </a:rPr>
              <a:t>transactions</a:t>
            </a:r>
            <a:r>
              <a:rPr lang="en-US" sz="1800" b="0" i="0" u="none" strike="noStrike" dirty="0">
                <a:solidFill>
                  <a:srgbClr val="000000"/>
                </a:solidFill>
                <a:effectLst/>
                <a:latin typeface="Arial" panose="020B0604020202020204" pitchFamily="34" charset="0"/>
              </a:rPr>
              <a:t> to </a:t>
            </a:r>
            <a:r>
              <a:rPr lang="en-US" sz="1800" b="1" i="0" u="none" strike="noStrike" dirty="0">
                <a:solidFill>
                  <a:srgbClr val="000000"/>
                </a:solidFill>
                <a:effectLst/>
                <a:latin typeface="Arial" panose="020B0604020202020204" pitchFamily="34" charset="0"/>
              </a:rPr>
              <a:t>ensure high data consistency and integrity</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Such is not the case with distributed architectures.</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Distributed architectures rely on what is called </a:t>
            </a:r>
            <a:r>
              <a:rPr lang="en-US" sz="1800" b="1" i="0" u="sng" dirty="0">
                <a:solidFill>
                  <a:srgbClr val="000000"/>
                </a:solidFill>
                <a:effectLst/>
                <a:latin typeface="Arial" panose="020B0604020202020204" pitchFamily="34" charset="0"/>
              </a:rPr>
              <a:t>EVENTUAL consistency</a:t>
            </a:r>
            <a:r>
              <a:rPr lang="en-US" sz="1800" b="1" i="0" u="none" strike="noStrike" dirty="0">
                <a:solidFill>
                  <a:srgbClr val="000000"/>
                </a:solidFill>
                <a:effectLst/>
                <a:latin typeface="Arial" panose="020B0604020202020204" pitchFamily="34" charset="0"/>
              </a:rPr>
              <a:t> to ensure the data processed by separate deployment units into a consistent </a:t>
            </a:r>
            <a:r>
              <a:rPr lang="en-US" sz="1800" b="1" i="0" u="sng" strike="noStrike" dirty="0">
                <a:solidFill>
                  <a:srgbClr val="000000"/>
                </a:solidFill>
                <a:effectLst/>
                <a:latin typeface="Arial" panose="020B0604020202020204" pitchFamily="34" charset="0"/>
              </a:rPr>
              <a:t>STATE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is one of the </a:t>
            </a:r>
            <a:r>
              <a:rPr lang="en-US" sz="1800" b="1" i="0" u="sng" dirty="0">
                <a:solidFill>
                  <a:srgbClr val="000000"/>
                </a:solidFill>
                <a:effectLst/>
                <a:latin typeface="Arial" panose="020B0604020202020204" pitchFamily="34" charset="0"/>
              </a:rPr>
              <a:t>trade-offs of distributed architecture</a:t>
            </a:r>
            <a:r>
              <a:rPr lang="en-US" sz="1800" b="1" i="0" u="none" strike="noStrike" dirty="0">
                <a:solidFill>
                  <a:srgbClr val="000000"/>
                </a:solidFill>
                <a:effectLst/>
                <a:latin typeface="Arial" panose="020B0604020202020204" pitchFamily="34" charset="0"/>
              </a:rPr>
              <a:t>: high scalability, performance, and availability at the sacrifice of data consistency and data integrity.</a:t>
            </a:r>
            <a:endParaRPr lang="en-US" b="0" dirty="0">
              <a:effectLst/>
            </a:endParaRPr>
          </a:p>
          <a:p>
            <a:pPr rtl="0">
              <a:spcBef>
                <a:spcPts val="0"/>
              </a:spcBef>
              <a:spcAft>
                <a:spcPts val="0"/>
              </a:spcAft>
            </a:pPr>
            <a:br>
              <a:rPr lang="en-US" b="0" dirty="0">
                <a:effectLst/>
              </a:rPr>
            </a:br>
            <a:r>
              <a:rPr lang="en-US" sz="1800" b="1" i="0" u="sng" dirty="0">
                <a:solidFill>
                  <a:srgbClr val="000000"/>
                </a:solidFill>
                <a:effectLst/>
                <a:latin typeface="Arial" panose="020B0604020202020204" pitchFamily="34" charset="0"/>
              </a:rPr>
              <a:t>Transactional sagas</a:t>
            </a:r>
            <a:r>
              <a:rPr lang="en-US" sz="1800" b="0" i="0" u="none" strike="noStrike" dirty="0">
                <a:solidFill>
                  <a:srgbClr val="000000"/>
                </a:solidFill>
                <a:effectLst/>
                <a:latin typeface="Arial" panose="020B0604020202020204" pitchFamily="34" charset="0"/>
              </a:rPr>
              <a:t>  (</a:t>
            </a:r>
            <a:r>
              <a:rPr lang="en-US" sz="3200" dirty="0"/>
              <a:t>architectural design pattern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are one way to manage distributed transactions. </a:t>
            </a:r>
            <a:r>
              <a:rPr lang="en-US" sz="1800" b="0" i="0" u="none" strike="noStrike" dirty="0">
                <a:solidFill>
                  <a:srgbClr val="000000"/>
                </a:solidFill>
                <a:effectLst/>
                <a:latin typeface="Arial" panose="020B0604020202020204" pitchFamily="34" charset="0"/>
              </a:rPr>
              <a:t>Sagas utilize either </a:t>
            </a:r>
            <a:r>
              <a:rPr lang="en-US" sz="1800" b="1" i="0" u="none" strike="noStrike" dirty="0">
                <a:solidFill>
                  <a:srgbClr val="000000"/>
                </a:solidFill>
                <a:effectLst/>
                <a:latin typeface="Arial" panose="020B0604020202020204" pitchFamily="34" charset="0"/>
              </a:rPr>
              <a:t>event sourcing</a:t>
            </a:r>
            <a:r>
              <a:rPr lang="en-US" sz="1800" b="0" i="0" u="none" strike="noStrike" dirty="0">
                <a:solidFill>
                  <a:srgbClr val="000000"/>
                </a:solidFill>
                <a:effectLst/>
                <a:latin typeface="Arial" panose="020B0604020202020204" pitchFamily="34" charset="0"/>
              </a:rPr>
              <a:t> to manage the state of transactions. </a:t>
            </a:r>
            <a:endParaRPr lang="en-US" b="0" dirty="0">
              <a:effectLst/>
            </a:endParaRPr>
          </a:p>
          <a:p>
            <a:r>
              <a:rPr lang="en-US" dirty="0"/>
              <a:t>The implementation of transactional sagas in code depends on the chosen approach (choreography or orchestration) and the specific architecture of your system.</a:t>
            </a:r>
            <a:br>
              <a:rPr lang="en-US" b="0" dirty="0">
                <a:effectLst/>
              </a:rPr>
            </a:br>
            <a:endParaRPr lang="en-US" dirty="0"/>
          </a:p>
        </p:txBody>
      </p:sp>
    </p:spTree>
    <p:extLst>
      <p:ext uri="{BB962C8B-B14F-4D97-AF65-F5344CB8AC3E}">
        <p14:creationId xmlns:p14="http://schemas.microsoft.com/office/powerpoint/2010/main" val="39109006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100" b="1" i="0" u="none" strike="noStrike" dirty="0">
                <a:solidFill>
                  <a:srgbClr val="000000"/>
                </a:solidFill>
                <a:effectLst/>
                <a:latin typeface="Arial" panose="020B0604020202020204" pitchFamily="34" charset="0"/>
              </a:rPr>
              <a:t>The layered architecture</a:t>
            </a:r>
            <a:r>
              <a:rPr lang="en-US" sz="1100" b="0" i="0" u="none" strike="noStrike" dirty="0">
                <a:solidFill>
                  <a:srgbClr val="000000"/>
                </a:solidFill>
                <a:effectLst/>
                <a:latin typeface="Arial" panose="020B0604020202020204" pitchFamily="34" charset="0"/>
              </a:rPr>
              <a:t>, also known as the </a:t>
            </a:r>
            <a:r>
              <a:rPr lang="en-US" sz="1100" b="1" i="0" u="none" strike="noStrike" dirty="0">
                <a:solidFill>
                  <a:srgbClr val="000000"/>
                </a:solidFill>
                <a:effectLst/>
                <a:latin typeface="Arial" panose="020B0604020202020204" pitchFamily="34" charset="0"/>
              </a:rPr>
              <a:t>n-tiered architecture style</a:t>
            </a:r>
            <a:r>
              <a:rPr lang="en-US" sz="1100" b="0" i="0" u="none" strike="noStrike" dirty="0">
                <a:solidFill>
                  <a:srgbClr val="000000"/>
                </a:solidFill>
                <a:effectLst/>
                <a:latin typeface="Arial" panose="020B0604020202020204" pitchFamily="34" charset="0"/>
              </a:rPr>
              <a:t>, is one of the most common architecture styles. This style of architecture is the </a:t>
            </a:r>
            <a:r>
              <a:rPr lang="en-US" sz="1100" b="1" i="0" u="none" strike="noStrike" dirty="0">
                <a:solidFill>
                  <a:srgbClr val="000000"/>
                </a:solidFill>
                <a:effectLst/>
                <a:latin typeface="Arial" panose="020B0604020202020204" pitchFamily="34" charset="0"/>
              </a:rPr>
              <a:t>de facto standard</a:t>
            </a:r>
            <a:r>
              <a:rPr lang="en-US" sz="1100" b="0" i="0" u="none" strike="noStrike" dirty="0">
                <a:solidFill>
                  <a:srgbClr val="000000"/>
                </a:solidFill>
                <a:effectLst/>
                <a:latin typeface="Arial" panose="020B0604020202020204" pitchFamily="34" charset="0"/>
              </a:rPr>
              <a:t> for most applications, primarily because of</a:t>
            </a:r>
            <a:r>
              <a:rPr lang="en-US" sz="1100" b="1" i="0" u="none" strike="noStrike" dirty="0">
                <a:solidFill>
                  <a:srgbClr val="000000"/>
                </a:solidFill>
                <a:effectLst/>
                <a:latin typeface="Arial" panose="020B0604020202020204" pitchFamily="34" charset="0"/>
              </a:rPr>
              <a:t> its simplicity, familiarity, and low cost</a:t>
            </a:r>
            <a:r>
              <a:rPr lang="en-US" sz="11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100" b="1" i="1" u="none" strike="noStrike" dirty="0">
                <a:solidFill>
                  <a:srgbClr val="000000"/>
                </a:solidFill>
                <a:effectLst/>
                <a:latin typeface="Arial" panose="020B0604020202020204" pitchFamily="34" charset="0"/>
              </a:rPr>
              <a:t>It is also a very natural way to develop applications due to Conway’s law</a:t>
            </a:r>
            <a:r>
              <a:rPr lang="en-US" sz="1100" b="0" i="0" u="none" strike="noStrike" dirty="0">
                <a:solidFill>
                  <a:srgbClr val="000000"/>
                </a:solidFill>
                <a:effectLst/>
                <a:latin typeface="Arial" panose="020B0604020202020204" pitchFamily="34" charset="0"/>
              </a:rPr>
              <a:t> as in most organizations there are user interface (UI) developers, backend developers, rules developers, and database experts (DBAs). These organizational layers </a:t>
            </a:r>
            <a:r>
              <a:rPr lang="en-US" sz="1100" b="1" i="0" u="none" strike="noStrike" dirty="0">
                <a:solidFill>
                  <a:srgbClr val="000000"/>
                </a:solidFill>
                <a:effectLst/>
                <a:latin typeface="Arial" panose="020B0604020202020204" pitchFamily="34" charset="0"/>
              </a:rPr>
              <a:t>fit nicely into the tiers of a traditional layered architecture</a:t>
            </a:r>
            <a:r>
              <a:rPr lang="en-US" sz="11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100" b="0" i="0" u="none" strike="noStrike" dirty="0">
                <a:solidFill>
                  <a:srgbClr val="000000"/>
                </a:solidFill>
                <a:effectLst/>
                <a:latin typeface="Arial" panose="020B0604020202020204" pitchFamily="34" charset="0"/>
              </a:rPr>
              <a:t>If a developer or architect is unsure which architecture style they are using, or if an Agile development team “just starts coding,” </a:t>
            </a:r>
            <a:r>
              <a:rPr lang="en-US" sz="1100" b="1" i="0" u="none" strike="noStrike" dirty="0">
                <a:solidFill>
                  <a:srgbClr val="000000"/>
                </a:solidFill>
                <a:effectLst/>
                <a:latin typeface="Arial" panose="020B0604020202020204" pitchFamily="34" charset="0"/>
              </a:rPr>
              <a:t>chances are good that it is the layered architecture style they are implementing</a:t>
            </a:r>
            <a:r>
              <a:rPr lang="en-US" sz="11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a:p>
            <a:endParaRPr lang="en-US" dirty="0"/>
          </a:p>
        </p:txBody>
      </p:sp>
    </p:spTree>
    <p:extLst>
      <p:ext uri="{BB962C8B-B14F-4D97-AF65-F5344CB8AC3E}">
        <p14:creationId xmlns:p14="http://schemas.microsoft.com/office/powerpoint/2010/main" val="11963628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Components </a:t>
            </a:r>
            <a:r>
              <a:rPr lang="en-US" sz="1800" b="0" i="0" u="none" strike="noStrike" dirty="0">
                <a:solidFill>
                  <a:srgbClr val="000000"/>
                </a:solidFill>
                <a:effectLst/>
                <a:latin typeface="Arial" panose="020B0604020202020204" pitchFamily="34" charset="0"/>
              </a:rPr>
              <a:t>within the layered architecture style are </a:t>
            </a:r>
            <a:r>
              <a:rPr lang="en-US" sz="1800" b="1" i="0" u="none" strike="noStrike" dirty="0">
                <a:solidFill>
                  <a:srgbClr val="000000"/>
                </a:solidFill>
                <a:effectLst/>
                <a:latin typeface="Arial" panose="020B0604020202020204" pitchFamily="34" charset="0"/>
              </a:rPr>
              <a:t>organized into logical horizontal layers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technical partitioning</a:t>
            </a:r>
            <a:r>
              <a:rPr lang="en-US" sz="1800" b="0" i="0" u="none" strike="noStrike" dirty="0">
                <a:solidFill>
                  <a:srgbClr val="000000"/>
                </a:solidFill>
                <a:effectLst/>
                <a:latin typeface="Arial" panose="020B0604020202020204" pitchFamily="34" charset="0"/>
              </a:rPr>
              <a:t>), with </a:t>
            </a:r>
            <a:r>
              <a:rPr lang="en-US" sz="1800" b="1" i="0" u="none" strike="noStrike" dirty="0">
                <a:solidFill>
                  <a:srgbClr val="000000"/>
                </a:solidFill>
                <a:effectLst/>
                <a:latin typeface="Arial" panose="020B0604020202020204" pitchFamily="34" charset="0"/>
              </a:rPr>
              <a:t>each layer performing a specific role </a:t>
            </a:r>
            <a:r>
              <a:rPr lang="en-US" sz="1800" b="0" i="0" u="none" strike="noStrike" dirty="0">
                <a:solidFill>
                  <a:srgbClr val="000000"/>
                </a:solidFill>
                <a:effectLst/>
                <a:latin typeface="Arial" panose="020B0604020202020204" pitchFamily="34" charset="0"/>
              </a:rPr>
              <a:t>within the application. Although there are </a:t>
            </a:r>
            <a:r>
              <a:rPr lang="en-US" sz="1800" b="1" i="0" u="none" strike="noStrike" dirty="0">
                <a:solidFill>
                  <a:srgbClr val="000000"/>
                </a:solidFill>
                <a:effectLst/>
                <a:latin typeface="Arial" panose="020B0604020202020204" pitchFamily="34" charset="0"/>
              </a:rPr>
              <a:t>no specific restrictions in terms of the number and types of layers</a:t>
            </a:r>
            <a:r>
              <a:rPr lang="en-US" sz="1800" b="0" i="0" u="none" strike="noStrike" dirty="0">
                <a:solidFill>
                  <a:srgbClr val="000000"/>
                </a:solidFill>
                <a:effectLst/>
                <a:latin typeface="Arial" panose="020B0604020202020204" pitchFamily="34" charset="0"/>
              </a:rPr>
              <a:t>, most layered architectures consist of </a:t>
            </a:r>
            <a:r>
              <a:rPr lang="en-US" sz="1800" b="1" i="0" u="none" strike="noStrike" dirty="0">
                <a:solidFill>
                  <a:srgbClr val="000000"/>
                </a:solidFill>
                <a:effectLst/>
                <a:latin typeface="Arial" panose="020B0604020202020204" pitchFamily="34" charset="0"/>
              </a:rPr>
              <a:t>four standard layers: presentation, business, persistence, and database</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figure illustrates the </a:t>
            </a:r>
            <a:r>
              <a:rPr lang="en-US" sz="1800" b="1" i="0" u="none" strike="noStrike" dirty="0">
                <a:solidFill>
                  <a:srgbClr val="000000"/>
                </a:solidFill>
                <a:effectLst/>
                <a:latin typeface="Arial" panose="020B0604020202020204" pitchFamily="34" charset="0"/>
              </a:rPr>
              <a:t>various topology variants </a:t>
            </a:r>
            <a:r>
              <a:rPr lang="en-US" sz="1800" b="0" i="0" u="none" strike="noStrike" dirty="0">
                <a:solidFill>
                  <a:srgbClr val="000000"/>
                </a:solidFill>
                <a:effectLst/>
                <a:latin typeface="Arial" panose="020B0604020202020204" pitchFamily="34" charset="0"/>
              </a:rPr>
              <a:t>from a physical layering </a:t>
            </a:r>
            <a:r>
              <a:rPr lang="en-US" sz="1800" b="1" i="0" u="none" strike="noStrike" dirty="0">
                <a:solidFill>
                  <a:srgbClr val="000000"/>
                </a:solidFill>
                <a:effectLst/>
                <a:latin typeface="Arial" panose="020B0604020202020204" pitchFamily="34" charset="0"/>
              </a:rPr>
              <a:t>(deployment) perspective</a:t>
            </a:r>
            <a:r>
              <a:rPr lang="en-US" sz="1800" b="0" i="0" u="none" strike="noStrike" dirty="0">
                <a:solidFill>
                  <a:srgbClr val="000000"/>
                </a:solidFill>
                <a:effectLst/>
                <a:latin typeface="Arial" panose="020B0604020202020204" pitchFamily="34" charset="0"/>
              </a:rPr>
              <a:t>.</a:t>
            </a:r>
            <a:endParaRPr lang="en-US" sz="4800" b="0" dirty="0">
              <a:effectLst/>
            </a:endParaRPr>
          </a:p>
          <a:p>
            <a:r>
              <a:rPr lang="en-US" sz="1800" b="0" i="0" u="none" strike="noStrike" dirty="0">
                <a:solidFill>
                  <a:srgbClr val="000000"/>
                </a:solidFill>
                <a:effectLst/>
                <a:latin typeface="Arial" panose="020B0604020202020204" pitchFamily="34" charset="0"/>
              </a:rPr>
              <a:t>The first variant combines the presentation, business, and persistence layers into a </a:t>
            </a:r>
            <a:r>
              <a:rPr lang="en-US" sz="1800" b="1" i="0" u="none" strike="noStrike" dirty="0">
                <a:solidFill>
                  <a:srgbClr val="000000"/>
                </a:solidFill>
                <a:effectLst/>
                <a:latin typeface="Arial" panose="020B0604020202020204" pitchFamily="34" charset="0"/>
              </a:rPr>
              <a:t>single deployment unit</a:t>
            </a:r>
            <a:r>
              <a:rPr lang="en-US" sz="1800" b="0" i="0" u="none" strike="noStrike" dirty="0">
                <a:solidFill>
                  <a:srgbClr val="000000"/>
                </a:solidFill>
                <a:effectLst/>
                <a:latin typeface="Arial" panose="020B0604020202020204" pitchFamily="34" charset="0"/>
              </a:rPr>
              <a:t>, with the </a:t>
            </a:r>
            <a:r>
              <a:rPr lang="en-US" sz="1800" b="1" i="0" u="none" strike="noStrike" dirty="0">
                <a:solidFill>
                  <a:srgbClr val="000000"/>
                </a:solidFill>
                <a:effectLst/>
                <a:latin typeface="Arial" panose="020B0604020202020204" pitchFamily="34" charset="0"/>
              </a:rPr>
              <a:t>database layer</a:t>
            </a:r>
            <a:r>
              <a:rPr lang="en-US" sz="1800" b="0" i="0" u="none" strike="noStrike" dirty="0">
                <a:solidFill>
                  <a:srgbClr val="000000"/>
                </a:solidFill>
                <a:effectLst/>
                <a:latin typeface="Arial" panose="020B0604020202020204" pitchFamily="34" charset="0"/>
              </a:rPr>
              <a:t> as a </a:t>
            </a:r>
            <a:r>
              <a:rPr lang="en-US" sz="1800" b="1" i="0" u="none" strike="noStrike" dirty="0">
                <a:solidFill>
                  <a:srgbClr val="000000"/>
                </a:solidFill>
                <a:effectLst/>
                <a:latin typeface="Arial" panose="020B0604020202020204" pitchFamily="34" charset="0"/>
              </a:rPr>
              <a:t>separate external physical database</a:t>
            </a:r>
            <a:r>
              <a:rPr lang="en-US" sz="1800" b="0" i="0" u="none" strike="noStrike" dirty="0">
                <a:solidFill>
                  <a:srgbClr val="000000"/>
                </a:solidFill>
                <a:effectLst/>
                <a:latin typeface="Arial" panose="020B0604020202020204" pitchFamily="34" charset="0"/>
              </a:rPr>
              <a:t> (or filesystem). </a:t>
            </a:r>
            <a:r>
              <a:rPr lang="en-US" sz="1800" b="1" i="0" u="none" strike="noStrike" dirty="0">
                <a:solidFill>
                  <a:srgbClr val="000000"/>
                </a:solidFill>
                <a:effectLst/>
                <a:latin typeface="Arial" panose="020B0604020202020204" pitchFamily="34" charset="0"/>
              </a:rPr>
              <a:t>The second variant physically separates </a:t>
            </a: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presentation layer into its own deployment unit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third variant </a:t>
            </a:r>
            <a:r>
              <a:rPr lang="en-US" sz="1800" b="0" i="0" u="none" strike="noStrike" dirty="0">
                <a:solidFill>
                  <a:srgbClr val="000000"/>
                </a:solidFill>
                <a:effectLst/>
                <a:latin typeface="Arial" panose="020B0604020202020204" pitchFamily="34" charset="0"/>
              </a:rPr>
              <a:t>combines </a:t>
            </a:r>
            <a:r>
              <a:rPr lang="en-US" sz="1800" b="1" i="0" u="none" strike="noStrike" dirty="0">
                <a:solidFill>
                  <a:srgbClr val="000000"/>
                </a:solidFill>
                <a:effectLst/>
                <a:latin typeface="Arial" panose="020B0604020202020204" pitchFamily="34" charset="0"/>
              </a:rPr>
              <a:t>all four standard layers into a single deployment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including the database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variant might be useful for smaller applications</a:t>
            </a:r>
            <a:r>
              <a:rPr lang="en-US" sz="1800" b="0" i="0" u="none" strike="noStrike" dirty="0">
                <a:solidFill>
                  <a:srgbClr val="000000"/>
                </a:solidFill>
                <a:effectLst/>
                <a:latin typeface="Arial" panose="020B0604020202020204" pitchFamily="34" charset="0"/>
              </a:rPr>
              <a:t>.</a:t>
            </a:r>
            <a:br>
              <a:rPr lang="en-US" sz="3200" dirty="0"/>
            </a:br>
            <a:endParaRPr lang="en-US" sz="3200" dirty="0"/>
          </a:p>
          <a:p>
            <a:endParaRPr lang="en-US" sz="3200" dirty="0"/>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t>
            </a:r>
            <a:r>
              <a:rPr lang="en-US" sz="1800" b="1" i="0" u="none" strike="noStrike" dirty="0">
                <a:solidFill>
                  <a:srgbClr val="000000"/>
                </a:solidFill>
                <a:effectLst/>
                <a:latin typeface="Arial" panose="020B0604020202020204" pitchFamily="34" charset="0"/>
              </a:rPr>
              <a:t>the presentation layer </a:t>
            </a:r>
            <a:r>
              <a:rPr lang="en-US" sz="1800" b="0" i="0" u="none" strike="noStrike" dirty="0">
                <a:solidFill>
                  <a:srgbClr val="000000"/>
                </a:solidFill>
                <a:effectLst/>
                <a:latin typeface="Arial" panose="020B0604020202020204" pitchFamily="34" charset="0"/>
              </a:rPr>
              <a:t>would be responsible for </a:t>
            </a:r>
            <a:r>
              <a:rPr lang="en-US" sz="1800" b="1" i="0" u="none" strike="noStrike" dirty="0">
                <a:solidFill>
                  <a:srgbClr val="000000"/>
                </a:solidFill>
                <a:effectLst/>
                <a:latin typeface="Arial" panose="020B0604020202020204" pitchFamily="34" charset="0"/>
              </a:rPr>
              <a:t>handling all user interface and browser communication logic</a:t>
            </a:r>
            <a:r>
              <a:rPr lang="en-US" sz="1800" b="0" i="0" u="none" strike="noStrike" dirty="0">
                <a:solidFill>
                  <a:srgbClr val="000000"/>
                </a:solidFill>
                <a:effectLst/>
                <a:latin typeface="Arial" panose="020B0604020202020204" pitchFamily="34" charset="0"/>
              </a:rPr>
              <a:t>, whereas the </a:t>
            </a:r>
            <a:r>
              <a:rPr lang="en-US" sz="1800" b="1" i="0" u="none" strike="noStrike" dirty="0">
                <a:solidFill>
                  <a:srgbClr val="000000"/>
                </a:solidFill>
                <a:effectLst/>
                <a:latin typeface="Arial" panose="020B0604020202020204" pitchFamily="34" charset="0"/>
              </a:rPr>
              <a:t>business layer </a:t>
            </a:r>
            <a:r>
              <a:rPr lang="en-US" sz="1800" b="0" i="0" u="none" strike="noStrike" dirty="0">
                <a:solidFill>
                  <a:srgbClr val="000000"/>
                </a:solidFill>
                <a:effectLst/>
                <a:latin typeface="Arial" panose="020B0604020202020204" pitchFamily="34" charset="0"/>
              </a:rPr>
              <a:t>would be responsible for </a:t>
            </a:r>
            <a:r>
              <a:rPr lang="en-US" sz="1800" b="1" i="0" u="none" strike="noStrike" dirty="0">
                <a:solidFill>
                  <a:srgbClr val="000000"/>
                </a:solidFill>
                <a:effectLst/>
                <a:latin typeface="Arial" panose="020B0604020202020204" pitchFamily="34" charset="0"/>
              </a:rPr>
              <a:t>executing specific business rules associated with the request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presentation layer doesn’t need to know about how to get customer data</a:t>
            </a:r>
            <a:r>
              <a:rPr lang="en-US" sz="1800" b="0" i="0" u="none" strike="noStrike" dirty="0">
                <a:solidFill>
                  <a:srgbClr val="000000"/>
                </a:solidFill>
                <a:effectLst/>
                <a:latin typeface="Arial" panose="020B0604020202020204" pitchFamily="34" charset="0"/>
              </a:rPr>
              <a:t>. Similarly, the business layer doesn’t need to be concerned about how to format customer data for display; it only needs to </a:t>
            </a:r>
            <a:r>
              <a:rPr lang="en-US" sz="1800" b="1" i="0" u="none" strike="noStrike" dirty="0">
                <a:solidFill>
                  <a:srgbClr val="000000"/>
                </a:solidFill>
                <a:effectLst/>
                <a:latin typeface="Arial" panose="020B0604020202020204" pitchFamily="34" charset="0"/>
              </a:rPr>
              <a:t>get the data from the persistence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perform business logic </a:t>
            </a:r>
            <a:r>
              <a:rPr lang="en-US" sz="1800" b="0" i="0" u="none" strike="noStrike" dirty="0">
                <a:solidFill>
                  <a:srgbClr val="000000"/>
                </a:solidFill>
                <a:effectLst/>
                <a:latin typeface="Arial" panose="020B0604020202020204" pitchFamily="34" charset="0"/>
              </a:rPr>
              <a:t>against the data, and </a:t>
            </a:r>
            <a:r>
              <a:rPr lang="en-US" sz="1800" b="1" i="0" u="none" strike="noStrike" dirty="0">
                <a:solidFill>
                  <a:srgbClr val="000000"/>
                </a:solidFill>
                <a:effectLst/>
                <a:latin typeface="Arial" panose="020B0604020202020204" pitchFamily="34" charset="0"/>
              </a:rPr>
              <a:t>pass that information up to the presentation layer</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dirty="0"/>
            </a:br>
            <a:r>
              <a:rPr lang="en-US" sz="1800" b="1" i="0" u="sng" dirty="0">
                <a:solidFill>
                  <a:srgbClr val="000000"/>
                </a:solidFill>
                <a:effectLst/>
                <a:latin typeface="Arial" panose="020B0604020202020204" pitchFamily="34" charset="0"/>
              </a:rPr>
              <a:t>This separation of concerns concept </a:t>
            </a:r>
            <a:r>
              <a:rPr lang="en-US" sz="1800" b="0" i="0" u="none" strike="noStrike" dirty="0">
                <a:solidFill>
                  <a:srgbClr val="000000"/>
                </a:solidFill>
                <a:effectLst/>
                <a:latin typeface="Arial" panose="020B0604020202020204" pitchFamily="34" charset="0"/>
              </a:rPr>
              <a:t>within the layered architecture style </a:t>
            </a:r>
            <a:r>
              <a:rPr lang="en-US" sz="1800" b="1" i="0" u="none" strike="noStrike" dirty="0">
                <a:solidFill>
                  <a:srgbClr val="000000"/>
                </a:solidFill>
                <a:effectLst/>
                <a:latin typeface="Arial" panose="020B0604020202020204" pitchFamily="34" charset="0"/>
              </a:rPr>
              <a:t>makes it easy to build effective roles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responsibility models</a:t>
            </a:r>
            <a:r>
              <a:rPr lang="en-US" sz="1800" b="0" i="0" u="none" strike="noStrike" dirty="0">
                <a:solidFill>
                  <a:srgbClr val="000000"/>
                </a:solidFill>
                <a:effectLst/>
                <a:latin typeface="Arial" panose="020B0604020202020204" pitchFamily="34" charset="0"/>
              </a:rPr>
              <a:t> within the architecture. </a:t>
            </a:r>
            <a:r>
              <a:rPr lang="en-US" sz="1800" b="1" i="0" u="none" strike="noStrike" dirty="0">
                <a:solidFill>
                  <a:srgbClr val="000000"/>
                </a:solidFill>
                <a:effectLst/>
                <a:latin typeface="Arial" panose="020B0604020202020204" pitchFamily="34" charset="0"/>
              </a:rPr>
              <a:t>This allows developers to leverage </a:t>
            </a:r>
            <a:r>
              <a:rPr lang="en-US" sz="1800" b="0" i="0" u="none" strike="noStrike" dirty="0">
                <a:solidFill>
                  <a:srgbClr val="000000"/>
                </a:solidFill>
                <a:effectLst/>
                <a:latin typeface="Arial" panose="020B0604020202020204" pitchFamily="34" charset="0"/>
              </a:rPr>
              <a:t>their particular </a:t>
            </a:r>
            <a:r>
              <a:rPr lang="en-US" sz="1800" b="1" i="0" u="none" strike="noStrike" dirty="0">
                <a:solidFill>
                  <a:srgbClr val="000000"/>
                </a:solidFill>
                <a:effectLst/>
                <a:latin typeface="Arial" panose="020B0604020202020204" pitchFamily="34" charset="0"/>
              </a:rPr>
              <a:t>technical expertise to focus on the technical aspects of the domain</a:t>
            </a:r>
            <a:r>
              <a:rPr lang="en-US" sz="1800" b="0" i="0" u="none" strike="noStrike" dirty="0">
                <a:solidFill>
                  <a:srgbClr val="000000"/>
                </a:solidFill>
                <a:effectLst/>
                <a:latin typeface="Arial" panose="020B0604020202020204" pitchFamily="34" charset="0"/>
              </a:rPr>
              <a:t> (such as presentation logic or persistence logic). The trade-off of this benefit, however, </a:t>
            </a:r>
            <a:r>
              <a:rPr lang="en-US" sz="1800" b="1" i="0" u="sng" strike="noStrike" dirty="0">
                <a:solidFill>
                  <a:srgbClr val="000000"/>
                </a:solidFill>
                <a:effectLst/>
                <a:latin typeface="Arial" panose="020B0604020202020204" pitchFamily="34" charset="0"/>
              </a:rPr>
              <a:t>is a lack of overall agility </a:t>
            </a:r>
            <a:r>
              <a:rPr lang="en-US" sz="1800" b="0" i="0" u="none" strike="noStrike" dirty="0">
                <a:solidFill>
                  <a:srgbClr val="000000"/>
                </a:solidFill>
                <a:effectLst/>
                <a:latin typeface="Arial" panose="020B0604020202020204" pitchFamily="34" charset="0"/>
              </a:rPr>
              <a:t>(the ability to respond quickly to change).</a:t>
            </a:r>
            <a:endParaRPr lang="en-US" b="0" dirty="0">
              <a:effectLst/>
            </a:endParaRPr>
          </a:p>
        </p:txBody>
      </p:sp>
    </p:spTree>
    <p:extLst>
      <p:ext uri="{BB962C8B-B14F-4D97-AF65-F5344CB8AC3E}">
        <p14:creationId xmlns:p14="http://schemas.microsoft.com/office/powerpoint/2010/main" val="27845676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Components are grouped by their technical role in the architecture (</a:t>
            </a:r>
            <a:r>
              <a:rPr lang="en-US" sz="1800" b="1" i="0" u="none" strike="noStrike" dirty="0">
                <a:solidFill>
                  <a:srgbClr val="000000"/>
                </a:solidFill>
                <a:effectLst/>
                <a:latin typeface="Arial" panose="020B0604020202020204" pitchFamily="34" charset="0"/>
              </a:rPr>
              <a:t>technically partitioned</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Any particular business domain is spread throughout all of the layers of the architecture</a:t>
            </a:r>
            <a:r>
              <a:rPr lang="en-US" sz="1800" b="0" i="0" u="none" strike="noStrike" dirty="0">
                <a:solidFill>
                  <a:srgbClr val="000000"/>
                </a:solidFill>
                <a:effectLst/>
                <a:latin typeface="Arial" panose="020B0604020202020204" pitchFamily="34" charset="0"/>
              </a:rPr>
              <a:t>. For example, the </a:t>
            </a:r>
            <a:r>
              <a:rPr lang="en-US" sz="1800" b="1" i="0" u="none" strike="noStrike" dirty="0">
                <a:solidFill>
                  <a:srgbClr val="000000"/>
                </a:solidFill>
                <a:effectLst/>
                <a:latin typeface="Arial" panose="020B0604020202020204" pitchFamily="34" charset="0"/>
              </a:rPr>
              <a:t>domain of “customer” is contained in… </a:t>
            </a:r>
            <a:r>
              <a:rPr lang="en-US" sz="1800" b="0" i="0" u="none" strike="noStrike" dirty="0">
                <a:solidFill>
                  <a:srgbClr val="000000"/>
                </a:solidFill>
                <a:effectLst/>
                <a:latin typeface="Arial" panose="020B0604020202020204" pitchFamily="34" charset="0"/>
              </a:rPr>
              <a:t>the presentation layer, business layer, services layer, and database layer, </a:t>
            </a:r>
            <a:r>
              <a:rPr lang="en-US" sz="1800" b="1" i="0" u="none" strike="noStrike" dirty="0">
                <a:solidFill>
                  <a:srgbClr val="000000"/>
                </a:solidFill>
                <a:effectLst/>
                <a:latin typeface="Arial" panose="020B0604020202020204" pitchFamily="34" charset="0"/>
              </a:rPr>
              <a:t>making it difficult to apply changes to that domain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As a result, a domain-driven design approach does not work as well with the layered architecture style.</a:t>
            </a:r>
            <a:endParaRPr lang="en-US" b="0" dirty="0">
              <a:effectLst/>
            </a:endParaRPr>
          </a:p>
          <a:p>
            <a:r>
              <a:rPr lang="en-US" dirty="0"/>
              <a:t>But appears </a:t>
            </a:r>
            <a:r>
              <a:rPr lang="en-US" b="1" u="sng" dirty="0"/>
              <a:t>DDD-Friendly Layered Architectures </a:t>
            </a:r>
            <a:r>
              <a:rPr lang="en-US" dirty="0"/>
              <a:t>(e.g., </a:t>
            </a:r>
            <a:r>
              <a:rPr lang="en-US" u="sng" dirty="0"/>
              <a:t>Onion Architecture</a:t>
            </a:r>
            <a:r>
              <a:rPr lang="en-US" dirty="0"/>
              <a:t>) some kind solved this as </a:t>
            </a:r>
            <a:r>
              <a:rPr lang="en-US" b="1" dirty="0"/>
              <a:t>specifically designed to support DDD principles</a:t>
            </a: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How Onion Architecture Aligns with DDD</a:t>
            </a:r>
            <a:endParaRPr lang="en-US" dirty="0"/>
          </a:p>
          <a:p>
            <a:pPr>
              <a:buFont typeface="Arial" panose="020B0604020202020204" pitchFamily="34" charset="0"/>
              <a:buChar char="•"/>
            </a:pPr>
            <a:r>
              <a:rPr lang="en-US" b="1" dirty="0"/>
              <a:t>Domain-Centric</a:t>
            </a:r>
            <a:r>
              <a:rPr lang="en-US" dirty="0"/>
              <a:t>: Places the domain model at the center, surrounded by application and infrastructure layers.</a:t>
            </a:r>
          </a:p>
          <a:p>
            <a:pPr>
              <a:buFont typeface="Arial" panose="020B0604020202020204" pitchFamily="34" charset="0"/>
              <a:buChar char="•"/>
            </a:pPr>
            <a:r>
              <a:rPr lang="en-US" b="1" dirty="0"/>
              <a:t>Dependency Inversion</a:t>
            </a:r>
            <a:r>
              <a:rPr lang="en-US" dirty="0"/>
              <a:t>: Outer layers depend on inner layers, not vice versa.</a:t>
            </a:r>
          </a:p>
          <a:p>
            <a:pPr>
              <a:buFont typeface="Arial" panose="020B0604020202020204" pitchFamily="34" charset="0"/>
              <a:buChar char="•"/>
            </a:pPr>
            <a:r>
              <a:rPr lang="en-US" dirty="0"/>
              <a:t>Domain doesn't depend on persistence or UI.</a:t>
            </a:r>
          </a:p>
          <a:p>
            <a:pPr>
              <a:buFont typeface="Arial" panose="020B0604020202020204" pitchFamily="34" charset="0"/>
              <a:buChar char="•"/>
            </a:pPr>
            <a:r>
              <a:rPr lang="en-US" b="1" dirty="0"/>
              <a:t>Separation of Concerns</a:t>
            </a:r>
            <a:r>
              <a:rPr lang="en-US" dirty="0"/>
              <a:t>: Clear boundaries between domain logic and supporting infrastructure.</a:t>
            </a:r>
          </a:p>
          <a:p>
            <a:endParaRPr lang="en-US" dirty="0"/>
          </a:p>
          <a:p>
            <a:r>
              <a:rPr lang="en-US" dirty="0"/>
              <a:t>For example : In the Onion Architecture, the Customer domain concept is centralized in the core, with supporting components arranged around it, aligning well with DDD principles.</a:t>
            </a:r>
            <a:br>
              <a:rPr lang="en-US" dirty="0"/>
            </a:br>
            <a:endParaRPr lang="en-US" dirty="0"/>
          </a:p>
        </p:txBody>
      </p:sp>
    </p:spTree>
    <p:extLst>
      <p:ext uri="{BB962C8B-B14F-4D97-AF65-F5344CB8AC3E}">
        <p14:creationId xmlns:p14="http://schemas.microsoft.com/office/powerpoint/2010/main" val="14181778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layers of isolation </a:t>
            </a:r>
            <a:r>
              <a:rPr lang="en-US" sz="1800" b="0" i="0" u="none" strike="noStrike" dirty="0">
                <a:solidFill>
                  <a:srgbClr val="000000"/>
                </a:solidFill>
                <a:effectLst/>
                <a:latin typeface="Arial" panose="020B0604020202020204" pitchFamily="34" charset="0"/>
              </a:rPr>
              <a:t>concept means that </a:t>
            </a:r>
            <a:r>
              <a:rPr lang="en-US" sz="1800" b="1" i="0" u="none" strike="noStrike" dirty="0">
                <a:solidFill>
                  <a:srgbClr val="000000"/>
                </a:solidFill>
                <a:effectLst/>
                <a:latin typeface="Arial" panose="020B0604020202020204" pitchFamily="34" charset="0"/>
              </a:rPr>
              <a:t>changes made in one layer of the architecture generally don’t impact or affect components in other layers,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providing the contracts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between those layers remain </a:t>
            </a:r>
            <a:r>
              <a:rPr lang="en-US" sz="1800" b="1" i="0" u="none" strike="noStrike" dirty="0">
                <a:solidFill>
                  <a:srgbClr val="000000"/>
                </a:solidFill>
                <a:effectLst/>
                <a:latin typeface="Arial" panose="020B0604020202020204" pitchFamily="34" charset="0"/>
              </a:rPr>
              <a:t>unchanged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also allows </a:t>
            </a:r>
            <a:r>
              <a:rPr lang="en-US" sz="1800" b="1" i="0" u="none" strike="noStrike" dirty="0">
                <a:solidFill>
                  <a:srgbClr val="000000"/>
                </a:solidFill>
                <a:effectLst/>
                <a:latin typeface="Arial" panose="020B0604020202020204" pitchFamily="34" charset="0"/>
              </a:rPr>
              <a:t>any layer in the architecture to be replaced without impacting any other layer (Of course using abstraction)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Layers have to be closed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closed layer means that as a request moves top-down from layer to layer in one direction</a:t>
            </a:r>
            <a:r>
              <a:rPr lang="en-US" sz="1800" b="0" i="0" u="none" strike="noStrike" dirty="0">
                <a:solidFill>
                  <a:srgbClr val="000000"/>
                </a:solidFill>
                <a:effectLst/>
                <a:latin typeface="Arial" panose="020B0604020202020204" pitchFamily="34" charset="0"/>
              </a:rPr>
              <a:t>, the request </a:t>
            </a:r>
            <a:r>
              <a:rPr lang="en-US" sz="1800" b="1" i="0" u="sng" strike="noStrike" dirty="0">
                <a:solidFill>
                  <a:srgbClr val="000000"/>
                </a:solidFill>
                <a:effectLst/>
                <a:latin typeface="Arial" panose="020B0604020202020204" pitchFamily="34" charset="0"/>
              </a:rPr>
              <a:t>cannot skip any layers</a:t>
            </a:r>
            <a:r>
              <a:rPr lang="en-US" sz="1800" b="0" i="0" u="none" strike="noStrike" dirty="0">
                <a:solidFill>
                  <a:srgbClr val="000000"/>
                </a:solidFill>
                <a:effectLst/>
                <a:latin typeface="Arial" panose="020B0604020202020204" pitchFamily="34" charset="0"/>
              </a:rPr>
              <a:t>, but rather must go through layer by layer.</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For example, </a:t>
            </a:r>
            <a:r>
              <a:rPr lang="en-US" sz="1800" b="1" i="0" u="none" strike="noStrike" dirty="0">
                <a:solidFill>
                  <a:srgbClr val="000000"/>
                </a:solidFill>
                <a:effectLst/>
                <a:latin typeface="Arial" panose="020B0604020202020204" pitchFamily="34" charset="0"/>
              </a:rPr>
              <a:t>If the presentation layer can directly access the persistence layer</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changes made to the persistence layer would impact both the business layer and the presentation layer</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producing a very tightly coupled </a:t>
            </a:r>
            <a:r>
              <a:rPr lang="en-US" sz="1800" b="1" i="0" u="none" strike="noStrike" dirty="0">
                <a:solidFill>
                  <a:srgbClr val="000000"/>
                </a:solidFill>
                <a:effectLst/>
                <a:latin typeface="Arial" panose="020B0604020202020204" pitchFamily="34" charset="0"/>
              </a:rPr>
              <a:t>application with layer </a:t>
            </a:r>
            <a:r>
              <a:rPr lang="en-US" sz="1800" b="1" i="0" u="sng" strike="noStrike" dirty="0">
                <a:solidFill>
                  <a:srgbClr val="000000"/>
                </a:solidFill>
                <a:effectLst/>
                <a:latin typeface="Arial" panose="020B0604020202020204" pitchFamily="34" charset="0"/>
              </a:rPr>
              <a:t>interdependencies </a:t>
            </a:r>
            <a:r>
              <a:rPr lang="en-US" sz="1800" b="1" i="0" u="none" strike="noStrike" dirty="0">
                <a:solidFill>
                  <a:srgbClr val="000000"/>
                </a:solidFill>
                <a:effectLst/>
                <a:latin typeface="Arial" panose="020B0604020202020204" pitchFamily="34" charset="0"/>
              </a:rPr>
              <a:t>between components. </a:t>
            </a:r>
            <a:r>
              <a:rPr lang="en-US" sz="1800" b="0" i="0" u="none" strike="noStrike" dirty="0">
                <a:solidFill>
                  <a:srgbClr val="000000"/>
                </a:solidFill>
                <a:effectLst/>
                <a:latin typeface="Arial" panose="020B0604020202020204" pitchFamily="34" charset="0"/>
              </a:rPr>
              <a:t>This type of architecture then </a:t>
            </a:r>
            <a:r>
              <a:rPr lang="en-US" sz="1800" b="1" i="0" u="none" strike="noStrike" dirty="0">
                <a:solidFill>
                  <a:srgbClr val="000000"/>
                </a:solidFill>
                <a:effectLst/>
                <a:latin typeface="Arial" panose="020B0604020202020204" pitchFamily="34" charset="0"/>
              </a:rPr>
              <a:t>becomes difficult and expensive to change.</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For example, you can replace your older MVC presentation layer with React.js without impacting any other layer in the application.</a:t>
            </a:r>
            <a:endParaRPr lang="en-US" sz="3200" b="0" dirty="0">
              <a:effectLst/>
            </a:endParaRPr>
          </a:p>
          <a:p>
            <a:endParaRPr lang="en-US" sz="3200" dirty="0"/>
          </a:p>
          <a:p>
            <a:br>
              <a:rPr lang="en-US" sz="3200" dirty="0"/>
            </a:br>
            <a:endParaRPr lang="en-US" b="0" dirty="0">
              <a:effectLst/>
            </a:endParaRPr>
          </a:p>
        </p:txBody>
      </p:sp>
    </p:spTree>
    <p:extLst>
      <p:ext uri="{BB962C8B-B14F-4D97-AF65-F5344CB8AC3E}">
        <p14:creationId xmlns:p14="http://schemas.microsoft.com/office/powerpoint/2010/main" val="8988444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While closed layers facilitate layers of isolation, </a:t>
            </a:r>
            <a:r>
              <a:rPr lang="en-US" sz="1800" b="1" i="0" u="none" strike="noStrike" dirty="0">
                <a:solidFill>
                  <a:srgbClr val="000000"/>
                </a:solidFill>
                <a:effectLst/>
                <a:latin typeface="Arial" panose="020B0604020202020204" pitchFamily="34" charset="0"/>
              </a:rPr>
              <a:t>There are times when it makes sense for certain layers to be open</a:t>
            </a:r>
            <a:r>
              <a:rPr lang="en-US" sz="1800" b="0" i="0" u="none" strike="noStrike" dirty="0">
                <a:solidFill>
                  <a:srgbClr val="000000"/>
                </a:solidFill>
                <a:effectLst/>
                <a:latin typeface="Arial" panose="020B0604020202020204" pitchFamily="34" charset="0"/>
              </a:rPr>
              <a:t>. With the dotted line going </a:t>
            </a:r>
            <a:r>
              <a:rPr lang="en-US" sz="1800" b="1" i="0" u="none" strike="noStrike" dirty="0">
                <a:solidFill>
                  <a:srgbClr val="000000"/>
                </a:solidFill>
                <a:effectLst/>
                <a:latin typeface="Arial" panose="020B0604020202020204" pitchFamily="34" charset="0"/>
              </a:rPr>
              <a:t>from a presentation component to a shared business object</a:t>
            </a:r>
            <a:r>
              <a:rPr lang="en-US" sz="1800" b="0" i="0" u="none" strike="noStrike" dirty="0">
                <a:solidFill>
                  <a:srgbClr val="000000"/>
                </a:solidFill>
                <a:effectLst/>
                <a:latin typeface="Arial" panose="020B0604020202020204" pitchFamily="34" charset="0"/>
              </a:rPr>
              <a:t> that the request will access such a shared object while </a:t>
            </a:r>
            <a:r>
              <a:rPr lang="en-US" sz="1800" b="1" i="0" u="none" strike="noStrike" dirty="0">
                <a:solidFill>
                  <a:srgbClr val="000000"/>
                </a:solidFill>
                <a:effectLst/>
                <a:latin typeface="Arial" panose="020B0604020202020204" pitchFamily="34" charset="0"/>
              </a:rPr>
              <a:t>still the request on the presentation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scenario is difficult to govern and control because it violates the closed layer</a:t>
            </a:r>
            <a:r>
              <a:rPr lang="en-US" sz="1800" b="0" i="0" u="none" strike="noStrike" dirty="0">
                <a:solidFill>
                  <a:srgbClr val="000000"/>
                </a:solidFill>
                <a:effectLst/>
                <a:latin typeface="Arial" panose="020B0604020202020204" pitchFamily="34" charset="0"/>
              </a:rPr>
              <a:t> as it should be processed top-down layer by layer (</a:t>
            </a:r>
            <a:r>
              <a:rPr lang="en-US" sz="1800" b="1" i="0" u="none" strike="noStrike" dirty="0">
                <a:solidFill>
                  <a:srgbClr val="000000"/>
                </a:solidFill>
                <a:effectLst/>
                <a:latin typeface="Arial" panose="020B0604020202020204" pitchFamily="34" charset="0"/>
              </a:rPr>
              <a:t>request processed from presentation to business, not vice versa!</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15041104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One way </a:t>
            </a:r>
            <a:r>
              <a:rPr lang="en-US" sz="1800" b="1" i="0" u="none" strike="noStrike" dirty="0">
                <a:solidFill>
                  <a:srgbClr val="000000"/>
                </a:solidFill>
                <a:effectLst/>
                <a:latin typeface="Arial" panose="020B0604020202020204" pitchFamily="34" charset="0"/>
              </a:rPr>
              <a:t>to architecturally mandate this restriction is to add to the architecture </a:t>
            </a:r>
            <a:r>
              <a:rPr lang="en-US" sz="1800" b="1" i="0" u="sng" strike="noStrike" dirty="0">
                <a:solidFill>
                  <a:srgbClr val="000000"/>
                </a:solidFill>
                <a:effectLst/>
                <a:latin typeface="Arial" panose="020B0604020202020204" pitchFamily="34" charset="0"/>
              </a:rPr>
              <a:t>a new services </a:t>
            </a:r>
            <a:r>
              <a:rPr lang="en-US" sz="1800" b="1" i="0" u="none" strike="noStrike" dirty="0">
                <a:solidFill>
                  <a:srgbClr val="000000"/>
                </a:solidFill>
                <a:effectLst/>
                <a:latin typeface="Arial" panose="020B0604020202020204" pitchFamily="34" charset="0"/>
              </a:rPr>
              <a:t>layer </a:t>
            </a:r>
            <a:r>
              <a:rPr lang="en-US" sz="1800" b="1" i="0" u="sng" strike="noStrike" dirty="0">
                <a:solidFill>
                  <a:srgbClr val="000000"/>
                </a:solidFill>
                <a:effectLst/>
                <a:latin typeface="Arial" panose="020B0604020202020204" pitchFamily="34" charset="0"/>
              </a:rPr>
              <a:t>containing all of the shared business objects</a:t>
            </a:r>
            <a:r>
              <a:rPr lang="en-US" sz="1800" b="1" i="0" u="none" strike="noStrike" dirty="0">
                <a:solidFill>
                  <a:srgbClr val="000000"/>
                </a:solidFill>
                <a:effectLst/>
                <a:latin typeface="Arial" panose="020B0604020202020204" pitchFamily="34" charset="0"/>
              </a:rPr>
              <a:t>. However, the new services layer must be marked </a:t>
            </a:r>
            <a:r>
              <a:rPr lang="en-US" sz="1800" b="1" i="0" u="sng" strike="noStrike" dirty="0">
                <a:solidFill>
                  <a:srgbClr val="000000"/>
                </a:solidFill>
                <a:effectLst/>
                <a:latin typeface="Arial" panose="020B0604020202020204" pitchFamily="34" charset="0"/>
              </a:rPr>
              <a:t>as open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otherwise, the </a:t>
            </a:r>
            <a:r>
              <a:rPr lang="en-US" sz="1800" b="1" i="0" u="sng" strike="noStrike" dirty="0">
                <a:solidFill>
                  <a:srgbClr val="000000"/>
                </a:solidFill>
                <a:effectLst/>
                <a:latin typeface="Arial" panose="020B0604020202020204" pitchFamily="34" charset="0"/>
              </a:rPr>
              <a:t>business layer </a:t>
            </a:r>
            <a:r>
              <a:rPr lang="en-US" sz="1800" b="1" i="0" u="none" strike="noStrike" dirty="0">
                <a:solidFill>
                  <a:srgbClr val="000000"/>
                </a:solidFill>
                <a:effectLst/>
                <a:latin typeface="Arial" panose="020B0604020202020204" pitchFamily="34" charset="0"/>
              </a:rPr>
              <a:t>would be forced to go through the </a:t>
            </a:r>
            <a:r>
              <a:rPr lang="en-US" sz="1800" b="1" i="0" u="sng" strike="noStrike" dirty="0">
                <a:solidFill>
                  <a:srgbClr val="000000"/>
                </a:solidFill>
                <a:effectLst/>
                <a:latin typeface="Arial" panose="020B0604020202020204" pitchFamily="34" charset="0"/>
              </a:rPr>
              <a:t>services layer</a:t>
            </a:r>
            <a:r>
              <a:rPr lang="en-US" sz="1800" b="1" i="0" u="none" strike="noStrike" dirty="0">
                <a:solidFill>
                  <a:srgbClr val="000000"/>
                </a:solidFill>
                <a:effectLst/>
                <a:latin typeface="Arial" panose="020B0604020202020204" pitchFamily="34" charset="0"/>
              </a:rPr>
              <a:t> to </a:t>
            </a:r>
            <a:r>
              <a:rPr lang="en-US" sz="1800" b="1" i="0" u="sng" strike="noStrike" dirty="0">
                <a:solidFill>
                  <a:srgbClr val="000000"/>
                </a:solidFill>
                <a:effectLst/>
                <a:latin typeface="Arial" panose="020B0604020202020204" pitchFamily="34" charset="0"/>
              </a:rPr>
              <a:t>access the persistence layer</a:t>
            </a:r>
            <a:r>
              <a:rPr lang="en-US" sz="1800" b="1" i="0" u="none" strike="noStrike" dirty="0">
                <a:solidFill>
                  <a:srgbClr val="000000"/>
                </a:solidFill>
                <a:effectLst/>
                <a:latin typeface="Arial" panose="020B0604020202020204" pitchFamily="34" charset="0"/>
              </a:rPr>
              <a:t>.</a:t>
            </a:r>
            <a:endParaRPr lang="en-US" b="0" dirty="0">
              <a:effectLst/>
            </a:endParaRPr>
          </a:p>
          <a:p>
            <a:endParaRPr lang="en-US" dirty="0"/>
          </a:p>
          <a:p>
            <a:r>
              <a:rPr lang="en-US" sz="1800" b="1" i="1" u="sng" dirty="0">
                <a:solidFill>
                  <a:srgbClr val="000000"/>
                </a:solidFill>
                <a:effectLst/>
                <a:latin typeface="Arial" panose="020B0604020202020204" pitchFamily="34" charset="0"/>
              </a:rPr>
              <a:t>Failure to document</a:t>
            </a:r>
            <a:r>
              <a:rPr lang="en-US" sz="1800" b="0" i="1" u="sng" dirty="0">
                <a:solidFill>
                  <a:srgbClr val="000000"/>
                </a:solidFill>
                <a:effectLst/>
                <a:latin typeface="Arial" panose="020B0604020202020204" pitchFamily="34" charset="0"/>
              </a:rPr>
              <a:t> or properly communicate which </a:t>
            </a:r>
            <a:r>
              <a:rPr lang="en-US" sz="1800" b="1" i="1" u="sng" dirty="0">
                <a:solidFill>
                  <a:srgbClr val="000000"/>
                </a:solidFill>
                <a:effectLst/>
                <a:latin typeface="Arial" panose="020B0604020202020204" pitchFamily="34" charset="0"/>
              </a:rPr>
              <a:t>layers </a:t>
            </a:r>
            <a:r>
              <a:rPr lang="en-US" sz="1800" b="0" i="1" u="sng" dirty="0">
                <a:solidFill>
                  <a:srgbClr val="000000"/>
                </a:solidFill>
                <a:effectLst/>
                <a:latin typeface="Arial" panose="020B0604020202020204" pitchFamily="34" charset="0"/>
              </a:rPr>
              <a:t>in the architecture are </a:t>
            </a:r>
            <a:r>
              <a:rPr lang="en-US" sz="1800" b="1" i="1" u="sng" dirty="0">
                <a:solidFill>
                  <a:srgbClr val="000000"/>
                </a:solidFill>
                <a:effectLst/>
                <a:latin typeface="Arial" panose="020B0604020202020204" pitchFamily="34" charset="0"/>
              </a:rPr>
              <a:t>open and closed</a:t>
            </a:r>
            <a:r>
              <a:rPr lang="en-US" sz="1800" b="0" i="1" u="sng" dirty="0">
                <a:solidFill>
                  <a:srgbClr val="000000"/>
                </a:solidFill>
                <a:effectLst/>
                <a:latin typeface="Arial" panose="020B0604020202020204" pitchFamily="34" charset="0"/>
              </a:rPr>
              <a:t> (and why) usually results in</a:t>
            </a:r>
            <a:r>
              <a:rPr lang="en-US" sz="1800" b="1" i="1" u="sng" dirty="0">
                <a:solidFill>
                  <a:srgbClr val="000000"/>
                </a:solidFill>
                <a:effectLst/>
                <a:latin typeface="Arial" panose="020B0604020202020204" pitchFamily="34" charset="0"/>
              </a:rPr>
              <a:t> tightly coupled and brittle architectures </a:t>
            </a:r>
            <a:r>
              <a:rPr lang="en-US" sz="1800" b="0" i="1" u="sng" dirty="0">
                <a:solidFill>
                  <a:srgbClr val="000000"/>
                </a:solidFill>
                <a:effectLst/>
                <a:latin typeface="Arial" panose="020B0604020202020204" pitchFamily="34" charset="0"/>
              </a:rPr>
              <a:t>that are very difficult to test, maintain, and deploy.</a:t>
            </a:r>
            <a:br>
              <a:rPr lang="en-US" dirty="0"/>
            </a:br>
            <a:endParaRPr lang="en-US" b="0" dirty="0">
              <a:effectLst/>
            </a:endParaRPr>
          </a:p>
        </p:txBody>
      </p:sp>
    </p:spTree>
    <p:extLst>
      <p:ext uri="{BB962C8B-B14F-4D97-AF65-F5344CB8AC3E}">
        <p14:creationId xmlns:p14="http://schemas.microsoft.com/office/powerpoint/2010/main" val="612174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9" r:id="rId17"/>
    <p:sldLayoutId id="2147483671" r:id="rId18"/>
    <p:sldLayoutId id="2147483678" r:id="rId19"/>
    <p:sldLayoutId id="2147483679" r:id="rId20"/>
    <p:sldLayoutId id="2147483680" r:id="rId21"/>
    <p:sldLayoutId id="2147483696" r:id="rId22"/>
    <p:sldLayoutId id="2147483700" r:id="rId23"/>
    <p:sldLayoutId id="2147483701" r:id="rId24"/>
    <p:sldLayoutId id="2147483702" r:id="rId25"/>
    <p:sldLayoutId id="214748370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microsoft.com/office/2007/relationships/hdphoto" Target="../media/hdphoto15.wdp"/></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microsoft.com/office/2007/relationships/hdphoto" Target="../media/hdphoto16.wdp"/></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microsoft.com/office/2007/relationships/hdphoto" Target="../media/hdphoto17.wdp"/></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microsoft.com/office/2007/relationships/hdphoto" Target="../media/hdphoto18.wdp"/><Relationship Id="rId5" Type="http://schemas.openxmlformats.org/officeDocument/2006/relationships/image" Target="../media/image75.png"/><Relationship Id="rId4" Type="http://schemas.microsoft.com/office/2007/relationships/hdphoto" Target="../media/hdphoto17.wdp"/></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77.png"/><Relationship Id="rId4" Type="http://schemas.microsoft.com/office/2007/relationships/hdphoto" Target="../media/hdphoto17.wdp"/></Relationships>
</file>

<file path=ppt/slides/_rels/slide1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79.png"/><Relationship Id="rId4" Type="http://schemas.microsoft.com/office/2007/relationships/hdphoto" Target="../media/hdphoto17.wdp"/></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80.png"/><Relationship Id="rId4" Type="http://schemas.microsoft.com/office/2007/relationships/hdphoto" Target="../media/hdphoto17.wdp"/></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81.png"/><Relationship Id="rId4" Type="http://schemas.microsoft.com/office/2007/relationships/hdphoto" Target="../media/hdphoto17.wdp"/></Relationships>
</file>

<file path=ppt/slides/_rels/slide1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18.xml"/><Relationship Id="rId5" Type="http://schemas.openxmlformats.org/officeDocument/2006/relationships/image" Target="../media/image84.png"/><Relationship Id="rId4" Type="http://schemas.microsoft.com/office/2007/relationships/hdphoto" Target="../media/hdphoto17.wdp"/></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85.png"/><Relationship Id="rId4" Type="http://schemas.microsoft.com/office/2007/relationships/hdphoto" Target="../media/hdphoto17.wdp"/></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86.png"/><Relationship Id="rId4" Type="http://schemas.microsoft.com/office/2007/relationships/hdphoto" Target="../media/hdphoto17.wdp"/></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14.xml"/><Relationship Id="rId5" Type="http://schemas.openxmlformats.org/officeDocument/2006/relationships/image" Target="../media/image87.png"/><Relationship Id="rId4" Type="http://schemas.microsoft.com/office/2007/relationships/hdphoto" Target="../media/hdphoto17.wdp"/></Relationships>
</file>

<file path=ppt/slides/_rels/slide1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88.jpeg"/><Relationship Id="rId4" Type="http://schemas.microsoft.com/office/2007/relationships/hdphoto" Target="../media/hdphoto17.wdp"/></Relationships>
</file>

<file path=ppt/slides/_rels/slide1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89.png"/><Relationship Id="rId4" Type="http://schemas.microsoft.com/office/2007/relationships/hdphoto" Target="../media/hdphoto17.wdp"/></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microsoft.com/office/2007/relationships/hdphoto" Target="../media/hdphoto19.wdp"/></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19.xml"/><Relationship Id="rId6" Type="http://schemas.microsoft.com/office/2007/relationships/hdphoto" Target="../media/hdphoto20.wdp"/><Relationship Id="rId5" Type="http://schemas.openxmlformats.org/officeDocument/2006/relationships/image" Target="../media/image94.png"/><Relationship Id="rId4" Type="http://schemas.microsoft.com/office/2007/relationships/hdphoto" Target="../media/hdphoto19.wdp"/></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7.xml"/><Relationship Id="rId1" Type="http://schemas.openxmlformats.org/officeDocument/2006/relationships/slideLayout" Target="../slideLayouts/slideLayout19.xml"/><Relationship Id="rId5" Type="http://schemas.openxmlformats.org/officeDocument/2006/relationships/image" Target="../media/image95.png"/><Relationship Id="rId4" Type="http://schemas.microsoft.com/office/2007/relationships/hdphoto" Target="../media/hdphoto19.wdp"/></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19.xml"/><Relationship Id="rId5" Type="http://schemas.openxmlformats.org/officeDocument/2006/relationships/image" Target="../media/image96.png"/><Relationship Id="rId4" Type="http://schemas.microsoft.com/office/2007/relationships/hdphoto" Target="../media/hdphoto19.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9.xml"/><Relationship Id="rId1" Type="http://schemas.openxmlformats.org/officeDocument/2006/relationships/slideLayout" Target="../slideLayouts/slideLayout19.xml"/><Relationship Id="rId5" Type="http://schemas.openxmlformats.org/officeDocument/2006/relationships/image" Target="../media/image97.png"/><Relationship Id="rId4" Type="http://schemas.microsoft.com/office/2007/relationships/hdphoto" Target="../media/hdphoto19.wdp"/></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1.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00.png"/><Relationship Id="rId4" Type="http://schemas.microsoft.com/office/2007/relationships/hdphoto" Target="../media/hdphoto21.wdp"/></Relationships>
</file>

<file path=ppt/slides/_rels/slide1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01.png"/><Relationship Id="rId4" Type="http://schemas.microsoft.com/office/2007/relationships/hdphoto" Target="../media/hdphoto21.wdp"/></Relationships>
</file>

<file path=ppt/slides/_rels/slide1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02.png"/><Relationship Id="rId4" Type="http://schemas.microsoft.com/office/2007/relationships/hdphoto" Target="../media/hdphoto21.wdp"/></Relationships>
</file>

<file path=ppt/slides/_rels/slide1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103.png"/><Relationship Id="rId4" Type="http://schemas.microsoft.com/office/2007/relationships/hdphoto" Target="../media/hdphoto2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04.png"/><Relationship Id="rId4" Type="http://schemas.microsoft.com/office/2007/relationships/hdphoto" Target="../media/hdphoto21.wdp"/></Relationships>
</file>

<file path=ppt/slides/_rels/slide1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microsoft.com/office/2007/relationships/hdphoto" Target="../media/hdphoto21.wdp"/></Relationships>
</file>

<file path=ppt/slides/_rels/slide1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105.png"/><Relationship Id="rId4" Type="http://schemas.microsoft.com/office/2007/relationships/hdphoto" Target="../media/hdphoto21.wdp"/></Relationships>
</file>

<file path=ppt/slides/_rels/slide1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microsoft.com/office/2007/relationships/hdphoto" Target="../media/hdphoto22.wdp"/></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5.xml"/><Relationship Id="rId1" Type="http://schemas.openxmlformats.org/officeDocument/2006/relationships/slideLayout" Target="../slideLayouts/slideLayout14.xml"/><Relationship Id="rId4" Type="http://schemas.openxmlformats.org/officeDocument/2006/relationships/image" Target="../media/image115.png"/></Relationships>
</file>

<file path=ppt/slides/_rels/slide1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6.xml"/><Relationship Id="rId1" Type="http://schemas.openxmlformats.org/officeDocument/2006/relationships/slideLayout" Target="../slideLayouts/slideLayout14.xml"/><Relationship Id="rId4" Type="http://schemas.openxmlformats.org/officeDocument/2006/relationships/image" Target="../media/image117.png"/></Relationships>
</file>

<file path=ppt/slides/_rels/slide1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7.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1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8.xml"/><Relationship Id="rId1" Type="http://schemas.openxmlformats.org/officeDocument/2006/relationships/slideLayout" Target="../slideLayouts/slideLayout24.xml"/><Relationship Id="rId4" Type="http://schemas.microsoft.com/office/2007/relationships/hdphoto" Target="../media/hdphoto2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png"/><Relationship Id="rId18"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6.xml"/><Relationship Id="rId17" Type="http://schemas.openxmlformats.org/officeDocument/2006/relationships/image" Target="../media/image6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4.xml"/><Relationship Id="rId6" Type="http://schemas.openxmlformats.org/officeDocument/2006/relationships/customXml" Target="../ink/ink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5.xml"/><Relationship Id="rId19" Type="http://schemas.openxmlformats.org/officeDocument/2006/relationships/image" Target="../media/image64.png"/><Relationship Id="rId4" Type="http://schemas.openxmlformats.org/officeDocument/2006/relationships/customXml" Target="../ink/ink2.xml"/><Relationship Id="rId9" Type="http://schemas.openxmlformats.org/officeDocument/2006/relationships/image" Target="../media/image59.png"/><Relationship Id="rId14" Type="http://schemas.openxmlformats.org/officeDocument/2006/relationships/customXml" Target="../ink/ink7.xml"/></Relationships>
</file>

<file path=ppt/slides/_rels/slide6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12.wdp"/></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2.wdp"/></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hyperlink" Target="https://nealford.com/katas"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13.wdp"/></Relationships>
</file>

<file path=ppt/slides/_rels/slide8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customXml" Target="../ink/ink11.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customXml" Target="../ink/ink14.xml"/><Relationship Id="rId4" Type="http://schemas.openxmlformats.org/officeDocument/2006/relationships/image" Target="../media/image81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hyperlink" Target="https://learn.microsoft.com/en-us/visualstudio/code-quality/code-metrics-values?view=vs-202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The experience to become a future software architect.</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Metrics for Architectural Decision Making</a:t>
            </a:r>
            <a:endParaRPr lang="en-US" sz="2400" b="1" dirty="0">
              <a:solidFill>
                <a:schemeClr val="bg1"/>
              </a:solidFill>
              <a:effectLst/>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Cyclomatic Complexity Trending</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Package Tangle Index</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Code Coverage vs. Complexity</a:t>
            </a:r>
          </a:p>
        </p:txBody>
      </p:sp>
    </p:spTree>
    <p:extLst>
      <p:ext uri="{BB962C8B-B14F-4D97-AF65-F5344CB8AC3E}">
        <p14:creationId xmlns:p14="http://schemas.microsoft.com/office/powerpoint/2010/main" val="20157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Long-term Strategic Use</a:t>
            </a: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Architectural Fitness Functions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Technical Debt Budgeting</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8" y="2648017"/>
            <a:ext cx="1970504"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Developer Workflow Integration</a:t>
            </a:r>
          </a:p>
        </p:txBody>
      </p:sp>
    </p:spTree>
    <p:extLst>
      <p:ext uri="{BB962C8B-B14F-4D97-AF65-F5344CB8AC3E}">
        <p14:creationId xmlns:p14="http://schemas.microsoft.com/office/powerpoint/2010/main" val="128376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ellate judges say court ruling on whether 'Mormons are Christians' was  inappropriate">
            <a:extLst>
              <a:ext uri="{FF2B5EF4-FFF2-40B4-BE49-F238E27FC236}">
                <a16:creationId xmlns:a16="http://schemas.microsoft.com/office/drawing/2014/main" id="{AD99369D-BE76-F21B-DB4D-D39FC4D2BAF1}"/>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398" b="322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Governing Characteristics</a:t>
            </a:r>
          </a:p>
        </p:txBody>
      </p:sp>
    </p:spTree>
    <p:extLst>
      <p:ext uri="{BB962C8B-B14F-4D97-AF65-F5344CB8AC3E}">
        <p14:creationId xmlns:p14="http://schemas.microsoft.com/office/powerpoint/2010/main" val="14572997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590065" y="505075"/>
            <a:ext cx="3040865" cy="1029000"/>
          </a:xfrm>
        </p:spPr>
        <p:txBody>
          <a:bodyPr/>
          <a:lstStyle/>
          <a:p>
            <a:pPr marL="139700" indent="0">
              <a:buNone/>
            </a:pPr>
            <a:r>
              <a:rPr lang="en-US" dirty="0"/>
              <a:t>Fitness Functions</a:t>
            </a:r>
          </a:p>
        </p:txBody>
      </p:sp>
      <p:pic>
        <p:nvPicPr>
          <p:cNvPr id="1026" name="Picture 2">
            <a:extLst>
              <a:ext uri="{FF2B5EF4-FFF2-40B4-BE49-F238E27FC236}">
                <a16:creationId xmlns:a16="http://schemas.microsoft.com/office/drawing/2014/main" id="{466DF751-6D1E-F661-449C-6C4500BB1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930" y="942725"/>
            <a:ext cx="4848225" cy="3695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70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4" name="TextBox 3">
            <a:extLst>
              <a:ext uri="{FF2B5EF4-FFF2-40B4-BE49-F238E27FC236}">
                <a16:creationId xmlns:a16="http://schemas.microsoft.com/office/drawing/2014/main" id="{5EEAB15D-5F86-04B0-76EB-CB5202F81A9C}"/>
              </a:ext>
            </a:extLst>
          </p:cNvPr>
          <p:cNvSpPr txBox="1"/>
          <p:nvPr/>
        </p:nvSpPr>
        <p:spPr>
          <a:xfrm>
            <a:off x="4194272" y="1604819"/>
            <a:ext cx="4949728" cy="851515"/>
          </a:xfrm>
          <a:prstGeom prst="rect">
            <a:avLst/>
          </a:prstGeom>
          <a:noFill/>
        </p:spPr>
        <p:txBody>
          <a:bodyPr wrap="square">
            <a:spAutoFit/>
          </a:bodyPr>
          <a:lstStyle/>
          <a:p>
            <a:pPr rtl="0">
              <a:spcBef>
                <a:spcPts val="1500"/>
              </a:spcBef>
              <a:spcAft>
                <a:spcPts val="1000"/>
              </a:spcAft>
            </a:pPr>
            <a:r>
              <a:rPr lang="en-US" sz="1800" b="1" i="1" u="none" strike="noStrike" dirty="0">
                <a:solidFill>
                  <a:srgbClr val="C00000"/>
                </a:solidFill>
                <a:effectLst/>
                <a:latin typeface="Rubik" panose="020B0604020202020204" charset="-79"/>
                <a:cs typeface="Rubik" panose="020B0604020202020204" charset="-79"/>
              </a:rPr>
              <a:t>Poorly maintained modularity </a:t>
            </a:r>
          </a:p>
          <a:p>
            <a:pPr rtl="0">
              <a:spcBef>
                <a:spcPts val="600"/>
              </a:spcBef>
              <a:spcAft>
                <a:spcPts val="1000"/>
              </a:spcAft>
            </a:pPr>
            <a:r>
              <a:rPr lang="en-US" sz="1800" b="1" i="1" u="none" strike="noStrike" dirty="0">
                <a:solidFill>
                  <a:srgbClr val="C00000"/>
                </a:solidFill>
                <a:effectLst/>
                <a:latin typeface="Rubik" panose="020B0604020202020204" charset="-79"/>
                <a:cs typeface="Rubik" panose="020B0604020202020204" charset="-79"/>
              </a:rPr>
              <a:t>harms the structure of a code base!</a:t>
            </a:r>
          </a:p>
        </p:txBody>
      </p:sp>
    </p:spTree>
    <p:extLst>
      <p:ext uri="{BB962C8B-B14F-4D97-AF65-F5344CB8AC3E}">
        <p14:creationId xmlns:p14="http://schemas.microsoft.com/office/powerpoint/2010/main" val="2708423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18252" y="653395"/>
            <a:ext cx="4707857"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graphicFrame>
        <p:nvGraphicFramePr>
          <p:cNvPr id="2" name="Table 1">
            <a:extLst>
              <a:ext uri="{FF2B5EF4-FFF2-40B4-BE49-F238E27FC236}">
                <a16:creationId xmlns:a16="http://schemas.microsoft.com/office/drawing/2014/main" id="{E8ADD220-5512-AD51-A417-C4C41E2BECC7}"/>
              </a:ext>
            </a:extLst>
          </p:cNvPr>
          <p:cNvGraphicFramePr>
            <a:graphicFrameLocks noGrp="1"/>
          </p:cNvGraphicFramePr>
          <p:nvPr>
            <p:extLst>
              <p:ext uri="{D42A27DB-BD31-4B8C-83A1-F6EECF244321}">
                <p14:modId xmlns:p14="http://schemas.microsoft.com/office/powerpoint/2010/main" val="3464891921"/>
              </p:ext>
            </p:extLst>
          </p:nvPr>
        </p:nvGraphicFramePr>
        <p:xfrm>
          <a:off x="923240" y="1396495"/>
          <a:ext cx="6038823" cy="3503758"/>
        </p:xfrm>
        <a:graphic>
          <a:graphicData uri="http://schemas.openxmlformats.org/drawingml/2006/table">
            <a:tbl>
              <a:tblPr/>
              <a:tblGrid>
                <a:gridCol w="6038823">
                  <a:extLst>
                    <a:ext uri="{9D8B030D-6E8A-4147-A177-3AD203B41FA5}">
                      <a16:colId xmlns:a16="http://schemas.microsoft.com/office/drawing/2014/main" val="4099762243"/>
                    </a:ext>
                  </a:extLst>
                </a:gridCol>
              </a:tblGrid>
              <a:tr h="3416300">
                <a:tc>
                  <a:txBody>
                    <a:bodyPr/>
                    <a:lstStyle/>
                    <a:p>
                      <a:pPr rtl="0" fontAlgn="t">
                        <a:spcBef>
                          <a:spcPts val="0"/>
                        </a:spcBef>
                        <a:spcAft>
                          <a:spcPts val="0"/>
                        </a:spcAft>
                      </a:pP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NUnit.Framework</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System.Collections.Generic</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namespace</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MyProject.Tests</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TestFixture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class</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CycleTest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private</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SetUp</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445588"/>
                          </a:solidFill>
                          <a:effectLst/>
                          <a:highlight>
                            <a:srgbClr val="F8F8FF"/>
                          </a:highlight>
                          <a:latin typeface="Consolas" panose="020B0609020204030204" pitchFamily="49" charset="0"/>
                        </a:rPr>
                        <a:t>Init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 </a:t>
                      </a:r>
                      <a:r>
                        <a:rPr lang="en-US" sz="800" b="0" i="0" u="none" strike="noStrike" dirty="0">
                          <a:solidFill>
                            <a:srgbClr val="954121"/>
                          </a:solidFill>
                          <a:effectLst/>
                          <a:highlight>
                            <a:srgbClr val="F8F8FF"/>
                          </a:highlight>
                          <a:latin typeface="Consolas" panose="020B0609020204030204" pitchFamily="49" charset="0"/>
                        </a:rPr>
                        <a:t>new</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@"\path\to\project\persistence\classes"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@"\path\to\project\web\classes"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@"\path\to\project\thirdpartyjars"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999999"/>
                          </a:solidFill>
                          <a:effectLst/>
                          <a:highlight>
                            <a:srgbClr val="F8F8FF"/>
                          </a:highlight>
                          <a:latin typeface="Consolas" panose="020B0609020204030204" pitchFamily="49" charset="0"/>
                        </a:rPr>
                        <a:t>Test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TestAllPackages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var</a:t>
                      </a:r>
                      <a:r>
                        <a:rPr lang="en-US" sz="800" b="0" i="0" u="none" strike="noStrike" dirty="0">
                          <a:solidFill>
                            <a:srgbClr val="000000"/>
                          </a:solidFill>
                          <a:effectLst/>
                          <a:highlight>
                            <a:srgbClr val="F8F8FF"/>
                          </a:highlight>
                          <a:latin typeface="Consolas" panose="020B0609020204030204" pitchFamily="49" charset="0"/>
                        </a:rPr>
                        <a:t> packages = </a:t>
                      </a:r>
                      <a:r>
                        <a:rPr lang="en-US" sz="800" b="0" i="0" u="none" strike="noStrike" dirty="0" err="1">
                          <a:solidFill>
                            <a:srgbClr val="000000"/>
                          </a:solidFill>
                          <a:effectLst/>
                          <a:highlight>
                            <a:srgbClr val="F8F8FF"/>
                          </a:highlight>
                          <a:latin typeface="Consolas" panose="020B0609020204030204" pitchFamily="49" charset="0"/>
                        </a:rPr>
                        <a:t>netDepend.Analyze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Assert.IsFalse</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err="1">
                          <a:solidFill>
                            <a:srgbClr val="000000"/>
                          </a:solidFill>
                          <a:effectLst/>
                          <a:highlight>
                            <a:srgbClr val="F8F8FF"/>
                          </a:highlight>
                          <a:latin typeface="Consolas" panose="020B0609020204030204" pitchFamily="49" charset="0"/>
                        </a:rPr>
                        <a:t>netDepend.ContainsCycles</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219161"/>
                          </a:solidFill>
                          <a:effectLst/>
                          <a:highlight>
                            <a:srgbClr val="F8F8FF"/>
                          </a:highlight>
                          <a:latin typeface="Consolas" panose="020B0609020204030204" pitchFamily="49" charset="0"/>
                        </a:rPr>
                        <a:t>"Cycles exist"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endParaRPr lang="en-US" sz="1000" dirty="0">
                        <a:effectLst/>
                        <a:highlight>
                          <a:srgbClr val="F8F8FF"/>
                        </a:highlight>
                      </a:endParaRPr>
                    </a:p>
                  </a:txBody>
                  <a:tcPr marL="44999" marR="44999" marT="44999" marB="44999">
                    <a:lnL>
                      <a:noFill/>
                    </a:lnL>
                    <a:lnR>
                      <a:noFill/>
                    </a:lnR>
                    <a:lnT>
                      <a:noFill/>
                    </a:lnT>
                    <a:lnB>
                      <a:noFill/>
                    </a:lnB>
                    <a:solidFill>
                      <a:srgbClr val="F8F8FF"/>
                    </a:solidFill>
                  </a:tcPr>
                </a:tc>
                <a:extLst>
                  <a:ext uri="{0D108BD9-81ED-4DB2-BD59-A6C34878D82A}">
                    <a16:rowId xmlns:a16="http://schemas.microsoft.com/office/drawing/2014/main" val="1482972889"/>
                  </a:ext>
                </a:extLst>
              </a:tr>
            </a:tbl>
          </a:graphicData>
        </a:graphic>
      </p:graphicFrame>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785552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370551" y="653395"/>
            <a:ext cx="7767722" cy="1029000"/>
          </a:xfrm>
        </p:spPr>
        <p:txBody>
          <a:bodyPr/>
          <a:lstStyle/>
          <a:p>
            <a:pPr rtl="0">
              <a:spcBef>
                <a:spcPts val="1400"/>
              </a:spcBef>
              <a:spcAft>
                <a:spcPts val="400"/>
              </a:spcAft>
            </a:pPr>
            <a:r>
              <a:rPr lang="en-US" sz="1800" b="0" i="0" u="none" strike="noStrike" dirty="0">
                <a:solidFill>
                  <a:schemeClr val="bg1"/>
                </a:solidFill>
                <a:effectLst/>
                <a:latin typeface="Rubik" panose="020B0604020202020204" charset="-79"/>
                <a:cs typeface="Rubik" panose="020B0604020202020204" charset="-79"/>
              </a:rPr>
              <a:t>How can architects ensure that developers </a:t>
            </a:r>
            <a:r>
              <a:rPr lang="en-US" sz="1800" b="1" i="0" u="none" strike="noStrike" dirty="0">
                <a:solidFill>
                  <a:schemeClr val="bg1"/>
                </a:solidFill>
                <a:effectLst/>
                <a:latin typeface="Rubik" panose="020B0604020202020204" charset="-79"/>
                <a:cs typeface="Rubik" panose="020B0604020202020204" charset="-79"/>
              </a:rPr>
              <a:t>adhere to the intended layered architecture?</a:t>
            </a:r>
            <a:r>
              <a:rPr lang="en-US" sz="1800" b="0" i="0" u="none" strike="noStrike" dirty="0">
                <a:solidFill>
                  <a:schemeClr val="bg1"/>
                </a:solidFill>
                <a:effectLst/>
                <a:latin typeface="Rubik" panose="020B0604020202020204" charset="-79"/>
                <a:cs typeface="Rubik" panose="020B0604020202020204" charset="-79"/>
              </a:rPr>
              <a:t> </a:t>
            </a:r>
            <a:endParaRPr lang="en-US" b="1" dirty="0">
              <a:solidFill>
                <a:schemeClr val="bg1"/>
              </a:solidFill>
              <a:effectLst/>
              <a:latin typeface="Rubik" panose="020B0604020202020204" charset="-79"/>
              <a:cs typeface="Rubik" panose="020B0604020202020204" charset="-79"/>
            </a:endParaRP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a:extLst>
              <a:ext uri="{FF2B5EF4-FFF2-40B4-BE49-F238E27FC236}">
                <a16:creationId xmlns:a16="http://schemas.microsoft.com/office/drawing/2014/main" id="{55EF4628-2E46-EE1E-0084-F53F3095D9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495086" y="1830195"/>
            <a:ext cx="4211995" cy="29871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789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65536-87FA-3BC1-B606-D4AC4B46B966}"/>
              </a:ext>
            </a:extLst>
          </p:cNvPr>
          <p:cNvSpPr>
            <a:spLocks noGrp="1"/>
          </p:cNvSpPr>
          <p:nvPr>
            <p:ph type="title"/>
          </p:nvPr>
        </p:nvSpPr>
        <p:spPr>
          <a:xfrm>
            <a:off x="1432725" y="2120176"/>
            <a:ext cx="6278400" cy="1105200"/>
          </a:xfrm>
        </p:spPr>
        <p:txBody>
          <a:bodyPr/>
          <a:lstStyle/>
          <a:p>
            <a:r>
              <a:rPr lang="en-US" sz="3600" dirty="0"/>
              <a:t>Scope of Architecture Characteristics</a:t>
            </a:r>
          </a:p>
        </p:txBody>
      </p:sp>
    </p:spTree>
    <p:extLst>
      <p:ext uri="{BB962C8B-B14F-4D97-AF65-F5344CB8AC3E}">
        <p14:creationId xmlns:p14="http://schemas.microsoft.com/office/powerpoint/2010/main" val="20527715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986318" y="1533579"/>
            <a:ext cx="4542300" cy="1105200"/>
          </a:xfrm>
        </p:spPr>
        <p:txBody>
          <a:bodyPr/>
          <a:lstStyle/>
          <a:p>
            <a:pPr algn="ctr"/>
            <a:r>
              <a:rPr lang="en-US" sz="4400" dirty="0"/>
              <a:t>Connascence</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390182" y="2923401"/>
            <a:ext cx="5734571" cy="419100"/>
          </a:xfrm>
        </p:spPr>
        <p:txBody>
          <a:bodyPr/>
          <a:lstStyle/>
          <a:p>
            <a:pPr algn="ctr"/>
            <a:r>
              <a:rPr lang="en-US" sz="1600" b="1" dirty="0"/>
              <a:t>Two components </a:t>
            </a:r>
            <a:r>
              <a:rPr lang="en-US" sz="1600" dirty="0"/>
              <a:t>are </a:t>
            </a:r>
            <a:r>
              <a:rPr lang="en-US" sz="1600" b="1" dirty="0" err="1"/>
              <a:t>connascent</a:t>
            </a:r>
            <a:r>
              <a:rPr lang="en-US" sz="1600" dirty="0"/>
              <a:t> if a </a:t>
            </a:r>
            <a:r>
              <a:rPr lang="en-US" sz="1600" b="1" dirty="0"/>
              <a:t>change in one</a:t>
            </a:r>
            <a:r>
              <a:rPr lang="en-US" sz="1600" dirty="0"/>
              <a:t> would </a:t>
            </a:r>
            <a:r>
              <a:rPr lang="en-US" sz="1600" b="1" dirty="0"/>
              <a:t>require the other to be modified </a:t>
            </a:r>
            <a:r>
              <a:rPr lang="en-US" sz="1600" dirty="0"/>
              <a:t>in order to maintain the overall correctness of the system.</a:t>
            </a:r>
          </a:p>
        </p:txBody>
      </p:sp>
    </p:spTree>
    <p:extLst>
      <p:ext uri="{BB962C8B-B14F-4D97-AF65-F5344CB8AC3E}">
        <p14:creationId xmlns:p14="http://schemas.microsoft.com/office/powerpoint/2010/main" val="36296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antum entanglement just got a whole lot weirder - Big Think">
            <a:extLst>
              <a:ext uri="{FF2B5EF4-FFF2-40B4-BE49-F238E27FC236}">
                <a16:creationId xmlns:a16="http://schemas.microsoft.com/office/drawing/2014/main" id="{38E38D86-C94F-F951-FD8C-9AE34C0714EA}"/>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587"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435664" y="1147762"/>
            <a:ext cx="5074589" cy="951900"/>
          </a:xfrm>
        </p:spPr>
        <p:txBody>
          <a:bodyPr/>
          <a:lstStyle/>
          <a:p>
            <a:r>
              <a:rPr lang="en-US" sz="4400" dirty="0"/>
              <a:t>Architecture Quantum</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435664" y="3104301"/>
            <a:ext cx="6338847" cy="1225800"/>
          </a:xfrm>
        </p:spPr>
        <p:txBody>
          <a:bodyPr/>
          <a:lstStyle/>
          <a:p>
            <a:r>
              <a:rPr lang="en-US" sz="1600" i="1" dirty="0"/>
              <a:t>An </a:t>
            </a:r>
            <a:r>
              <a:rPr lang="en-US" sz="1600" b="1" i="1" dirty="0"/>
              <a:t>independently deployable </a:t>
            </a:r>
            <a:r>
              <a:rPr lang="en-US" sz="1600" i="1" dirty="0"/>
              <a:t>artifact with </a:t>
            </a:r>
            <a:r>
              <a:rPr lang="en-US" sz="1600" b="1" i="1" dirty="0"/>
              <a:t>high</a:t>
            </a:r>
            <a:r>
              <a:rPr lang="en-US" sz="1600" i="1" dirty="0"/>
              <a:t> </a:t>
            </a:r>
            <a:r>
              <a:rPr lang="en-US" sz="1600" b="1" i="1" dirty="0"/>
              <a:t>functional</a:t>
            </a:r>
            <a:r>
              <a:rPr lang="en-US" sz="1600" i="1" dirty="0"/>
              <a:t> </a:t>
            </a:r>
            <a:r>
              <a:rPr lang="en-US" sz="1600" b="1" i="1" dirty="0"/>
              <a:t>cohesion</a:t>
            </a:r>
            <a:r>
              <a:rPr lang="en-US" sz="1600" i="1" dirty="0"/>
              <a:t> and </a:t>
            </a:r>
            <a:r>
              <a:rPr lang="en-US" sz="1600" b="1" i="1" dirty="0"/>
              <a:t>synchronous </a:t>
            </a:r>
            <a:r>
              <a:rPr lang="en-US" sz="1600" b="1" i="1" dirty="0" err="1"/>
              <a:t>connascence</a:t>
            </a:r>
            <a:r>
              <a:rPr lang="en-US" sz="1600" i="1" dirty="0"/>
              <a:t>.</a:t>
            </a:r>
            <a:endParaRPr lang="en-US" sz="1800" dirty="0">
              <a:latin typeface="Rubik" panose="020B0604020202020204" charset="-79"/>
              <a:cs typeface="Rubik" panose="020B0604020202020204" charset="-79"/>
            </a:endParaRPr>
          </a:p>
        </p:txBody>
      </p:sp>
    </p:spTree>
    <p:extLst>
      <p:ext uri="{BB962C8B-B14F-4D97-AF65-F5344CB8AC3E}">
        <p14:creationId xmlns:p14="http://schemas.microsoft.com/office/powerpoint/2010/main" val="13536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aerial view of a field&#10;&#10;Description automatically generated">
            <a:extLst>
              <a:ext uri="{FF2B5EF4-FFF2-40B4-BE49-F238E27FC236}">
                <a16:creationId xmlns:a16="http://schemas.microsoft.com/office/drawing/2014/main" id="{34C3B96F-CCA4-D323-0F47-D0885FE3AE19}"/>
              </a:ext>
            </a:extLst>
          </p:cNvPr>
          <p:cNvPicPr>
            <a:picLocks noChangeAspect="1"/>
          </p:cNvPicPr>
          <p:nvPr/>
        </p:nvPicPr>
        <p:blipFill rotWithShape="1">
          <a:blip r:embed="rId3">
            <a:alphaModFix amt="70000"/>
          </a:blip>
          <a:srcRect l="3605" b="3389"/>
          <a:stretch/>
        </p:blipFill>
        <p:spPr>
          <a:xfrm>
            <a:off x="0" y="11429"/>
            <a:ext cx="9144000" cy="5132071"/>
          </a:xfrm>
          <a:prstGeom prst="rect">
            <a:avLst/>
          </a:prstGeom>
        </p:spPr>
      </p:pic>
      <p:sp>
        <p:nvSpPr>
          <p:cNvPr id="5" name="Title 4">
            <a:extLst>
              <a:ext uri="{FF2B5EF4-FFF2-40B4-BE49-F238E27FC236}">
                <a16:creationId xmlns:a16="http://schemas.microsoft.com/office/drawing/2014/main" id="{9156760A-E672-C59F-75FC-DA9D5F22B646}"/>
              </a:ext>
            </a:extLst>
          </p:cNvPr>
          <p:cNvSpPr>
            <a:spLocks noGrp="1"/>
          </p:cNvSpPr>
          <p:nvPr>
            <p:ph type="title"/>
          </p:nvPr>
        </p:nvSpPr>
        <p:spPr/>
        <p:txBody>
          <a:bodyPr/>
          <a:lstStyle/>
          <a:p>
            <a:r>
              <a:rPr lang="en-US" sz="4400" dirty="0"/>
              <a:t>Bounded Context</a:t>
            </a:r>
          </a:p>
        </p:txBody>
      </p:sp>
      <p:sp>
        <p:nvSpPr>
          <p:cNvPr id="6" name="Subtitle 5">
            <a:extLst>
              <a:ext uri="{FF2B5EF4-FFF2-40B4-BE49-F238E27FC236}">
                <a16:creationId xmlns:a16="http://schemas.microsoft.com/office/drawing/2014/main" id="{5D91E2B8-CD78-50BB-F6D5-FC250DA00342}"/>
              </a:ext>
            </a:extLst>
          </p:cNvPr>
          <p:cNvSpPr>
            <a:spLocks noGrp="1"/>
          </p:cNvSpPr>
          <p:nvPr>
            <p:ph type="subTitle" idx="1"/>
          </p:nvPr>
        </p:nvSpPr>
        <p:spPr/>
        <p:txBody>
          <a:bodyPr/>
          <a:lstStyle/>
          <a:p>
            <a:r>
              <a:rPr lang="en-US" sz="1400" dirty="0"/>
              <a:t>(Domain Driven Design)</a:t>
            </a:r>
            <a:endParaRPr lang="en-US" dirty="0"/>
          </a:p>
        </p:txBody>
      </p:sp>
    </p:spTree>
    <p:extLst>
      <p:ext uri="{BB962C8B-B14F-4D97-AF65-F5344CB8AC3E}">
        <p14:creationId xmlns:p14="http://schemas.microsoft.com/office/powerpoint/2010/main" val="973426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subTitle" idx="1"/>
          </p:nvPr>
        </p:nvSpPr>
        <p:spPr>
          <a:xfrm>
            <a:off x="1132044" y="2214357"/>
            <a:ext cx="4045200" cy="953937"/>
          </a:xfrm>
        </p:spPr>
        <p:txBody>
          <a:bodyPr/>
          <a:lstStyle/>
          <a:p>
            <a:r>
              <a:rPr lang="en-US" sz="2800" b="1" i="0" u="none" strike="noStrike" dirty="0">
                <a:solidFill>
                  <a:schemeClr val="bg1"/>
                </a:solidFill>
                <a:effectLst/>
                <a:latin typeface="Roboto" panose="02000000000000000000" pitchFamily="2" charset="0"/>
              </a:rPr>
              <a:t>"ubiquitous language"</a:t>
            </a:r>
            <a:r>
              <a:rPr lang="en-US" sz="2800" b="0" i="0" u="none" strike="noStrike" dirty="0">
                <a:solidFill>
                  <a:schemeClr val="bg1"/>
                </a:solidFill>
                <a:effectLst/>
                <a:latin typeface="Roboto" panose="02000000000000000000" pitchFamily="2" charset="0"/>
              </a:rPr>
              <a:t> </a:t>
            </a:r>
            <a:endParaRPr lang="en-US" sz="2000" dirty="0">
              <a:solidFill>
                <a:schemeClr val="bg1"/>
              </a:solidFill>
            </a:endParaRPr>
          </a:p>
        </p:txBody>
      </p:sp>
    </p:spTree>
    <p:extLst>
      <p:ext uri="{BB962C8B-B14F-4D97-AF65-F5344CB8AC3E}">
        <p14:creationId xmlns:p14="http://schemas.microsoft.com/office/powerpoint/2010/main" val="10516529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4394200" y="2156251"/>
            <a:ext cx="3777176" cy="830997"/>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Easier to </a:t>
            </a:r>
            <a:r>
              <a:rPr lang="en-US" sz="2400" b="1" dirty="0">
                <a:solidFill>
                  <a:schemeClr val="bg1"/>
                </a:solidFill>
                <a:latin typeface="Rubik" panose="020B0604020202020204" charset="-79"/>
                <a:cs typeface="Rubik" panose="020B0604020202020204" charset="-79"/>
              </a:rPr>
              <a:t>manage</a:t>
            </a:r>
            <a:r>
              <a:rPr lang="en-US" sz="2400" dirty="0">
                <a:solidFill>
                  <a:schemeClr val="bg1"/>
                </a:solidFill>
                <a:latin typeface="Rubik" panose="020B0604020202020204" charset="-79"/>
                <a:cs typeface="Rubik" panose="020B0604020202020204" charset="-79"/>
              </a:rPr>
              <a:t> business </a:t>
            </a:r>
            <a:r>
              <a:rPr lang="en-US" sz="2400" b="1" dirty="0">
                <a:solidFill>
                  <a:schemeClr val="bg1"/>
                </a:solidFill>
                <a:latin typeface="Rubik" panose="020B0604020202020204" charset="-79"/>
                <a:cs typeface="Rubik" panose="020B0604020202020204" charset="-79"/>
              </a:rPr>
              <a:t>complexity</a:t>
            </a:r>
          </a:p>
        </p:txBody>
      </p:sp>
    </p:spTree>
    <p:extLst>
      <p:ext uri="{BB962C8B-B14F-4D97-AF65-F5344CB8AC3E}">
        <p14:creationId xmlns:p14="http://schemas.microsoft.com/office/powerpoint/2010/main" val="36922215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2412608" y="1465851"/>
            <a:ext cx="6344529" cy="144655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Microservice Decomposition</a:t>
            </a:r>
          </a:p>
          <a:p>
            <a:endParaRPr lang="en-US" sz="2400" dirty="0">
              <a:solidFill>
                <a:schemeClr val="bg1"/>
              </a:solidFill>
              <a:latin typeface="Rubik" panose="020B0604020202020204" charset="-79"/>
              <a:cs typeface="Rubik" panose="020B0604020202020204" charset="-79"/>
            </a:endParaRPr>
          </a:p>
          <a:p>
            <a:r>
              <a:rPr lang="en-US" sz="2000" dirty="0">
                <a:solidFill>
                  <a:schemeClr val="bg1"/>
                </a:solidFill>
                <a:latin typeface="Rubik" panose="020B0604020202020204" charset="-79"/>
                <a:cs typeface="Rubik" panose="020B0604020202020204" charset="-79"/>
              </a:rPr>
              <a:t>the transition from a </a:t>
            </a:r>
            <a:r>
              <a:rPr lang="en-US" sz="2000" b="1" dirty="0">
                <a:solidFill>
                  <a:schemeClr val="bg1"/>
                </a:solidFill>
                <a:latin typeface="Rubik" panose="020B0604020202020204" charset="-79"/>
                <a:cs typeface="Rubik" panose="020B0604020202020204" charset="-79"/>
              </a:rPr>
              <a:t>monolithic architecture </a:t>
            </a:r>
            <a:r>
              <a:rPr lang="en-US" sz="2000" dirty="0">
                <a:solidFill>
                  <a:schemeClr val="bg1"/>
                </a:solidFill>
                <a:latin typeface="Rubik" panose="020B0604020202020204" charset="-79"/>
                <a:cs typeface="Rubik" panose="020B0604020202020204" charset="-79"/>
              </a:rPr>
              <a:t>to a </a:t>
            </a:r>
            <a:r>
              <a:rPr lang="en-US" sz="2000" b="1" dirty="0">
                <a:solidFill>
                  <a:schemeClr val="bg1"/>
                </a:solidFill>
                <a:latin typeface="Rubik" panose="020B0604020202020204" charset="-79"/>
                <a:cs typeface="Rubik" panose="020B0604020202020204" charset="-79"/>
              </a:rPr>
              <a:t>microservices-based approach</a:t>
            </a:r>
          </a:p>
        </p:txBody>
      </p:sp>
    </p:spTree>
    <p:extLst>
      <p:ext uri="{BB962C8B-B14F-4D97-AF65-F5344CB8AC3E}">
        <p14:creationId xmlns:p14="http://schemas.microsoft.com/office/powerpoint/2010/main" val="2120782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2050" name="Picture 2" descr="Bounded Context">
            <a:extLst>
              <a:ext uri="{FF2B5EF4-FFF2-40B4-BE49-F238E27FC236}">
                <a16:creationId xmlns:a16="http://schemas.microsoft.com/office/drawing/2014/main" id="{3F867AA2-2A3E-7DD1-16B2-65D0DD2E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67" y="1219723"/>
            <a:ext cx="4814583" cy="36793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524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4100" name="Picture 4" descr="Bounded Context Bank">
            <a:extLst>
              <a:ext uri="{FF2B5EF4-FFF2-40B4-BE49-F238E27FC236}">
                <a16:creationId xmlns:a16="http://schemas.microsoft.com/office/drawing/2014/main" id="{5BEC3E7B-C297-D81B-A1B2-FCA52578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 y="1549664"/>
            <a:ext cx="8230625" cy="26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500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DE1E15-D791-D765-4933-172D6B0AD736}"/>
              </a:ext>
            </a:extLst>
          </p:cNvPr>
          <p:cNvSpPr>
            <a:spLocks noGrp="1"/>
          </p:cNvSpPr>
          <p:nvPr>
            <p:ph type="subTitle" idx="4294967295"/>
          </p:nvPr>
        </p:nvSpPr>
        <p:spPr>
          <a:xfrm>
            <a:off x="810569" y="644525"/>
            <a:ext cx="6180138" cy="1020763"/>
          </a:xfrm>
        </p:spPr>
        <p:txBody>
          <a:bodyPr/>
          <a:lstStyle/>
          <a:p>
            <a:pPr marL="139700" indent="0">
              <a:buNone/>
            </a:pPr>
            <a:r>
              <a:rPr lang="en-US" sz="3200" dirty="0">
                <a:solidFill>
                  <a:schemeClr val="bg1"/>
                </a:solidFill>
                <a:latin typeface="Rubik" panose="020B0604020202020204" charset="-79"/>
                <a:cs typeface="Rubik" panose="020B0604020202020204" charset="-79"/>
              </a:rPr>
              <a:t>Domains and Subdomains</a:t>
            </a:r>
          </a:p>
        </p:txBody>
      </p:sp>
      <p:sp>
        <p:nvSpPr>
          <p:cNvPr id="6" name="TextBox 5">
            <a:extLst>
              <a:ext uri="{FF2B5EF4-FFF2-40B4-BE49-F238E27FC236}">
                <a16:creationId xmlns:a16="http://schemas.microsoft.com/office/drawing/2014/main" id="{D76B0BAD-7873-9EB7-0DEE-7F98B88EAA2F}"/>
              </a:ext>
            </a:extLst>
          </p:cNvPr>
          <p:cNvSpPr txBox="1"/>
          <p:nvPr/>
        </p:nvSpPr>
        <p:spPr>
          <a:xfrm>
            <a:off x="2794000" y="3240617"/>
            <a:ext cx="5763040" cy="461665"/>
          </a:xfrm>
          <a:prstGeom prst="rect">
            <a:avLst/>
          </a:prstGeom>
          <a:noFill/>
        </p:spPr>
        <p:txBody>
          <a:bodyPr wrap="square">
            <a:spAutoFit/>
          </a:bodyPr>
          <a:lstStyle/>
          <a:p>
            <a:r>
              <a:rPr lang="en-US" sz="2400" i="1" dirty="0">
                <a:solidFill>
                  <a:schemeClr val="bg1"/>
                </a:solidFill>
                <a:latin typeface="Rubik" panose="020B0604020202020204" charset="-79"/>
                <a:cs typeface="Rubik" panose="020B0604020202020204" charset="-79"/>
              </a:rPr>
              <a:t>But why does decomposition matter??</a:t>
            </a:r>
          </a:p>
        </p:txBody>
      </p:sp>
      <p:sp>
        <p:nvSpPr>
          <p:cNvPr id="14" name="TextBox 13">
            <a:extLst>
              <a:ext uri="{FF2B5EF4-FFF2-40B4-BE49-F238E27FC236}">
                <a16:creationId xmlns:a16="http://schemas.microsoft.com/office/drawing/2014/main" id="{F75B75AD-EA6B-BAF7-612D-407B20A9060D}"/>
              </a:ext>
            </a:extLst>
          </p:cNvPr>
          <p:cNvSpPr txBox="1"/>
          <p:nvPr/>
        </p:nvSpPr>
        <p:spPr>
          <a:xfrm>
            <a:off x="1614374" y="2171640"/>
            <a:ext cx="6112933"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a sphere of knowledge or activity in the real world</a:t>
            </a:r>
          </a:p>
        </p:txBody>
      </p:sp>
    </p:spTree>
    <p:extLst>
      <p:ext uri="{BB962C8B-B14F-4D97-AF65-F5344CB8AC3E}">
        <p14:creationId xmlns:p14="http://schemas.microsoft.com/office/powerpoint/2010/main" val="327045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50" y="404484"/>
            <a:ext cx="7863300" cy="572700"/>
          </a:xfrm>
        </p:spPr>
        <p:txBody>
          <a:bodyPr/>
          <a:lstStyle/>
          <a:p>
            <a:r>
              <a:rPr lang="en-US" dirty="0"/>
              <a:t>Bounded Contexts and Subdomains</a:t>
            </a:r>
            <a:br>
              <a:rPr lang="en-US" dirty="0"/>
            </a:br>
            <a:endParaRPr lang="en-US" dirty="0"/>
          </a:p>
        </p:txBody>
      </p:sp>
      <p:sp>
        <p:nvSpPr>
          <p:cNvPr id="8" name="TextBox 7">
            <a:extLst>
              <a:ext uri="{FF2B5EF4-FFF2-40B4-BE49-F238E27FC236}">
                <a16:creationId xmlns:a16="http://schemas.microsoft.com/office/drawing/2014/main" id="{016D20E9-E4AD-D9C9-1719-8A04FDAE78A8}"/>
              </a:ext>
            </a:extLst>
          </p:cNvPr>
          <p:cNvSpPr txBox="1"/>
          <p:nvPr/>
        </p:nvSpPr>
        <p:spPr>
          <a:xfrm>
            <a:off x="565150" y="2138689"/>
            <a:ext cx="8013700" cy="1384995"/>
          </a:xfrm>
          <a:prstGeom prst="rect">
            <a:avLst/>
          </a:prstGeom>
          <a:noFill/>
        </p:spPr>
        <p:txBody>
          <a:bodyPr wrap="square">
            <a:spAutoFit/>
          </a:bodyPr>
          <a:lstStyle/>
          <a:p>
            <a:pPr algn="ctr"/>
            <a:r>
              <a:rPr lang="en-US" sz="2800" b="1" dirty="0">
                <a:solidFill>
                  <a:srgbClr val="FFC000"/>
                </a:solidFill>
                <a:latin typeface="Rubik" panose="020B0604020202020204" charset="-79"/>
                <a:cs typeface="Rubik" panose="020B0604020202020204" charset="-79"/>
              </a:rPr>
              <a:t>Subdomains</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live in the </a:t>
            </a:r>
            <a:r>
              <a:rPr lang="en-US" sz="2800" b="1" dirty="0">
                <a:solidFill>
                  <a:srgbClr val="FFC000"/>
                </a:solidFill>
                <a:latin typeface="Rubik" panose="020B0604020202020204" charset="-79"/>
                <a:cs typeface="Rubik" panose="020B0604020202020204" charset="-79"/>
              </a:rPr>
              <a:t>space</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of the </a:t>
            </a:r>
            <a:r>
              <a:rPr lang="en-US" sz="2800" b="1" dirty="0">
                <a:solidFill>
                  <a:srgbClr val="FFC000"/>
                </a:solidFill>
                <a:latin typeface="Rubik" panose="020B0604020202020204" charset="-79"/>
                <a:cs typeface="Rubik" panose="020B0604020202020204" charset="-79"/>
              </a:rPr>
              <a:t>problem</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and</a:t>
            </a:r>
          </a:p>
          <a:p>
            <a:pPr algn="ctr"/>
            <a:r>
              <a:rPr lang="en-US" sz="2800" dirty="0">
                <a:solidFill>
                  <a:schemeClr val="bg1"/>
                </a:solidFill>
                <a:latin typeface="Rubik" panose="020B0604020202020204" charset="-79"/>
                <a:cs typeface="Rubik" panose="020B0604020202020204" charset="-79"/>
              </a:rPr>
              <a:t> the </a:t>
            </a:r>
            <a:r>
              <a:rPr lang="en-US" sz="2800" b="1" dirty="0">
                <a:solidFill>
                  <a:srgbClr val="00B0F0"/>
                </a:solidFill>
                <a:latin typeface="Rubik" panose="020B0604020202020204" charset="-79"/>
                <a:cs typeface="Rubik" panose="020B0604020202020204" charset="-79"/>
              </a:rPr>
              <a:t>Bounded Contexts </a:t>
            </a:r>
            <a:r>
              <a:rPr lang="en-US" sz="2800" dirty="0">
                <a:solidFill>
                  <a:schemeClr val="bg1"/>
                </a:solidFill>
                <a:latin typeface="Rubik" panose="020B0604020202020204" charset="-79"/>
                <a:cs typeface="Rubik" panose="020B0604020202020204" charset="-79"/>
              </a:rPr>
              <a:t>in the </a:t>
            </a:r>
            <a:r>
              <a:rPr lang="en-US" sz="2800" b="1" dirty="0">
                <a:solidFill>
                  <a:srgbClr val="00B0F0"/>
                </a:solidFill>
                <a:latin typeface="Rubik" panose="020B0604020202020204" charset="-79"/>
                <a:cs typeface="Rubik" panose="020B0604020202020204" charset="-79"/>
              </a:rPr>
              <a:t>solution space</a:t>
            </a:r>
            <a:r>
              <a:rPr lang="en-US" sz="2800" dirty="0">
                <a:solidFill>
                  <a:schemeClr val="bg1"/>
                </a:solidFill>
                <a:latin typeface="Rubik" panose="020B0604020202020204" charset="-79"/>
                <a:cs typeface="Rubik" panose="020B0604020202020204" charset="-79"/>
              </a:rPr>
              <a:t>.</a:t>
            </a:r>
          </a:p>
        </p:txBody>
      </p:sp>
    </p:spTree>
    <p:extLst>
      <p:ext uri="{BB962C8B-B14F-4D97-AF65-F5344CB8AC3E}">
        <p14:creationId xmlns:p14="http://schemas.microsoft.com/office/powerpoint/2010/main" val="5040115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rot="-5400000">
            <a:off x="-1430125" y="2285400"/>
            <a:ext cx="4059300" cy="572700"/>
          </a:xfrm>
        </p:spPr>
        <p:txBody>
          <a:bodyPr/>
          <a:lstStyle/>
          <a:p>
            <a:r>
              <a:rPr lang="en-US" dirty="0"/>
              <a:t>Bounded Contexts and Subdomains</a:t>
            </a:r>
            <a:br>
              <a:rPr lang="en-US" dirty="0"/>
            </a:br>
            <a:endParaRPr lang="en-US" dirty="0"/>
          </a:p>
        </p:txBody>
      </p:sp>
      <p:graphicFrame>
        <p:nvGraphicFramePr>
          <p:cNvPr id="6" name="Diagram 5">
            <a:extLst>
              <a:ext uri="{FF2B5EF4-FFF2-40B4-BE49-F238E27FC236}">
                <a16:creationId xmlns:a16="http://schemas.microsoft.com/office/drawing/2014/main" id="{625D9727-9717-4987-E912-887E1EDC8EBC}"/>
              </a:ext>
            </a:extLst>
          </p:cNvPr>
          <p:cNvGraphicFramePr/>
          <p:nvPr/>
        </p:nvGraphicFramePr>
        <p:xfrm>
          <a:off x="1826566" y="401808"/>
          <a:ext cx="6546967" cy="433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216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46" y="227326"/>
            <a:ext cx="7863300" cy="572700"/>
          </a:xfrm>
        </p:spPr>
        <p:txBody>
          <a:bodyPr/>
          <a:lstStyle/>
          <a:p>
            <a:r>
              <a:rPr lang="en-US" dirty="0"/>
              <a:t>Bounded Context</a:t>
            </a:r>
            <a:br>
              <a:rPr lang="en-US" dirty="0"/>
            </a:br>
            <a:r>
              <a:rPr lang="en-US" dirty="0"/>
              <a:t>Recommendations</a:t>
            </a:r>
          </a:p>
        </p:txBody>
      </p:sp>
      <p:sp>
        <p:nvSpPr>
          <p:cNvPr id="17" name="Title 16">
            <a:extLst>
              <a:ext uri="{FF2B5EF4-FFF2-40B4-BE49-F238E27FC236}">
                <a16:creationId xmlns:a16="http://schemas.microsoft.com/office/drawing/2014/main" id="{8DCB7C9E-0A48-56C9-1EA9-DF6C82F97E61}"/>
              </a:ext>
            </a:extLst>
          </p:cNvPr>
          <p:cNvSpPr>
            <a:spLocks noGrp="1"/>
          </p:cNvSpPr>
          <p:nvPr>
            <p:ph type="title" idx="2"/>
          </p:nvPr>
        </p:nvSpPr>
        <p:spPr>
          <a:xfrm>
            <a:off x="1752171" y="2764533"/>
            <a:ext cx="1558800" cy="308700"/>
          </a:xfrm>
        </p:spPr>
        <p:txBody>
          <a:bodyPr/>
          <a:lstStyle/>
          <a:p>
            <a:r>
              <a:rPr lang="en-US" dirty="0"/>
              <a:t>Team assigned to a Bounded Context</a:t>
            </a:r>
          </a:p>
        </p:txBody>
      </p:sp>
      <p:sp>
        <p:nvSpPr>
          <p:cNvPr id="18" name="Title 17">
            <a:extLst>
              <a:ext uri="{FF2B5EF4-FFF2-40B4-BE49-F238E27FC236}">
                <a16:creationId xmlns:a16="http://schemas.microsoft.com/office/drawing/2014/main" id="{C4365B75-6FC6-DE85-95E8-37DFB83A9F1C}"/>
              </a:ext>
            </a:extLst>
          </p:cNvPr>
          <p:cNvSpPr>
            <a:spLocks noGrp="1"/>
          </p:cNvSpPr>
          <p:nvPr>
            <p:ph type="title" idx="3"/>
          </p:nvPr>
        </p:nvSpPr>
        <p:spPr>
          <a:xfrm>
            <a:off x="3799737" y="2764533"/>
            <a:ext cx="1558800" cy="308700"/>
          </a:xfrm>
        </p:spPr>
        <p:txBody>
          <a:bodyPr/>
          <a:lstStyle/>
          <a:p>
            <a:r>
              <a:rPr lang="en-US" dirty="0"/>
              <a:t>Separate repository</a:t>
            </a:r>
          </a:p>
        </p:txBody>
      </p:sp>
      <p:sp>
        <p:nvSpPr>
          <p:cNvPr id="20" name="Title 19">
            <a:extLst>
              <a:ext uri="{FF2B5EF4-FFF2-40B4-BE49-F238E27FC236}">
                <a16:creationId xmlns:a16="http://schemas.microsoft.com/office/drawing/2014/main" id="{B5F68177-0A59-52BD-BF1F-B3F39BF49081}"/>
              </a:ext>
            </a:extLst>
          </p:cNvPr>
          <p:cNvSpPr>
            <a:spLocks noGrp="1"/>
          </p:cNvSpPr>
          <p:nvPr>
            <p:ph type="title" idx="5"/>
          </p:nvPr>
        </p:nvSpPr>
        <p:spPr>
          <a:xfrm>
            <a:off x="5833021" y="2764533"/>
            <a:ext cx="1558800" cy="308700"/>
          </a:xfrm>
        </p:spPr>
        <p:txBody>
          <a:bodyPr/>
          <a:lstStyle/>
          <a:p>
            <a:r>
              <a:rPr lang="en-US" dirty="0"/>
              <a:t>One to many relationship</a:t>
            </a:r>
          </a:p>
        </p:txBody>
      </p:sp>
      <p:grpSp>
        <p:nvGrpSpPr>
          <p:cNvPr id="26" name="Google Shape;5222;p143">
            <a:extLst>
              <a:ext uri="{FF2B5EF4-FFF2-40B4-BE49-F238E27FC236}">
                <a16:creationId xmlns:a16="http://schemas.microsoft.com/office/drawing/2014/main" id="{2A63A77C-4878-A38B-8E6B-D660F957189A}"/>
              </a:ext>
            </a:extLst>
          </p:cNvPr>
          <p:cNvGrpSpPr/>
          <p:nvPr/>
        </p:nvGrpSpPr>
        <p:grpSpPr>
          <a:xfrm>
            <a:off x="5993809" y="1583629"/>
            <a:ext cx="1086719" cy="879487"/>
            <a:chOff x="803162" y="1474292"/>
            <a:chExt cx="1086719" cy="879487"/>
          </a:xfrm>
        </p:grpSpPr>
        <p:grpSp>
          <p:nvGrpSpPr>
            <p:cNvPr id="27" name="Google Shape;5223;p143">
              <a:extLst>
                <a:ext uri="{FF2B5EF4-FFF2-40B4-BE49-F238E27FC236}">
                  <a16:creationId xmlns:a16="http://schemas.microsoft.com/office/drawing/2014/main" id="{670BCD06-FAD6-A500-1D3C-1B50B9EC2E62}"/>
                </a:ext>
              </a:extLst>
            </p:cNvPr>
            <p:cNvGrpSpPr/>
            <p:nvPr/>
          </p:nvGrpSpPr>
          <p:grpSpPr>
            <a:xfrm>
              <a:off x="803162" y="1625948"/>
              <a:ext cx="445856" cy="576579"/>
              <a:chOff x="803162" y="1625948"/>
              <a:chExt cx="445856" cy="576579"/>
            </a:xfrm>
          </p:grpSpPr>
          <p:sp>
            <p:nvSpPr>
              <p:cNvPr id="55" name="Google Shape;5224;p143">
                <a:extLst>
                  <a:ext uri="{FF2B5EF4-FFF2-40B4-BE49-F238E27FC236}">
                    <a16:creationId xmlns:a16="http://schemas.microsoft.com/office/drawing/2014/main" id="{93733D47-F4F3-B63D-7DBC-927CEB1A5274}"/>
                  </a:ext>
                </a:extLst>
              </p:cNvPr>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225;p143">
                <a:extLst>
                  <a:ext uri="{FF2B5EF4-FFF2-40B4-BE49-F238E27FC236}">
                    <a16:creationId xmlns:a16="http://schemas.microsoft.com/office/drawing/2014/main" id="{C1757089-ACB1-8581-53BB-75EE5515584E}"/>
                  </a:ext>
                </a:extLst>
              </p:cNvPr>
              <p:cNvGrpSpPr/>
              <p:nvPr/>
            </p:nvGrpSpPr>
            <p:grpSpPr>
              <a:xfrm>
                <a:off x="1056023" y="1625948"/>
                <a:ext cx="192995" cy="576579"/>
                <a:chOff x="1056023" y="1625948"/>
                <a:chExt cx="192995" cy="576579"/>
              </a:xfrm>
            </p:grpSpPr>
            <p:sp>
              <p:nvSpPr>
                <p:cNvPr id="57" name="Google Shape;5226;p143">
                  <a:extLst>
                    <a:ext uri="{FF2B5EF4-FFF2-40B4-BE49-F238E27FC236}">
                      <a16:creationId xmlns:a16="http://schemas.microsoft.com/office/drawing/2014/main" id="{6F03745A-249B-60E8-90AF-01D93DC310A6}"/>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27;p143">
                  <a:extLst>
                    <a:ext uri="{FF2B5EF4-FFF2-40B4-BE49-F238E27FC236}">
                      <a16:creationId xmlns:a16="http://schemas.microsoft.com/office/drawing/2014/main" id="{27012AC2-D423-4AB9-0A2F-986CD4F72065}"/>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28;p143">
                  <a:extLst>
                    <a:ext uri="{FF2B5EF4-FFF2-40B4-BE49-F238E27FC236}">
                      <a16:creationId xmlns:a16="http://schemas.microsoft.com/office/drawing/2014/main" id="{FB4960B0-42B8-C2D1-EDEE-F5EEF88C57F1}"/>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9;p143">
                  <a:extLst>
                    <a:ext uri="{FF2B5EF4-FFF2-40B4-BE49-F238E27FC236}">
                      <a16:creationId xmlns:a16="http://schemas.microsoft.com/office/drawing/2014/main" id="{AF63C807-242F-4ACB-E512-64D9A9EAFFEF}"/>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0;p143">
                  <a:extLst>
                    <a:ext uri="{FF2B5EF4-FFF2-40B4-BE49-F238E27FC236}">
                      <a16:creationId xmlns:a16="http://schemas.microsoft.com/office/drawing/2014/main" id="{564FB298-20F7-6FD5-CADE-7A063D41719B}"/>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5231;p143">
              <a:extLst>
                <a:ext uri="{FF2B5EF4-FFF2-40B4-BE49-F238E27FC236}">
                  <a16:creationId xmlns:a16="http://schemas.microsoft.com/office/drawing/2014/main" id="{B7CD6E23-AE42-660C-EF77-9E7C6A8251D2}"/>
                </a:ext>
              </a:extLst>
            </p:cNvPr>
            <p:cNvGrpSpPr/>
            <p:nvPr/>
          </p:nvGrpSpPr>
          <p:grpSpPr>
            <a:xfrm>
              <a:off x="1371406" y="1474292"/>
              <a:ext cx="518475" cy="879487"/>
              <a:chOff x="1398231" y="1474292"/>
              <a:chExt cx="518475" cy="879487"/>
            </a:xfrm>
          </p:grpSpPr>
          <p:grpSp>
            <p:nvGrpSpPr>
              <p:cNvPr id="29" name="Google Shape;5232;p143">
                <a:extLst>
                  <a:ext uri="{FF2B5EF4-FFF2-40B4-BE49-F238E27FC236}">
                    <a16:creationId xmlns:a16="http://schemas.microsoft.com/office/drawing/2014/main" id="{F43981C3-492E-362C-BA9E-B5ABE3D9DDCB}"/>
                  </a:ext>
                </a:extLst>
              </p:cNvPr>
              <p:cNvGrpSpPr/>
              <p:nvPr/>
            </p:nvGrpSpPr>
            <p:grpSpPr>
              <a:xfrm>
                <a:off x="1398231" y="1474292"/>
                <a:ext cx="518475" cy="341643"/>
                <a:chOff x="1398231" y="1474292"/>
                <a:chExt cx="518475" cy="341643"/>
              </a:xfrm>
            </p:grpSpPr>
            <p:sp>
              <p:nvSpPr>
                <p:cNvPr id="43" name="Google Shape;5233;p143">
                  <a:extLst>
                    <a:ext uri="{FF2B5EF4-FFF2-40B4-BE49-F238E27FC236}">
                      <a16:creationId xmlns:a16="http://schemas.microsoft.com/office/drawing/2014/main" id="{FA240667-3C40-F787-5E55-7BC666DCAE07}"/>
                    </a:ext>
                  </a:extLst>
                </p:cNvPr>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5234;p143">
                  <a:extLst>
                    <a:ext uri="{FF2B5EF4-FFF2-40B4-BE49-F238E27FC236}">
                      <a16:creationId xmlns:a16="http://schemas.microsoft.com/office/drawing/2014/main" id="{1C3A2F81-AF17-034B-AE59-D6DC602559B4}"/>
                    </a:ext>
                  </a:extLst>
                </p:cNvPr>
                <p:cNvGrpSpPr/>
                <p:nvPr/>
              </p:nvGrpSpPr>
              <p:grpSpPr>
                <a:xfrm>
                  <a:off x="1616453" y="1474292"/>
                  <a:ext cx="300253" cy="341643"/>
                  <a:chOff x="1616453" y="1475379"/>
                  <a:chExt cx="300253" cy="341643"/>
                </a:xfrm>
              </p:grpSpPr>
              <p:sp>
                <p:nvSpPr>
                  <p:cNvPr id="45" name="Google Shape;5235;p143">
                    <a:extLst>
                      <a:ext uri="{FF2B5EF4-FFF2-40B4-BE49-F238E27FC236}">
                        <a16:creationId xmlns:a16="http://schemas.microsoft.com/office/drawing/2014/main" id="{279A25E3-A7C4-89F6-16D1-71C78E26EE7D}"/>
                      </a:ext>
                    </a:extLst>
                  </p:cNvPr>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36;p143">
                    <a:extLst>
                      <a:ext uri="{FF2B5EF4-FFF2-40B4-BE49-F238E27FC236}">
                        <a16:creationId xmlns:a16="http://schemas.microsoft.com/office/drawing/2014/main" id="{01C67734-1966-869D-ED52-8A9E3D5B14E7}"/>
                      </a:ext>
                    </a:extLst>
                  </p:cNvPr>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37;p143">
                    <a:extLst>
                      <a:ext uri="{FF2B5EF4-FFF2-40B4-BE49-F238E27FC236}">
                        <a16:creationId xmlns:a16="http://schemas.microsoft.com/office/drawing/2014/main" id="{772883C3-7BAE-1BB8-6412-9D4B48C1227E}"/>
                      </a:ext>
                    </a:extLst>
                  </p:cNvPr>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38;p143">
                    <a:extLst>
                      <a:ext uri="{FF2B5EF4-FFF2-40B4-BE49-F238E27FC236}">
                        <a16:creationId xmlns:a16="http://schemas.microsoft.com/office/drawing/2014/main" id="{ABF7940F-163B-C341-7231-F0FB0DEC9BD3}"/>
                      </a:ext>
                    </a:extLst>
                  </p:cNvPr>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9;p143">
                    <a:extLst>
                      <a:ext uri="{FF2B5EF4-FFF2-40B4-BE49-F238E27FC236}">
                        <a16:creationId xmlns:a16="http://schemas.microsoft.com/office/drawing/2014/main" id="{AA8EC6A8-DDAF-3ADF-512C-90250F723825}"/>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0;p143">
                    <a:extLst>
                      <a:ext uri="{FF2B5EF4-FFF2-40B4-BE49-F238E27FC236}">
                        <a16:creationId xmlns:a16="http://schemas.microsoft.com/office/drawing/2014/main" id="{AB84DE7D-921B-6F8E-12A3-1AD8F9C3597D}"/>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41;p143">
                    <a:extLst>
                      <a:ext uri="{FF2B5EF4-FFF2-40B4-BE49-F238E27FC236}">
                        <a16:creationId xmlns:a16="http://schemas.microsoft.com/office/drawing/2014/main" id="{5878B260-679A-1543-252D-7804B147F9D9}"/>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42;p143">
                    <a:extLst>
                      <a:ext uri="{FF2B5EF4-FFF2-40B4-BE49-F238E27FC236}">
                        <a16:creationId xmlns:a16="http://schemas.microsoft.com/office/drawing/2014/main" id="{819872B7-2C64-71EE-9128-6F3061039953}"/>
                      </a:ext>
                    </a:extLst>
                  </p:cNvPr>
                  <p:cNvGrpSpPr/>
                  <p:nvPr/>
                </p:nvGrpSpPr>
                <p:grpSpPr>
                  <a:xfrm>
                    <a:off x="1839639" y="1475379"/>
                    <a:ext cx="77067" cy="341643"/>
                    <a:chOff x="1839639" y="1475379"/>
                    <a:chExt cx="77067" cy="341643"/>
                  </a:xfrm>
                </p:grpSpPr>
                <p:sp>
                  <p:nvSpPr>
                    <p:cNvPr id="53" name="Google Shape;5243;p143">
                      <a:extLst>
                        <a:ext uri="{FF2B5EF4-FFF2-40B4-BE49-F238E27FC236}">
                          <a16:creationId xmlns:a16="http://schemas.microsoft.com/office/drawing/2014/main" id="{97F55A14-5D58-2CD1-2BA3-957D70C791D0}"/>
                        </a:ext>
                      </a:extLst>
                    </p:cNvPr>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44;p143">
                      <a:extLst>
                        <a:ext uri="{FF2B5EF4-FFF2-40B4-BE49-F238E27FC236}">
                          <a16:creationId xmlns:a16="http://schemas.microsoft.com/office/drawing/2014/main" id="{92AD839E-62C6-DC50-AD36-229A83C1B78B}"/>
                        </a:ext>
                      </a:extLst>
                    </p:cNvPr>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 name="Google Shape;5245;p143">
                <a:extLst>
                  <a:ext uri="{FF2B5EF4-FFF2-40B4-BE49-F238E27FC236}">
                    <a16:creationId xmlns:a16="http://schemas.microsoft.com/office/drawing/2014/main" id="{1937CC5B-6C54-0180-3C72-73B48589594B}"/>
                  </a:ext>
                </a:extLst>
              </p:cNvPr>
              <p:cNvGrpSpPr/>
              <p:nvPr/>
            </p:nvGrpSpPr>
            <p:grpSpPr>
              <a:xfrm>
                <a:off x="1398451" y="2012951"/>
                <a:ext cx="518255" cy="340828"/>
                <a:chOff x="1398451" y="2012951"/>
                <a:chExt cx="518255" cy="340828"/>
              </a:xfrm>
            </p:grpSpPr>
            <p:sp>
              <p:nvSpPr>
                <p:cNvPr id="31" name="Google Shape;5246;p143">
                  <a:extLst>
                    <a:ext uri="{FF2B5EF4-FFF2-40B4-BE49-F238E27FC236}">
                      <a16:creationId xmlns:a16="http://schemas.microsoft.com/office/drawing/2014/main" id="{C4CE6891-0A9F-B64A-FFAB-C9600E0D40DB}"/>
                    </a:ext>
                  </a:extLst>
                </p:cNvPr>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247;p143">
                  <a:extLst>
                    <a:ext uri="{FF2B5EF4-FFF2-40B4-BE49-F238E27FC236}">
                      <a16:creationId xmlns:a16="http://schemas.microsoft.com/office/drawing/2014/main" id="{1EB35F28-4B47-5CD0-FD9D-4D17A41E02D6}"/>
                    </a:ext>
                  </a:extLst>
                </p:cNvPr>
                <p:cNvGrpSpPr/>
                <p:nvPr/>
              </p:nvGrpSpPr>
              <p:grpSpPr>
                <a:xfrm>
                  <a:off x="1616453" y="2012951"/>
                  <a:ext cx="300253" cy="340828"/>
                  <a:chOff x="1616453" y="2013538"/>
                  <a:chExt cx="300253" cy="340828"/>
                </a:xfrm>
              </p:grpSpPr>
              <p:sp>
                <p:nvSpPr>
                  <p:cNvPr id="33" name="Google Shape;5248;p143">
                    <a:extLst>
                      <a:ext uri="{FF2B5EF4-FFF2-40B4-BE49-F238E27FC236}">
                        <a16:creationId xmlns:a16="http://schemas.microsoft.com/office/drawing/2014/main" id="{C081B418-80FB-8213-0EAD-21AB4F529D1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49;p143">
                    <a:extLst>
                      <a:ext uri="{FF2B5EF4-FFF2-40B4-BE49-F238E27FC236}">
                        <a16:creationId xmlns:a16="http://schemas.microsoft.com/office/drawing/2014/main" id="{1E532C40-50CA-729D-A5C2-73789FEA02D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50;p143">
                    <a:extLst>
                      <a:ext uri="{FF2B5EF4-FFF2-40B4-BE49-F238E27FC236}">
                        <a16:creationId xmlns:a16="http://schemas.microsoft.com/office/drawing/2014/main" id="{366614DA-A042-5FBC-7782-0E3E4901111C}"/>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1;p143">
                    <a:extLst>
                      <a:ext uri="{FF2B5EF4-FFF2-40B4-BE49-F238E27FC236}">
                        <a16:creationId xmlns:a16="http://schemas.microsoft.com/office/drawing/2014/main" id="{6732B7CF-42B6-5112-D171-8CDDDDA39FD5}"/>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52;p143">
                    <a:extLst>
                      <a:ext uri="{FF2B5EF4-FFF2-40B4-BE49-F238E27FC236}">
                        <a16:creationId xmlns:a16="http://schemas.microsoft.com/office/drawing/2014/main" id="{05482612-1C19-0DEC-07E6-7B4ABD938A9B}"/>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53;p143">
                    <a:extLst>
                      <a:ext uri="{FF2B5EF4-FFF2-40B4-BE49-F238E27FC236}">
                        <a16:creationId xmlns:a16="http://schemas.microsoft.com/office/drawing/2014/main" id="{63AD93E9-F800-8DA4-4A72-3D0E50801C7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54;p143">
                    <a:extLst>
                      <a:ext uri="{FF2B5EF4-FFF2-40B4-BE49-F238E27FC236}">
                        <a16:creationId xmlns:a16="http://schemas.microsoft.com/office/drawing/2014/main" id="{827124D2-6FDC-58F0-44C5-A161C5709D49}"/>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5255;p143">
                    <a:extLst>
                      <a:ext uri="{FF2B5EF4-FFF2-40B4-BE49-F238E27FC236}">
                        <a16:creationId xmlns:a16="http://schemas.microsoft.com/office/drawing/2014/main" id="{FBCA4965-84BB-F6B9-A7AE-5932CDE76562}"/>
                      </a:ext>
                    </a:extLst>
                  </p:cNvPr>
                  <p:cNvGrpSpPr/>
                  <p:nvPr/>
                </p:nvGrpSpPr>
                <p:grpSpPr>
                  <a:xfrm>
                    <a:off x="1839639" y="2013538"/>
                    <a:ext cx="77067" cy="340828"/>
                    <a:chOff x="1839639" y="2013538"/>
                    <a:chExt cx="77067" cy="340828"/>
                  </a:xfrm>
                </p:grpSpPr>
                <p:sp>
                  <p:nvSpPr>
                    <p:cNvPr id="41" name="Google Shape;5256;p143">
                      <a:extLst>
                        <a:ext uri="{FF2B5EF4-FFF2-40B4-BE49-F238E27FC236}">
                          <a16:creationId xmlns:a16="http://schemas.microsoft.com/office/drawing/2014/main" id="{BEA36261-823A-FFE8-3317-BCB9DD14D552}"/>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7;p143">
                      <a:extLst>
                        <a:ext uri="{FF2B5EF4-FFF2-40B4-BE49-F238E27FC236}">
                          <a16:creationId xmlns:a16="http://schemas.microsoft.com/office/drawing/2014/main" id="{3ABE5392-A15F-C684-D6F1-9B2C6DEF29FE}"/>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 name="Google Shape;6723;p147">
            <a:extLst>
              <a:ext uri="{FF2B5EF4-FFF2-40B4-BE49-F238E27FC236}">
                <a16:creationId xmlns:a16="http://schemas.microsoft.com/office/drawing/2014/main" id="{70FD06CC-79BF-1D48-A509-8EA9F38DE4BE}"/>
              </a:ext>
            </a:extLst>
          </p:cNvPr>
          <p:cNvGrpSpPr/>
          <p:nvPr/>
        </p:nvGrpSpPr>
        <p:grpSpPr>
          <a:xfrm>
            <a:off x="4140831" y="1776900"/>
            <a:ext cx="339411" cy="337211"/>
            <a:chOff x="5049575" y="4993600"/>
            <a:chExt cx="482050" cy="478925"/>
          </a:xfrm>
        </p:grpSpPr>
        <p:sp>
          <p:nvSpPr>
            <p:cNvPr id="65" name="Google Shape;6724;p147">
              <a:extLst>
                <a:ext uri="{FF2B5EF4-FFF2-40B4-BE49-F238E27FC236}">
                  <a16:creationId xmlns:a16="http://schemas.microsoft.com/office/drawing/2014/main" id="{91E0B41A-BC9F-6E86-1D93-E8360EBD846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725;p147">
              <a:extLst>
                <a:ext uri="{FF2B5EF4-FFF2-40B4-BE49-F238E27FC236}">
                  <a16:creationId xmlns:a16="http://schemas.microsoft.com/office/drawing/2014/main" id="{205AEFB9-E12C-82C0-9E8C-0246F7500BBC}"/>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726;p147">
              <a:extLst>
                <a:ext uri="{FF2B5EF4-FFF2-40B4-BE49-F238E27FC236}">
                  <a16:creationId xmlns:a16="http://schemas.microsoft.com/office/drawing/2014/main" id="{BB4C3B86-CD8B-CC42-2A8C-47062317DD5E}"/>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727;p147">
              <a:extLst>
                <a:ext uri="{FF2B5EF4-FFF2-40B4-BE49-F238E27FC236}">
                  <a16:creationId xmlns:a16="http://schemas.microsoft.com/office/drawing/2014/main" id="{F29F0F51-F9CD-080B-0E45-139A8521E0AA}"/>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6723;p147">
            <a:extLst>
              <a:ext uri="{FF2B5EF4-FFF2-40B4-BE49-F238E27FC236}">
                <a16:creationId xmlns:a16="http://schemas.microsoft.com/office/drawing/2014/main" id="{7B7BAFAC-7718-FE2A-DC60-FBB760B2257D}"/>
              </a:ext>
            </a:extLst>
          </p:cNvPr>
          <p:cNvGrpSpPr/>
          <p:nvPr/>
        </p:nvGrpSpPr>
        <p:grpSpPr>
          <a:xfrm>
            <a:off x="4633705" y="1770219"/>
            <a:ext cx="339411" cy="337211"/>
            <a:chOff x="5049575" y="4993600"/>
            <a:chExt cx="482050" cy="478925"/>
          </a:xfrm>
        </p:grpSpPr>
        <p:sp>
          <p:nvSpPr>
            <p:cNvPr id="70" name="Google Shape;6724;p147">
              <a:extLst>
                <a:ext uri="{FF2B5EF4-FFF2-40B4-BE49-F238E27FC236}">
                  <a16:creationId xmlns:a16="http://schemas.microsoft.com/office/drawing/2014/main" id="{F469DE62-5BF9-D23F-3369-B2E00A933346}"/>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725;p147">
              <a:extLst>
                <a:ext uri="{FF2B5EF4-FFF2-40B4-BE49-F238E27FC236}">
                  <a16:creationId xmlns:a16="http://schemas.microsoft.com/office/drawing/2014/main" id="{384EA2D0-6750-3191-D214-9CE6CD548F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6726;p147">
              <a:extLst>
                <a:ext uri="{FF2B5EF4-FFF2-40B4-BE49-F238E27FC236}">
                  <a16:creationId xmlns:a16="http://schemas.microsoft.com/office/drawing/2014/main" id="{23DD8FA6-CE18-5D2B-7D41-334E51D0D93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6727;p147">
              <a:extLst>
                <a:ext uri="{FF2B5EF4-FFF2-40B4-BE49-F238E27FC236}">
                  <a16:creationId xmlns:a16="http://schemas.microsoft.com/office/drawing/2014/main" id="{1AA07620-D601-A783-0B66-BFB843581E95}"/>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 name="Google Shape;6723;p147">
            <a:extLst>
              <a:ext uri="{FF2B5EF4-FFF2-40B4-BE49-F238E27FC236}">
                <a16:creationId xmlns:a16="http://schemas.microsoft.com/office/drawing/2014/main" id="{54A94989-7BA8-C6A2-E94C-1E00120DF8E6}"/>
              </a:ext>
            </a:extLst>
          </p:cNvPr>
          <p:cNvGrpSpPr/>
          <p:nvPr/>
        </p:nvGrpSpPr>
        <p:grpSpPr>
          <a:xfrm>
            <a:off x="4403218" y="2103258"/>
            <a:ext cx="339411" cy="337211"/>
            <a:chOff x="5049575" y="4993600"/>
            <a:chExt cx="482050" cy="478925"/>
          </a:xfrm>
        </p:grpSpPr>
        <p:sp>
          <p:nvSpPr>
            <p:cNvPr id="75" name="Google Shape;6724;p147">
              <a:extLst>
                <a:ext uri="{FF2B5EF4-FFF2-40B4-BE49-F238E27FC236}">
                  <a16:creationId xmlns:a16="http://schemas.microsoft.com/office/drawing/2014/main" id="{5A88E3D3-B597-BB4D-68F9-BE09102F6BE5}"/>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6725;p147">
              <a:extLst>
                <a:ext uri="{FF2B5EF4-FFF2-40B4-BE49-F238E27FC236}">
                  <a16:creationId xmlns:a16="http://schemas.microsoft.com/office/drawing/2014/main" id="{CD4D7129-0193-D2C9-638D-A7A05EADF3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6726;p147">
              <a:extLst>
                <a:ext uri="{FF2B5EF4-FFF2-40B4-BE49-F238E27FC236}">
                  <a16:creationId xmlns:a16="http://schemas.microsoft.com/office/drawing/2014/main" id="{D293F704-6A78-8CCC-A052-C5BC85437A9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6727;p147">
              <a:extLst>
                <a:ext uri="{FF2B5EF4-FFF2-40B4-BE49-F238E27FC236}">
                  <a16:creationId xmlns:a16="http://schemas.microsoft.com/office/drawing/2014/main" id="{4D0EEDA8-6B42-D22F-54BF-92D47B30A2C9}"/>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7328;p149">
            <a:extLst>
              <a:ext uri="{FF2B5EF4-FFF2-40B4-BE49-F238E27FC236}">
                <a16:creationId xmlns:a16="http://schemas.microsoft.com/office/drawing/2014/main" id="{59552B8A-D784-C750-E35D-8B8ECD486127}"/>
              </a:ext>
            </a:extLst>
          </p:cNvPr>
          <p:cNvGrpSpPr/>
          <p:nvPr/>
        </p:nvGrpSpPr>
        <p:grpSpPr>
          <a:xfrm>
            <a:off x="2080875" y="1698750"/>
            <a:ext cx="823572" cy="725337"/>
            <a:chOff x="583100" y="3982600"/>
            <a:chExt cx="296175" cy="296175"/>
          </a:xfrm>
        </p:grpSpPr>
        <p:sp>
          <p:nvSpPr>
            <p:cNvPr id="80" name="Google Shape;7329;p149">
              <a:extLst>
                <a:ext uri="{FF2B5EF4-FFF2-40B4-BE49-F238E27FC236}">
                  <a16:creationId xmlns:a16="http://schemas.microsoft.com/office/drawing/2014/main" id="{64130C2A-BCA5-244F-7348-7D0D0CC09BE7}"/>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49">
              <a:extLst>
                <a:ext uri="{FF2B5EF4-FFF2-40B4-BE49-F238E27FC236}">
                  <a16:creationId xmlns:a16="http://schemas.microsoft.com/office/drawing/2014/main" id="{9E385531-BE2A-849A-A542-2C37AE787ED4}"/>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49">
              <a:extLst>
                <a:ext uri="{FF2B5EF4-FFF2-40B4-BE49-F238E27FC236}">
                  <a16:creationId xmlns:a16="http://schemas.microsoft.com/office/drawing/2014/main" id="{D45999C5-4290-3EBD-45B1-F238A8F5E664}"/>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49">
              <a:extLst>
                <a:ext uri="{FF2B5EF4-FFF2-40B4-BE49-F238E27FC236}">
                  <a16:creationId xmlns:a16="http://schemas.microsoft.com/office/drawing/2014/main" id="{6F32BDA4-498C-5E1A-8683-64AB379034D8}"/>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49">
              <a:extLst>
                <a:ext uri="{FF2B5EF4-FFF2-40B4-BE49-F238E27FC236}">
                  <a16:creationId xmlns:a16="http://schemas.microsoft.com/office/drawing/2014/main" id="{1AA0C711-467D-DCA2-3C59-41AA62963598}"/>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4;p149">
              <a:extLst>
                <a:ext uri="{FF2B5EF4-FFF2-40B4-BE49-F238E27FC236}">
                  <a16:creationId xmlns:a16="http://schemas.microsoft.com/office/drawing/2014/main" id="{2449BB76-AE4F-BD64-F4B9-2660AA83D1C1}"/>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35;p149">
              <a:extLst>
                <a:ext uri="{FF2B5EF4-FFF2-40B4-BE49-F238E27FC236}">
                  <a16:creationId xmlns:a16="http://schemas.microsoft.com/office/drawing/2014/main" id="{C732410D-0997-7F74-6C0D-266FA83FCFF3}"/>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95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477875"/>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An auction company wants to take its auctions online to a nationwide scale. Customers choose the auction to participate in, wait until the auction begins, then bid as if they are there in the room with the auctioneer.</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Users: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Requirements: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Auctions must be as real-time as possible.</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Additional context:</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auction company is expanding aggressively by merging with smaller competitors.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budget is not constrained. This is a strategic direction.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company just exited a lawsuit where it settled a suit alleging fraud.</a:t>
            </a:r>
          </a:p>
        </p:txBody>
      </p:sp>
    </p:spTree>
    <p:extLst>
      <p:ext uri="{BB962C8B-B14F-4D97-AF65-F5344CB8AC3E}">
        <p14:creationId xmlns:p14="http://schemas.microsoft.com/office/powerpoint/2010/main" val="2485681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1492716"/>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“Nationwide scale,” </a:t>
            </a:r>
          </a:p>
          <a:p>
            <a:pPr rtl="0">
              <a:lnSpc>
                <a:spcPct val="150000"/>
              </a:lnSpc>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“auctions must be as real-time as possible.”</a:t>
            </a:r>
          </a:p>
        </p:txBody>
      </p:sp>
    </p:spTree>
    <p:extLst>
      <p:ext uri="{BB962C8B-B14F-4D97-AF65-F5344CB8AC3E}">
        <p14:creationId xmlns:p14="http://schemas.microsoft.com/office/powerpoint/2010/main" val="13866142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954107"/>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“company just exited a lawsuit where it settled a suit alleging fraud.”</a:t>
            </a:r>
          </a:p>
        </p:txBody>
      </p:sp>
    </p:spTree>
    <p:extLst>
      <p:ext uri="{BB962C8B-B14F-4D97-AF65-F5344CB8AC3E}">
        <p14:creationId xmlns:p14="http://schemas.microsoft.com/office/powerpoint/2010/main" val="325716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138499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endParaRPr lang="en-US" b="1"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
        <p:nvSpPr>
          <p:cNvPr id="3" name="TextBox 2">
            <a:extLst>
              <a:ext uri="{FF2B5EF4-FFF2-40B4-BE49-F238E27FC236}">
                <a16:creationId xmlns:a16="http://schemas.microsoft.com/office/drawing/2014/main" id="{92AC729B-62E4-F4AD-B38D-A9885703FD94}"/>
              </a:ext>
            </a:extLst>
          </p:cNvPr>
          <p:cNvSpPr txBox="1"/>
          <p:nvPr/>
        </p:nvSpPr>
        <p:spPr>
          <a:xfrm>
            <a:off x="1722966" y="2571750"/>
            <a:ext cx="5820833" cy="523220"/>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p>
        </p:txBody>
      </p:sp>
    </p:spTree>
    <p:extLst>
      <p:ext uri="{BB962C8B-B14F-4D97-AF65-F5344CB8AC3E}">
        <p14:creationId xmlns:p14="http://schemas.microsoft.com/office/powerpoint/2010/main" val="276338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203132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 </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8909076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1432800" y="2456012"/>
            <a:ext cx="6278400" cy="1105200"/>
          </a:xfrm>
        </p:spPr>
        <p:txBody>
          <a:bodyPr/>
          <a:lstStyle/>
          <a:p>
            <a:r>
              <a:rPr lang="en-US" sz="4800" dirty="0"/>
              <a:t>Component-Based Thinking</a:t>
            </a:r>
          </a:p>
        </p:txBody>
      </p:sp>
    </p:spTree>
    <p:extLst>
      <p:ext uri="{BB962C8B-B14F-4D97-AF65-F5344CB8AC3E}">
        <p14:creationId xmlns:p14="http://schemas.microsoft.com/office/powerpoint/2010/main" val="1747178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Component Scope</a:t>
            </a:r>
          </a:p>
        </p:txBody>
      </p:sp>
      <p:grpSp>
        <p:nvGrpSpPr>
          <p:cNvPr id="3" name="Google Shape;6446;p147">
            <a:extLst>
              <a:ext uri="{FF2B5EF4-FFF2-40B4-BE49-F238E27FC236}">
                <a16:creationId xmlns:a16="http://schemas.microsoft.com/office/drawing/2014/main" id="{5E37D130-87FA-F448-B39A-43306AC2F834}"/>
              </a:ext>
            </a:extLst>
          </p:cNvPr>
          <p:cNvGrpSpPr/>
          <p:nvPr/>
        </p:nvGrpSpPr>
        <p:grpSpPr>
          <a:xfrm>
            <a:off x="5327741" y="1880027"/>
            <a:ext cx="457752" cy="457752"/>
            <a:chOff x="4456875" y="1435075"/>
            <a:chExt cx="481825" cy="481825"/>
          </a:xfrm>
          <a:solidFill>
            <a:schemeClr val="bg1"/>
          </a:solidFill>
        </p:grpSpPr>
        <p:sp>
          <p:nvSpPr>
            <p:cNvPr id="4" name="Google Shape;6447;p147">
              <a:extLst>
                <a:ext uri="{FF2B5EF4-FFF2-40B4-BE49-F238E27FC236}">
                  <a16:creationId xmlns:a16="http://schemas.microsoft.com/office/drawing/2014/main" id="{E29B67D8-2165-0254-E807-0E98D99CA1BD}"/>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448;p147">
              <a:extLst>
                <a:ext uri="{FF2B5EF4-FFF2-40B4-BE49-F238E27FC236}">
                  <a16:creationId xmlns:a16="http://schemas.microsoft.com/office/drawing/2014/main" id="{CD5CDCB3-57C5-05B5-C171-F2B7CB56FAC9}"/>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449;p147">
              <a:extLst>
                <a:ext uri="{FF2B5EF4-FFF2-40B4-BE49-F238E27FC236}">
                  <a16:creationId xmlns:a16="http://schemas.microsoft.com/office/drawing/2014/main" id="{064A0611-52E2-E2CB-DDF2-20BB19B2FAC1}"/>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450;p147">
              <a:extLst>
                <a:ext uri="{FF2B5EF4-FFF2-40B4-BE49-F238E27FC236}">
                  <a16:creationId xmlns:a16="http://schemas.microsoft.com/office/drawing/2014/main" id="{D3C26F9B-A2EC-FED8-60BA-2511167BB851}"/>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451;p147">
              <a:extLst>
                <a:ext uri="{FF2B5EF4-FFF2-40B4-BE49-F238E27FC236}">
                  <a16:creationId xmlns:a16="http://schemas.microsoft.com/office/drawing/2014/main" id="{859E0324-192C-EB2E-1F12-2BE03B99816E}"/>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452;p147">
              <a:extLst>
                <a:ext uri="{FF2B5EF4-FFF2-40B4-BE49-F238E27FC236}">
                  <a16:creationId xmlns:a16="http://schemas.microsoft.com/office/drawing/2014/main" id="{2919C9E7-B9A4-DE52-FFDB-B4970BF2D55B}"/>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453;p147">
              <a:extLst>
                <a:ext uri="{FF2B5EF4-FFF2-40B4-BE49-F238E27FC236}">
                  <a16:creationId xmlns:a16="http://schemas.microsoft.com/office/drawing/2014/main" id="{7B05EF10-A6C9-6542-CC35-E6B5B0150586}"/>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454;p147">
              <a:extLst>
                <a:ext uri="{FF2B5EF4-FFF2-40B4-BE49-F238E27FC236}">
                  <a16:creationId xmlns:a16="http://schemas.microsoft.com/office/drawing/2014/main" id="{C6062AFC-6359-3406-5BEA-A8A544379B17}"/>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455;p147">
              <a:extLst>
                <a:ext uri="{FF2B5EF4-FFF2-40B4-BE49-F238E27FC236}">
                  <a16:creationId xmlns:a16="http://schemas.microsoft.com/office/drawing/2014/main" id="{4965B2BF-ECB7-2C6E-7424-98951252382F}"/>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6456;p147">
              <a:extLst>
                <a:ext uri="{FF2B5EF4-FFF2-40B4-BE49-F238E27FC236}">
                  <a16:creationId xmlns:a16="http://schemas.microsoft.com/office/drawing/2014/main" id="{1035D579-2277-A271-BF41-B8DA02D183FD}"/>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457;p147">
              <a:extLst>
                <a:ext uri="{FF2B5EF4-FFF2-40B4-BE49-F238E27FC236}">
                  <a16:creationId xmlns:a16="http://schemas.microsoft.com/office/drawing/2014/main" id="{235E4CC5-5120-DAE9-4CB5-32D715EED45E}"/>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458;p147">
              <a:extLst>
                <a:ext uri="{FF2B5EF4-FFF2-40B4-BE49-F238E27FC236}">
                  <a16:creationId xmlns:a16="http://schemas.microsoft.com/office/drawing/2014/main" id="{F7753DCB-8724-30B1-483C-C0E959342EE3}"/>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459;p147">
              <a:extLst>
                <a:ext uri="{FF2B5EF4-FFF2-40B4-BE49-F238E27FC236}">
                  <a16:creationId xmlns:a16="http://schemas.microsoft.com/office/drawing/2014/main" id="{3E8714F6-071A-84C9-2D2A-7E0658672D8A}"/>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460;p147">
              <a:extLst>
                <a:ext uri="{FF2B5EF4-FFF2-40B4-BE49-F238E27FC236}">
                  <a16:creationId xmlns:a16="http://schemas.microsoft.com/office/drawing/2014/main" id="{DB849B4C-B874-3470-986F-1299D44D8017}"/>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461;p147">
              <a:extLst>
                <a:ext uri="{FF2B5EF4-FFF2-40B4-BE49-F238E27FC236}">
                  <a16:creationId xmlns:a16="http://schemas.microsoft.com/office/drawing/2014/main" id="{3AF2B1EA-5275-5F99-8B63-7A6357865C66}"/>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462;p147">
              <a:extLst>
                <a:ext uri="{FF2B5EF4-FFF2-40B4-BE49-F238E27FC236}">
                  <a16:creationId xmlns:a16="http://schemas.microsoft.com/office/drawing/2014/main" id="{76E9ECE1-E0AB-E7CC-2E8D-42564DA8653C}"/>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6463;p147">
              <a:extLst>
                <a:ext uri="{FF2B5EF4-FFF2-40B4-BE49-F238E27FC236}">
                  <a16:creationId xmlns:a16="http://schemas.microsoft.com/office/drawing/2014/main" id="{396009A4-494D-FE4B-4113-26200CB8FE46}"/>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6464;p147">
              <a:extLst>
                <a:ext uri="{FF2B5EF4-FFF2-40B4-BE49-F238E27FC236}">
                  <a16:creationId xmlns:a16="http://schemas.microsoft.com/office/drawing/2014/main" id="{C7882B92-2EE4-6E05-AD37-7E710D6EB495}"/>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465;p147">
              <a:extLst>
                <a:ext uri="{FF2B5EF4-FFF2-40B4-BE49-F238E27FC236}">
                  <a16:creationId xmlns:a16="http://schemas.microsoft.com/office/drawing/2014/main" id="{73F1C8B9-A23A-6669-855A-00BAE08CAE33}"/>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 name="TextBox 23">
            <a:extLst>
              <a:ext uri="{FF2B5EF4-FFF2-40B4-BE49-F238E27FC236}">
                <a16:creationId xmlns:a16="http://schemas.microsoft.com/office/drawing/2014/main" id="{3ED8F55E-0123-0D9D-444F-E4A757FC05BF}"/>
              </a:ext>
            </a:extLst>
          </p:cNvPr>
          <p:cNvSpPr txBox="1"/>
          <p:nvPr/>
        </p:nvSpPr>
        <p:spPr>
          <a:xfrm>
            <a:off x="4305265" y="2453127"/>
            <a:ext cx="2499498" cy="461665"/>
          </a:xfrm>
          <a:prstGeom prst="rect">
            <a:avLst/>
          </a:prstGeom>
          <a:noFill/>
        </p:spPr>
        <p:txBody>
          <a:bodyPr wrap="square" rtlCol="0">
            <a:spAutoFit/>
          </a:bodyPr>
          <a:lstStyle/>
          <a:p>
            <a:pPr algn="ctr"/>
            <a:r>
              <a:rPr lang="en-US" sz="2400" b="1" dirty="0">
                <a:solidFill>
                  <a:schemeClr val="bg1"/>
                </a:solidFill>
              </a:rPr>
              <a:t>Service</a:t>
            </a:r>
            <a:endParaRPr lang="en-US" sz="1600" b="1" dirty="0">
              <a:solidFill>
                <a:schemeClr val="bg1"/>
              </a:solidFill>
            </a:endParaRPr>
          </a:p>
        </p:txBody>
      </p:sp>
      <p:grpSp>
        <p:nvGrpSpPr>
          <p:cNvPr id="26" name="Google Shape;8533;p151">
            <a:extLst>
              <a:ext uri="{FF2B5EF4-FFF2-40B4-BE49-F238E27FC236}">
                <a16:creationId xmlns:a16="http://schemas.microsoft.com/office/drawing/2014/main" id="{9058F2FA-032E-34B5-1DD2-E2CD41854631}"/>
              </a:ext>
            </a:extLst>
          </p:cNvPr>
          <p:cNvGrpSpPr/>
          <p:nvPr/>
        </p:nvGrpSpPr>
        <p:grpSpPr>
          <a:xfrm>
            <a:off x="2351681" y="1873997"/>
            <a:ext cx="480586" cy="478110"/>
            <a:chOff x="-47155575" y="3200500"/>
            <a:chExt cx="300875" cy="299325"/>
          </a:xfrm>
          <a:solidFill>
            <a:schemeClr val="bg1"/>
          </a:solidFill>
        </p:grpSpPr>
        <p:sp>
          <p:nvSpPr>
            <p:cNvPr id="27" name="Google Shape;8534;p151">
              <a:extLst>
                <a:ext uri="{FF2B5EF4-FFF2-40B4-BE49-F238E27FC236}">
                  <a16:creationId xmlns:a16="http://schemas.microsoft.com/office/drawing/2014/main" id="{F18F4393-802C-0DF1-AE51-64C99916881E}"/>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35;p151">
              <a:extLst>
                <a:ext uri="{FF2B5EF4-FFF2-40B4-BE49-F238E27FC236}">
                  <a16:creationId xmlns:a16="http://schemas.microsoft.com/office/drawing/2014/main" id="{F0794425-E08F-A0D2-7769-4056CF5B1360}"/>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36;p151">
              <a:extLst>
                <a:ext uri="{FF2B5EF4-FFF2-40B4-BE49-F238E27FC236}">
                  <a16:creationId xmlns:a16="http://schemas.microsoft.com/office/drawing/2014/main" id="{806A19C0-8C9A-2227-7DE3-3ECFD4F86C02}"/>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37;p151">
              <a:extLst>
                <a:ext uri="{FF2B5EF4-FFF2-40B4-BE49-F238E27FC236}">
                  <a16:creationId xmlns:a16="http://schemas.microsoft.com/office/drawing/2014/main" id="{4414E6A4-E6C0-0F7D-49BD-2B05F1F5510A}"/>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38;p151">
              <a:extLst>
                <a:ext uri="{FF2B5EF4-FFF2-40B4-BE49-F238E27FC236}">
                  <a16:creationId xmlns:a16="http://schemas.microsoft.com/office/drawing/2014/main" id="{B8E0647F-E8C0-7F4B-1DAF-CC7A54328C08}"/>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39;p151">
              <a:extLst>
                <a:ext uri="{FF2B5EF4-FFF2-40B4-BE49-F238E27FC236}">
                  <a16:creationId xmlns:a16="http://schemas.microsoft.com/office/drawing/2014/main" id="{24797E61-551D-64BB-9DC3-33E146137BA1}"/>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DC0F6E30-D089-C7E9-7DD0-3939E2F07843}"/>
              </a:ext>
            </a:extLst>
          </p:cNvPr>
          <p:cNvSpPr txBox="1"/>
          <p:nvPr/>
        </p:nvSpPr>
        <p:spPr>
          <a:xfrm>
            <a:off x="1371794" y="2453127"/>
            <a:ext cx="2499498" cy="461665"/>
          </a:xfrm>
          <a:prstGeom prst="rect">
            <a:avLst/>
          </a:prstGeom>
          <a:noFill/>
        </p:spPr>
        <p:txBody>
          <a:bodyPr wrap="square" rtlCol="0">
            <a:spAutoFit/>
          </a:bodyPr>
          <a:lstStyle/>
          <a:p>
            <a:pPr algn="ctr"/>
            <a:r>
              <a:rPr lang="en-US" sz="2400" b="1" dirty="0">
                <a:solidFill>
                  <a:schemeClr val="bg1"/>
                </a:solidFill>
              </a:rPr>
              <a:t>Library</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987734" y="3464343"/>
            <a:ext cx="4635062" cy="646331"/>
          </a:xfrm>
          <a:prstGeom prst="rect">
            <a:avLst/>
          </a:prstGeom>
          <a:noFill/>
        </p:spPr>
        <p:txBody>
          <a:bodyPr wrap="square">
            <a:spAutoFit/>
          </a:bodyPr>
          <a:lstStyle/>
          <a:p>
            <a:r>
              <a:rPr lang="en-US" sz="1800" b="1" i="1" u="none" strike="noStrike" dirty="0">
                <a:solidFill>
                  <a:schemeClr val="bg1"/>
                </a:solidFill>
                <a:effectLst/>
                <a:latin typeface="Arial" panose="020B0604020202020204" pitchFamily="34" charset="0"/>
              </a:rPr>
              <a:t>Fundamental modular building blocks in architecture</a:t>
            </a:r>
            <a:endParaRPr lang="en-US" sz="1800" i="1" dirty="0">
              <a:solidFill>
                <a:schemeClr val="bg1"/>
              </a:solidFill>
            </a:endParaRPr>
          </a:p>
        </p:txBody>
      </p:sp>
    </p:spTree>
    <p:extLst>
      <p:ext uri="{BB962C8B-B14F-4D97-AF65-F5344CB8AC3E}">
        <p14:creationId xmlns:p14="http://schemas.microsoft.com/office/powerpoint/2010/main" val="41020852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036419" y="1754412"/>
            <a:ext cx="4804706" cy="1200329"/>
          </a:xfrm>
          <a:prstGeom prst="rect">
            <a:avLst/>
          </a:prstGeom>
          <a:noFill/>
        </p:spPr>
        <p:txBody>
          <a:bodyPr wrap="square">
            <a:spAutoFit/>
          </a:bodyPr>
          <a:lstStyle/>
          <a:p>
            <a:r>
              <a:rPr lang="en-US" sz="1800" b="1" i="1" dirty="0">
                <a:solidFill>
                  <a:schemeClr val="bg1"/>
                </a:solidFill>
                <a:latin typeface="Arial" panose="020B0604020202020204" pitchFamily="34" charset="0"/>
              </a:rPr>
              <a:t>D</a:t>
            </a:r>
            <a:r>
              <a:rPr lang="en-US" sz="1800" b="1" i="1" u="none" strike="noStrike" dirty="0">
                <a:solidFill>
                  <a:schemeClr val="bg1"/>
                </a:solidFill>
                <a:effectLst/>
                <a:latin typeface="Arial" panose="020B0604020202020204" pitchFamily="34" charset="0"/>
              </a:rPr>
              <a:t>efines, refines, manages, and governs components within an architecture,</a:t>
            </a:r>
          </a:p>
          <a:p>
            <a:endParaRPr lang="en-US" sz="1800" b="1" i="1" dirty="0">
              <a:solidFill>
                <a:schemeClr val="bg1"/>
              </a:solidFill>
              <a:latin typeface="Arial" panose="020B0604020202020204" pitchFamily="34" charset="0"/>
            </a:endParaRPr>
          </a:p>
          <a:p>
            <a:r>
              <a:rPr lang="en-US" sz="1800" b="1" i="1" dirty="0">
                <a:solidFill>
                  <a:schemeClr val="bg1"/>
                </a:solidFill>
                <a:latin typeface="Arial" panose="020B0604020202020204" pitchFamily="34" charset="0"/>
              </a:rPr>
              <a:t>and </a:t>
            </a:r>
            <a:r>
              <a:rPr lang="en-US" sz="1800" b="1" i="1" u="none" strike="noStrike" dirty="0">
                <a:solidFill>
                  <a:schemeClr val="bg1"/>
                </a:solidFill>
                <a:effectLst/>
                <a:latin typeface="Arial" panose="020B0604020202020204" pitchFamily="34" charset="0"/>
              </a:rPr>
              <a:t>in collaboration with …</a:t>
            </a:r>
            <a:endParaRPr lang="en-US" sz="1800" i="1" dirty="0">
              <a:solidFill>
                <a:schemeClr val="bg1"/>
              </a:solidFill>
            </a:endParaRPr>
          </a:p>
        </p:txBody>
      </p:sp>
    </p:spTree>
    <p:extLst>
      <p:ext uri="{BB962C8B-B14F-4D97-AF65-F5344CB8AC3E}">
        <p14:creationId xmlns:p14="http://schemas.microsoft.com/office/powerpoint/2010/main" val="20166300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2" name="TextBox 1">
            <a:extLst>
              <a:ext uri="{FF2B5EF4-FFF2-40B4-BE49-F238E27FC236}">
                <a16:creationId xmlns:a16="http://schemas.microsoft.com/office/drawing/2014/main" id="{5ECE4B9E-EAEF-D777-6AA8-8C8428F07BEB}"/>
              </a:ext>
            </a:extLst>
          </p:cNvPr>
          <p:cNvSpPr txBox="1"/>
          <p:nvPr/>
        </p:nvSpPr>
        <p:spPr>
          <a:xfrm>
            <a:off x="6046837" y="2674192"/>
            <a:ext cx="2499498" cy="707886"/>
          </a:xfrm>
          <a:prstGeom prst="rect">
            <a:avLst/>
          </a:prstGeom>
          <a:noFill/>
        </p:spPr>
        <p:txBody>
          <a:bodyPr wrap="square" rtlCol="0">
            <a:spAutoFit/>
          </a:bodyPr>
          <a:lstStyle/>
          <a:p>
            <a:pPr algn="ctr"/>
            <a:r>
              <a:rPr lang="en-US" sz="2000" b="1" dirty="0">
                <a:solidFill>
                  <a:schemeClr val="bg1"/>
                </a:solidFill>
              </a:rPr>
              <a:t>Development process</a:t>
            </a:r>
            <a:endParaRPr lang="en-US" b="1" dirty="0">
              <a:solidFill>
                <a:schemeClr val="bg1"/>
              </a:solidFill>
            </a:endParaRPr>
          </a:p>
        </p:txBody>
      </p:sp>
      <p:sp>
        <p:nvSpPr>
          <p:cNvPr id="3" name="TextBox 2">
            <a:extLst>
              <a:ext uri="{FF2B5EF4-FFF2-40B4-BE49-F238E27FC236}">
                <a16:creationId xmlns:a16="http://schemas.microsoft.com/office/drawing/2014/main" id="{33114D42-A863-DD7F-E4A9-C9C6CBEC6647}"/>
              </a:ext>
            </a:extLst>
          </p:cNvPr>
          <p:cNvSpPr txBox="1"/>
          <p:nvPr/>
        </p:nvSpPr>
        <p:spPr>
          <a:xfrm>
            <a:off x="698117" y="2674192"/>
            <a:ext cx="2499498" cy="400110"/>
          </a:xfrm>
          <a:prstGeom prst="rect">
            <a:avLst/>
          </a:prstGeom>
          <a:noFill/>
        </p:spPr>
        <p:txBody>
          <a:bodyPr wrap="square" rtlCol="0">
            <a:spAutoFit/>
          </a:bodyPr>
          <a:lstStyle/>
          <a:p>
            <a:pPr algn="ctr"/>
            <a:r>
              <a:rPr lang="en-US" sz="2000" b="1" dirty="0">
                <a:solidFill>
                  <a:schemeClr val="bg1"/>
                </a:solidFill>
              </a:rPr>
              <a:t>Architecture </a:t>
            </a:r>
          </a:p>
        </p:txBody>
      </p:sp>
      <p:sp>
        <p:nvSpPr>
          <p:cNvPr id="4" name="TextBox 3">
            <a:extLst>
              <a:ext uri="{FF2B5EF4-FFF2-40B4-BE49-F238E27FC236}">
                <a16:creationId xmlns:a16="http://schemas.microsoft.com/office/drawing/2014/main" id="{F7A801DB-E191-D441-D179-53656897B1E1}"/>
              </a:ext>
            </a:extLst>
          </p:cNvPr>
          <p:cNvSpPr txBox="1"/>
          <p:nvPr/>
        </p:nvSpPr>
        <p:spPr>
          <a:xfrm>
            <a:off x="3445195" y="2674192"/>
            <a:ext cx="2499498" cy="369332"/>
          </a:xfrm>
          <a:prstGeom prst="rect">
            <a:avLst/>
          </a:prstGeom>
          <a:noFill/>
        </p:spPr>
        <p:txBody>
          <a:bodyPr wrap="square" rtlCol="0">
            <a:spAutoFit/>
          </a:bodyPr>
          <a:lstStyle/>
          <a:p>
            <a:pPr algn="ctr"/>
            <a:r>
              <a:rPr lang="en-US" sz="1800" b="1" dirty="0">
                <a:solidFill>
                  <a:srgbClr val="00B0F0"/>
                </a:solidFill>
              </a:rPr>
              <a:t>Is independent from</a:t>
            </a:r>
            <a:endParaRPr lang="en-US" sz="1200" b="1" dirty="0">
              <a:solidFill>
                <a:srgbClr val="00B0F0"/>
              </a:solidFill>
            </a:endParaRPr>
          </a:p>
        </p:txBody>
      </p:sp>
      <p:grpSp>
        <p:nvGrpSpPr>
          <p:cNvPr id="6" name="Google Shape;1869;p141">
            <a:extLst>
              <a:ext uri="{FF2B5EF4-FFF2-40B4-BE49-F238E27FC236}">
                <a16:creationId xmlns:a16="http://schemas.microsoft.com/office/drawing/2014/main" id="{18AD0058-BBF1-2D1C-2F6E-C6A4B0C89267}"/>
              </a:ext>
            </a:extLst>
          </p:cNvPr>
          <p:cNvGrpSpPr/>
          <p:nvPr/>
        </p:nvGrpSpPr>
        <p:grpSpPr>
          <a:xfrm>
            <a:off x="2577822" y="1098219"/>
            <a:ext cx="3862392" cy="3448479"/>
            <a:chOff x="4906800" y="1507500"/>
            <a:chExt cx="70350" cy="71075"/>
          </a:xfrm>
        </p:grpSpPr>
        <p:sp>
          <p:nvSpPr>
            <p:cNvPr id="7" name="Google Shape;1870;p141">
              <a:extLst>
                <a:ext uri="{FF2B5EF4-FFF2-40B4-BE49-F238E27FC236}">
                  <a16:creationId xmlns:a16="http://schemas.microsoft.com/office/drawing/2014/main" id="{6880C40A-418A-1587-C5AF-5A8CBAF73707}"/>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1;p141">
              <a:extLst>
                <a:ext uri="{FF2B5EF4-FFF2-40B4-BE49-F238E27FC236}">
                  <a16:creationId xmlns:a16="http://schemas.microsoft.com/office/drawing/2014/main" id="{8583912D-4940-383F-052F-592017D76E17}"/>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2;p141">
              <a:extLst>
                <a:ext uri="{FF2B5EF4-FFF2-40B4-BE49-F238E27FC236}">
                  <a16:creationId xmlns:a16="http://schemas.microsoft.com/office/drawing/2014/main" id="{A7CD7D15-778B-CCE1-971C-A3260D2B824A}"/>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3;p141">
              <a:extLst>
                <a:ext uri="{FF2B5EF4-FFF2-40B4-BE49-F238E27FC236}">
                  <a16:creationId xmlns:a16="http://schemas.microsoft.com/office/drawing/2014/main" id="{A575E9B9-4D6E-A959-9BC5-14D03A43321A}"/>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4;p141">
              <a:extLst>
                <a:ext uri="{FF2B5EF4-FFF2-40B4-BE49-F238E27FC236}">
                  <a16:creationId xmlns:a16="http://schemas.microsoft.com/office/drawing/2014/main" id="{7326F1A6-7535-4797-D609-9D958F7FC955}"/>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69968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3074" name="Picture 2">
            <a:extLst>
              <a:ext uri="{FF2B5EF4-FFF2-40B4-BE49-F238E27FC236}">
                <a16:creationId xmlns:a16="http://schemas.microsoft.com/office/drawing/2014/main" id="{4D171DE7-3A48-0EF8-8CA9-5473BEDC0F9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769050" y="1164936"/>
            <a:ext cx="5300309" cy="35335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80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Conway's Law</a:t>
            </a:r>
          </a:p>
        </p:txBody>
      </p:sp>
      <p:sp>
        <p:nvSpPr>
          <p:cNvPr id="3" name="TextBox 2">
            <a:extLst>
              <a:ext uri="{FF2B5EF4-FFF2-40B4-BE49-F238E27FC236}">
                <a16:creationId xmlns:a16="http://schemas.microsoft.com/office/drawing/2014/main" id="{719F7FB6-1FBF-E769-5574-DF78917C8329}"/>
              </a:ext>
            </a:extLst>
          </p:cNvPr>
          <p:cNvSpPr txBox="1"/>
          <p:nvPr/>
        </p:nvSpPr>
        <p:spPr>
          <a:xfrm>
            <a:off x="856647" y="2110085"/>
            <a:ext cx="7430655" cy="923330"/>
          </a:xfrm>
          <a:prstGeom prst="rect">
            <a:avLst/>
          </a:prstGeom>
          <a:noFill/>
        </p:spPr>
        <p:txBody>
          <a:bodyPr wrap="square">
            <a:spAutoFit/>
          </a:bodyPr>
          <a:lstStyle/>
          <a:p>
            <a:pPr algn="ctr" rtl="0">
              <a:spcBef>
                <a:spcPts val="0"/>
              </a:spcBef>
              <a:spcAft>
                <a:spcPts val="0"/>
              </a:spcAft>
            </a:pPr>
            <a:r>
              <a:rPr lang="en-US" sz="1800" b="1" i="1" u="none" strike="noStrike" dirty="0">
                <a:solidFill>
                  <a:schemeClr val="bg1">
                    <a:lumMod val="95000"/>
                  </a:schemeClr>
                </a:solidFill>
                <a:effectLst/>
                <a:latin typeface="Rubik" panose="020B0604020202020204" charset="-79"/>
                <a:cs typeface="Rubik" panose="020B0604020202020204" charset="-79"/>
              </a:rPr>
              <a:t>Organizations which design systems … are constrained to produce designs which are copies of the communication structures of these organizations.</a:t>
            </a:r>
            <a:endParaRPr lang="en-US" sz="1800" b="0" dirty="0">
              <a:solidFill>
                <a:schemeClr val="bg1">
                  <a:lumMod val="95000"/>
                </a:schemeClr>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2639837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4098" name="Picture 2">
            <a:extLst>
              <a:ext uri="{FF2B5EF4-FFF2-40B4-BE49-F238E27FC236}">
                <a16:creationId xmlns:a16="http://schemas.microsoft.com/office/drawing/2014/main" id="{A96A9070-73A9-A44D-F9DE-6992C5A6D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925" y="1193275"/>
            <a:ext cx="6134100"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22676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2" name="Picture 2">
            <a:extLst>
              <a:ext uri="{FF2B5EF4-FFF2-40B4-BE49-F238E27FC236}">
                <a16:creationId xmlns:a16="http://schemas.microsoft.com/office/drawing/2014/main" id="{91C41F25-721E-607E-077D-6BB6630B6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763" y="1164894"/>
            <a:ext cx="6181411" cy="3533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502554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2050" name="Picture 2">
            <a:extLst>
              <a:ext uri="{FF2B5EF4-FFF2-40B4-BE49-F238E27FC236}">
                <a16:creationId xmlns:a16="http://schemas.microsoft.com/office/drawing/2014/main" id="{8406DBD5-617B-01BC-7BB8-4F629C5E5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069" y="1152670"/>
            <a:ext cx="7261812" cy="3206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1919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45" y="943834"/>
            <a:ext cx="7022259" cy="3579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778865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2">
            <a:extLst>
              <a:ext uri="{FF2B5EF4-FFF2-40B4-BE49-F238E27FC236}">
                <a16:creationId xmlns:a16="http://schemas.microsoft.com/office/drawing/2014/main" id="{81DF167E-4CB1-F785-4BFD-0F9F8637E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07516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pic>
        <p:nvPicPr>
          <p:cNvPr id="8" name="Picture 2">
            <a:extLst>
              <a:ext uri="{FF2B5EF4-FFF2-40B4-BE49-F238E27FC236}">
                <a16:creationId xmlns:a16="http://schemas.microsoft.com/office/drawing/2014/main" id="{C7F987F3-CD0A-4C12-C14D-87FC42E95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2">
            <a:extLst>
              <a:ext uri="{FF2B5EF4-FFF2-40B4-BE49-F238E27FC236}">
                <a16:creationId xmlns:a16="http://schemas.microsoft.com/office/drawing/2014/main" id="{EEAAE63B-6C92-93CE-3D18-E3EC91CC4C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3815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640350" y="404682"/>
            <a:ext cx="4542300" cy="1105200"/>
          </a:xfrm>
        </p:spPr>
        <p:txBody>
          <a:bodyPr/>
          <a:lstStyle/>
          <a:p>
            <a:r>
              <a:rPr lang="en-US" sz="3200" dirty="0"/>
              <a:t>Developer Role</a:t>
            </a:r>
          </a:p>
        </p:txBody>
      </p:sp>
      <p:sp>
        <p:nvSpPr>
          <p:cNvPr id="2" name="Subtitle 1">
            <a:extLst>
              <a:ext uri="{FF2B5EF4-FFF2-40B4-BE49-F238E27FC236}">
                <a16:creationId xmlns:a16="http://schemas.microsoft.com/office/drawing/2014/main" id="{4B7205EE-1FF4-E766-5882-C2A649E56996}"/>
              </a:ext>
            </a:extLst>
          </p:cNvPr>
          <p:cNvSpPr>
            <a:spLocks noGrp="1"/>
          </p:cNvSpPr>
          <p:nvPr>
            <p:ph type="subTitle" idx="1"/>
          </p:nvPr>
        </p:nvSpPr>
        <p:spPr>
          <a:xfrm>
            <a:off x="501805" y="1635414"/>
            <a:ext cx="5954414" cy="419100"/>
          </a:xfrm>
        </p:spPr>
        <p:txBody>
          <a:bodyPr/>
          <a:lstStyle/>
          <a:p>
            <a:r>
              <a:rPr lang="en-US" sz="1600" b="1" i="1" dirty="0">
                <a:solidFill>
                  <a:schemeClr val="bg1">
                    <a:lumMod val="95000"/>
                  </a:schemeClr>
                </a:solidFill>
                <a:latin typeface="Rubik" panose="020B0604020202020204" charset="-79"/>
                <a:cs typeface="Rubik" panose="020B0604020202020204" charset="-79"/>
              </a:rPr>
              <a:t>C</a:t>
            </a:r>
            <a:r>
              <a:rPr lang="en-US" sz="1600" b="1" i="1" u="none" strike="noStrike" dirty="0">
                <a:solidFill>
                  <a:schemeClr val="bg1">
                    <a:lumMod val="95000"/>
                  </a:schemeClr>
                </a:solidFill>
                <a:effectLst/>
                <a:latin typeface="Rubik" panose="020B0604020202020204" charset="-79"/>
                <a:cs typeface="Rubik" panose="020B0604020202020204" charset="-79"/>
              </a:rPr>
              <a:t>lass and function design is a shared responsibility</a:t>
            </a:r>
            <a:endParaRPr lang="en-US" sz="1600" b="1" i="1" dirty="0">
              <a:solidFill>
                <a:srgbClr val="00B0F0"/>
              </a:solidFill>
              <a:latin typeface="Rubik" panose="020B0604020202020204" charset="-79"/>
              <a:cs typeface="Rubik" panose="020B0604020202020204" charset="-79"/>
            </a:endParaRPr>
          </a:p>
          <a:p>
            <a:endParaRPr lang="en-US" dirty="0"/>
          </a:p>
        </p:txBody>
      </p:sp>
      <p:pic>
        <p:nvPicPr>
          <p:cNvPr id="4098" name="Picture 2" descr="1St Draft&quot; Images – Browse 35 Stock Photos, Vectors, and Video | Adobe Stock">
            <a:extLst>
              <a:ext uri="{FF2B5EF4-FFF2-40B4-BE49-F238E27FC236}">
                <a16:creationId xmlns:a16="http://schemas.microsoft.com/office/drawing/2014/main" id="{5A8EB601-BFBE-86D7-6FBC-37EEFE44579B}"/>
              </a:ext>
            </a:extLst>
          </p:cNvPr>
          <p:cNvPicPr>
            <a:picLocks noChangeAspect="1" noChangeArrowheads="1"/>
          </p:cNvPicPr>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1456210" y="2372130"/>
            <a:ext cx="3726440" cy="26355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61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Identification Flow</a:t>
            </a:r>
          </a:p>
        </p:txBody>
      </p:sp>
      <p:sp>
        <p:nvSpPr>
          <p:cNvPr id="4" name="TextBox 3">
            <a:extLst>
              <a:ext uri="{FF2B5EF4-FFF2-40B4-BE49-F238E27FC236}">
                <a16:creationId xmlns:a16="http://schemas.microsoft.com/office/drawing/2014/main" id="{E524B930-0218-BDF2-CB32-5C8A49ECE351}"/>
              </a:ext>
            </a:extLst>
          </p:cNvPr>
          <p:cNvSpPr txBox="1"/>
          <p:nvPr/>
        </p:nvSpPr>
        <p:spPr>
          <a:xfrm>
            <a:off x="1594383" y="4002853"/>
            <a:ext cx="5955184" cy="400110"/>
          </a:xfrm>
          <a:prstGeom prst="rect">
            <a:avLst/>
          </a:prstGeom>
          <a:noFill/>
        </p:spPr>
        <p:txBody>
          <a:bodyPr wrap="square">
            <a:spAutoFit/>
          </a:bodyPr>
          <a:lstStyle/>
          <a:p>
            <a:r>
              <a:rPr lang="en-US" sz="2000" b="1" i="1" u="none" strike="noStrike" dirty="0">
                <a:solidFill>
                  <a:schemeClr val="bg1">
                    <a:lumMod val="95000"/>
                  </a:schemeClr>
                </a:solidFill>
                <a:effectLst/>
                <a:latin typeface="Rubik" panose="020B0604020202020204" charset="-79"/>
                <a:cs typeface="Rubik" panose="020B0604020202020204" charset="-79"/>
              </a:rPr>
              <a:t>Iterative approach makes it almost </a:t>
            </a:r>
            <a:r>
              <a:rPr lang="en-US" sz="2000" b="1" i="1" u="none" strike="noStrike" dirty="0">
                <a:solidFill>
                  <a:srgbClr val="FFC000"/>
                </a:solidFill>
                <a:effectLst/>
                <a:latin typeface="Rubik" panose="020B0604020202020204" charset="-79"/>
                <a:cs typeface="Rubik" panose="020B0604020202020204" charset="-79"/>
              </a:rPr>
              <a:t>perfect</a:t>
            </a:r>
            <a:endParaRPr lang="en-US" sz="2000" i="1" dirty="0">
              <a:solidFill>
                <a:srgbClr val="FFC000"/>
              </a:solidFill>
              <a:latin typeface="Rubik" panose="020B0604020202020204" charset="-79"/>
              <a:cs typeface="Rubik" panose="020B0604020202020204" charset="-79"/>
            </a:endParaRPr>
          </a:p>
        </p:txBody>
      </p:sp>
      <p:pic>
        <p:nvPicPr>
          <p:cNvPr id="1028" name="Picture 4">
            <a:extLst>
              <a:ext uri="{FF2B5EF4-FFF2-40B4-BE49-F238E27FC236}">
                <a16:creationId xmlns:a16="http://schemas.microsoft.com/office/drawing/2014/main" id="{4CA8D102-00EB-06A5-DC7A-53533040C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150" y="1140647"/>
            <a:ext cx="7105650" cy="25622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3034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Design</a:t>
            </a:r>
          </a:p>
        </p:txBody>
      </p:sp>
      <p:sp>
        <p:nvSpPr>
          <p:cNvPr id="4" name="TextBox 3">
            <a:extLst>
              <a:ext uri="{FF2B5EF4-FFF2-40B4-BE49-F238E27FC236}">
                <a16:creationId xmlns:a16="http://schemas.microsoft.com/office/drawing/2014/main" id="{E524B930-0218-BDF2-CB32-5C8A49ECE351}"/>
              </a:ext>
            </a:extLst>
          </p:cNvPr>
          <p:cNvSpPr txBox="1"/>
          <p:nvPr/>
        </p:nvSpPr>
        <p:spPr>
          <a:xfrm>
            <a:off x="1235915" y="1336896"/>
            <a:ext cx="5955184" cy="400110"/>
          </a:xfrm>
          <a:prstGeom prst="rect">
            <a:avLst/>
          </a:prstGeom>
          <a:noFill/>
        </p:spPr>
        <p:txBody>
          <a:bodyPr wrap="square">
            <a:spAutoFit/>
          </a:bodyPr>
          <a:lstStyle/>
          <a:p>
            <a:r>
              <a:rPr lang="en-US" sz="2000" b="1" i="1" u="none" strike="noStrike" dirty="0">
                <a:solidFill>
                  <a:srgbClr val="FF0000"/>
                </a:solidFill>
                <a:effectLst/>
                <a:latin typeface="Rubik" panose="020B0604020202020204" charset="-79"/>
                <a:cs typeface="Rubik" panose="020B0604020202020204" charset="-79"/>
              </a:rPr>
              <a:t>Entity Trap</a:t>
            </a:r>
            <a:endParaRPr lang="en-US" sz="2000" i="1" dirty="0">
              <a:solidFill>
                <a:srgbClr val="FF0000"/>
              </a:solidFill>
              <a:latin typeface="Rubik" panose="020B0604020202020204" charset="-79"/>
              <a:cs typeface="Rubik" panose="020B0604020202020204" charset="-79"/>
            </a:endParaRPr>
          </a:p>
        </p:txBody>
      </p:sp>
      <p:pic>
        <p:nvPicPr>
          <p:cNvPr id="2050" name="Picture 2">
            <a:extLst>
              <a:ext uri="{FF2B5EF4-FFF2-40B4-BE49-F238E27FC236}">
                <a16:creationId xmlns:a16="http://schemas.microsoft.com/office/drawing/2014/main" id="{19BB8B9E-C9DA-9F1B-DC0F-68949A313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5915" y="2056177"/>
            <a:ext cx="6672169" cy="213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897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6E5FAB-57DA-3D3D-B09E-94585F5E4BCF}"/>
              </a:ext>
            </a:extLst>
          </p:cNvPr>
          <p:cNvSpPr>
            <a:spLocks noGrp="1"/>
          </p:cNvSpPr>
          <p:nvPr>
            <p:ph type="title"/>
          </p:nvPr>
        </p:nvSpPr>
        <p:spPr>
          <a:xfrm rot="-5400000">
            <a:off x="-1370088" y="2205287"/>
            <a:ext cx="4059300" cy="572700"/>
          </a:xfrm>
        </p:spPr>
        <p:txBody>
          <a:bodyPr/>
          <a:lstStyle/>
          <a:p>
            <a:r>
              <a:rPr lang="en-US" sz="2800" dirty="0"/>
              <a:t>Component Design</a:t>
            </a:r>
            <a:endParaRPr lang="en-US" dirty="0"/>
          </a:p>
        </p:txBody>
      </p:sp>
      <p:sp>
        <p:nvSpPr>
          <p:cNvPr id="17" name="TextBox 16">
            <a:extLst>
              <a:ext uri="{FF2B5EF4-FFF2-40B4-BE49-F238E27FC236}">
                <a16:creationId xmlns:a16="http://schemas.microsoft.com/office/drawing/2014/main" id="{7E7B9076-42FD-9290-629C-121DB8D3D423}"/>
              </a:ext>
            </a:extLst>
          </p:cNvPr>
          <p:cNvSpPr txBox="1"/>
          <p:nvPr/>
        </p:nvSpPr>
        <p:spPr>
          <a:xfrm>
            <a:off x="1730980" y="292710"/>
            <a:ext cx="4622800" cy="400110"/>
          </a:xfrm>
          <a:prstGeom prst="rect">
            <a:avLst/>
          </a:prstGeom>
          <a:noFill/>
        </p:spPr>
        <p:txBody>
          <a:bodyPr wrap="square">
            <a:spAutoFit/>
          </a:bodyPr>
          <a:lstStyle/>
          <a:p>
            <a:pPr rtl="0">
              <a:spcBef>
                <a:spcPts val="1400"/>
              </a:spcBef>
              <a:spcAft>
                <a:spcPts val="400"/>
              </a:spcAft>
            </a:pPr>
            <a:r>
              <a:rPr lang="en-US" sz="2000" b="1" i="0" u="none" strike="noStrike" dirty="0">
                <a:solidFill>
                  <a:schemeClr val="bg1"/>
                </a:solidFill>
                <a:effectLst/>
                <a:latin typeface="Arial" panose="020B0604020202020204" pitchFamily="34" charset="0"/>
              </a:rPr>
              <a:t>Actor/Actions approach</a:t>
            </a:r>
          </a:p>
        </p:txBody>
      </p:sp>
      <p:pic>
        <p:nvPicPr>
          <p:cNvPr id="3076" name="Picture 4" descr="enter image description here">
            <a:extLst>
              <a:ext uri="{FF2B5EF4-FFF2-40B4-BE49-F238E27FC236}">
                <a16:creationId xmlns:a16="http://schemas.microsoft.com/office/drawing/2014/main" id="{702431A0-1AEF-17F2-15F2-CA0ECE1B0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493" y="889187"/>
            <a:ext cx="4860926" cy="4057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000259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Event storming</a:t>
            </a:r>
          </a:p>
        </p:txBody>
      </p:sp>
      <p:pic>
        <p:nvPicPr>
          <p:cNvPr id="4098" name="Picture 2">
            <a:extLst>
              <a:ext uri="{FF2B5EF4-FFF2-40B4-BE49-F238E27FC236}">
                <a16:creationId xmlns:a16="http://schemas.microsoft.com/office/drawing/2014/main" id="{0AB18012-366C-3A5D-5C05-EFAA17740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91" y="1285155"/>
            <a:ext cx="8691418" cy="3236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spTree>
    <p:extLst>
      <p:ext uri="{BB962C8B-B14F-4D97-AF65-F5344CB8AC3E}">
        <p14:creationId xmlns:p14="http://schemas.microsoft.com/office/powerpoint/2010/main" val="37421067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Workflow Approach</a:t>
            </a:r>
          </a:p>
        </p:txBody>
      </p:sp>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pic>
        <p:nvPicPr>
          <p:cNvPr id="6146" name="Picture 2">
            <a:extLst>
              <a:ext uri="{FF2B5EF4-FFF2-40B4-BE49-F238E27FC236}">
                <a16:creationId xmlns:a16="http://schemas.microsoft.com/office/drawing/2014/main" id="{18F1D757-F3BB-33A0-D978-D4EB5AE57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1651284"/>
            <a:ext cx="8737600" cy="2764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34736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sp>
        <p:nvSpPr>
          <p:cNvPr id="2" name="Text Placeholder 1">
            <a:extLst>
              <a:ext uri="{FF2B5EF4-FFF2-40B4-BE49-F238E27FC236}">
                <a16:creationId xmlns:a16="http://schemas.microsoft.com/office/drawing/2014/main" id="{16241FBC-01BC-93E0-56CB-5CE24FF05F16}"/>
              </a:ext>
            </a:extLst>
          </p:cNvPr>
          <p:cNvSpPr>
            <a:spLocks noGrp="1"/>
          </p:cNvSpPr>
          <p:nvPr>
            <p:ph type="body" idx="1"/>
          </p:nvPr>
        </p:nvSpPr>
        <p:spPr/>
        <p:txBody>
          <a:bodyPr/>
          <a:lstStyle/>
          <a:p>
            <a:pPr marL="139700" indent="0">
              <a:buClr>
                <a:schemeClr val="bg1"/>
              </a:buClr>
              <a:buNone/>
            </a:pPr>
            <a:endParaRPr lang="en-US" dirty="0">
              <a:solidFill>
                <a:schemeClr val="bg1"/>
              </a:solidFill>
            </a:endParaRPr>
          </a:p>
          <a:p>
            <a:pPr>
              <a:buClr>
                <a:schemeClr val="bg1"/>
              </a:buClr>
            </a:pPr>
            <a:r>
              <a:rPr lang="en-US" sz="1400" dirty="0">
                <a:solidFill>
                  <a:schemeClr val="bg1"/>
                </a:solidFill>
              </a:rPr>
              <a:t>Bidder</a:t>
            </a:r>
          </a:p>
          <a:p>
            <a:pPr marL="139700" indent="0">
              <a:buClr>
                <a:schemeClr val="bg1"/>
              </a:buClr>
              <a:buNone/>
            </a:pPr>
            <a:r>
              <a:rPr lang="en-US" sz="1400" dirty="0">
                <a:solidFill>
                  <a:schemeClr val="bg1"/>
                </a:solidFill>
              </a:rPr>
              <a:t>	View live video stream, view live bid stream, place a bid</a:t>
            </a:r>
          </a:p>
          <a:p>
            <a:pPr>
              <a:buClr>
                <a:schemeClr val="bg1"/>
              </a:buClr>
            </a:pPr>
            <a:endParaRPr lang="en-US" sz="1400" dirty="0">
              <a:solidFill>
                <a:schemeClr val="bg1"/>
              </a:solidFill>
            </a:endParaRPr>
          </a:p>
          <a:p>
            <a:pPr>
              <a:buClr>
                <a:schemeClr val="bg1"/>
              </a:buClr>
            </a:pPr>
            <a:r>
              <a:rPr lang="en-US" sz="1400" dirty="0">
                <a:solidFill>
                  <a:schemeClr val="bg1"/>
                </a:solidFill>
              </a:rPr>
              <a:t>Auctioneer</a:t>
            </a:r>
          </a:p>
          <a:p>
            <a:pPr marL="139700" indent="0">
              <a:buClr>
                <a:schemeClr val="bg1"/>
              </a:buClr>
              <a:buNone/>
            </a:pPr>
            <a:r>
              <a:rPr lang="en-US" sz="1400" dirty="0">
                <a:solidFill>
                  <a:schemeClr val="bg1"/>
                </a:solidFill>
              </a:rPr>
              <a:t>	Enter live bids into system, receive online bids, mark item as sold</a:t>
            </a:r>
          </a:p>
          <a:p>
            <a:pPr>
              <a:buClr>
                <a:schemeClr val="bg1"/>
              </a:buClr>
            </a:pPr>
            <a:endParaRPr lang="en-US" sz="1400" dirty="0">
              <a:solidFill>
                <a:schemeClr val="bg1"/>
              </a:solidFill>
            </a:endParaRPr>
          </a:p>
          <a:p>
            <a:pPr>
              <a:buClr>
                <a:schemeClr val="bg1"/>
              </a:buClr>
            </a:pPr>
            <a:r>
              <a:rPr lang="en-US" sz="1400" dirty="0">
                <a:solidFill>
                  <a:schemeClr val="bg1"/>
                </a:solidFill>
              </a:rPr>
              <a:t>System</a:t>
            </a:r>
          </a:p>
          <a:p>
            <a:pPr marL="139700" indent="0">
              <a:buClr>
                <a:schemeClr val="bg1"/>
              </a:buClr>
              <a:buNone/>
            </a:pPr>
            <a:r>
              <a:rPr lang="en-US" sz="1400" dirty="0">
                <a:solidFill>
                  <a:schemeClr val="bg1"/>
                </a:solidFill>
              </a:rPr>
              <a:t>	Start auction, make payment, track bidder activity</a:t>
            </a:r>
          </a:p>
        </p:txBody>
      </p:sp>
    </p:spTree>
    <p:extLst>
      <p:ext uri="{BB962C8B-B14F-4D97-AF65-F5344CB8AC3E}">
        <p14:creationId xmlns:p14="http://schemas.microsoft.com/office/powerpoint/2010/main" val="149062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pic>
        <p:nvPicPr>
          <p:cNvPr id="1026" name="Picture 2">
            <a:extLst>
              <a:ext uri="{FF2B5EF4-FFF2-40B4-BE49-F238E27FC236}">
                <a16:creationId xmlns:a16="http://schemas.microsoft.com/office/drawing/2014/main" id="{B82D4F7F-5C1D-0593-B5B8-6B597EE39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358" y="1023256"/>
            <a:ext cx="5865234" cy="3675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71929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pic>
        <p:nvPicPr>
          <p:cNvPr id="2050" name="Picture 2">
            <a:extLst>
              <a:ext uri="{FF2B5EF4-FFF2-40B4-BE49-F238E27FC236}">
                <a16:creationId xmlns:a16="http://schemas.microsoft.com/office/drawing/2014/main" id="{BD87983C-EB10-4A66-6A41-72B5272A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750" y="1017725"/>
            <a:ext cx="5880742" cy="3680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27577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p:nvPr>
        </p:nvSpPr>
        <p:spPr>
          <a:xfrm>
            <a:off x="1430590" y="923277"/>
            <a:ext cx="6278400" cy="2296151"/>
          </a:xfrm>
        </p:spPr>
        <p:txBody>
          <a:bodyPr/>
          <a:lstStyle/>
          <a:p>
            <a:r>
              <a:rPr 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Architecture Style</a:t>
            </a:r>
          </a:p>
        </p:txBody>
      </p:sp>
    </p:spTree>
    <p:extLst>
      <p:ext uri="{BB962C8B-B14F-4D97-AF65-F5344CB8AC3E}">
        <p14:creationId xmlns:p14="http://schemas.microsoft.com/office/powerpoint/2010/main" val="31585281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Fundamental Style Patterns    </a:t>
            </a:r>
            <a:r>
              <a:rPr lang="en-US" sz="1800" b="0" i="1" dirty="0">
                <a:solidFill>
                  <a:schemeClr val="bg1"/>
                </a:solidFill>
              </a:rPr>
              <a:t>Not Design Patterns!</a:t>
            </a:r>
            <a:endParaRPr lang="en-US" sz="2000" b="0" i="1" dirty="0">
              <a:solidFill>
                <a:schemeClr val="bg1"/>
              </a:solidFill>
            </a:endParaRPr>
          </a:p>
        </p:txBody>
      </p:sp>
      <p:sp>
        <p:nvSpPr>
          <p:cNvPr id="6" name="TextBox 5">
            <a:extLst>
              <a:ext uri="{FF2B5EF4-FFF2-40B4-BE49-F238E27FC236}">
                <a16:creationId xmlns:a16="http://schemas.microsoft.com/office/drawing/2014/main" id="{131AC867-2206-DFE3-42A9-514A821A47C4}"/>
              </a:ext>
            </a:extLst>
          </p:cNvPr>
          <p:cNvSpPr txBox="1"/>
          <p:nvPr/>
        </p:nvSpPr>
        <p:spPr>
          <a:xfrm>
            <a:off x="693572" y="1642286"/>
            <a:ext cx="2681057" cy="677108"/>
          </a:xfrm>
          <a:prstGeom prst="rect">
            <a:avLst/>
          </a:prstGeom>
          <a:noFill/>
        </p:spPr>
        <p:txBody>
          <a:bodyPr wrap="square" rtlCol="0">
            <a:spAutoFit/>
          </a:bodyPr>
          <a:lstStyle/>
          <a:p>
            <a:r>
              <a:rPr lang="en-US" sz="2400" b="1" i="0" u="none" strike="noStrike" dirty="0">
                <a:solidFill>
                  <a:srgbClr val="FF0000"/>
                </a:solidFill>
                <a:effectLst/>
                <a:latin typeface="Rubik" panose="020B0604020202020204" charset="-79"/>
                <a:cs typeface="Rubik" panose="020B0604020202020204" charset="-79"/>
              </a:rPr>
              <a:t>Big Ball of Mud</a:t>
            </a:r>
            <a:endParaRPr lang="en-US" sz="1800" b="1" dirty="0">
              <a:solidFill>
                <a:srgbClr val="FF0000"/>
              </a:solidFill>
              <a:effectLst/>
              <a:latin typeface="Rubik" panose="020B0604020202020204" charset="-79"/>
              <a:cs typeface="Rubik" panose="020B0604020202020204" charset="-79"/>
            </a:endParaRPr>
          </a:p>
          <a:p>
            <a:endParaRPr lang="en-US" dirty="0"/>
          </a:p>
        </p:txBody>
      </p:sp>
      <p:pic>
        <p:nvPicPr>
          <p:cNvPr id="2050" name="Picture 2">
            <a:extLst>
              <a:ext uri="{FF2B5EF4-FFF2-40B4-BE49-F238E27FC236}">
                <a16:creationId xmlns:a16="http://schemas.microsoft.com/office/drawing/2014/main" id="{5F0DFD1B-ADD4-7D4C-B74F-B4D2D5DCDC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070411" y="1229192"/>
            <a:ext cx="3804081" cy="36900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072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Fundamental Style Patterns    </a:t>
            </a:r>
            <a:r>
              <a:rPr lang="en-US" sz="1800" b="0" i="1" dirty="0">
                <a:solidFill>
                  <a:schemeClr val="bg1"/>
                </a:solidFill>
              </a:rPr>
              <a:t>Not Design Patterns!</a:t>
            </a:r>
            <a:endParaRPr lang="en-US" sz="2000" b="0" i="1" dirty="0">
              <a:solidFill>
                <a:schemeClr val="bg1"/>
              </a:solidFill>
            </a:endParaRPr>
          </a:p>
        </p:txBody>
      </p:sp>
      <p:sp>
        <p:nvSpPr>
          <p:cNvPr id="6" name="TextBox 5">
            <a:extLst>
              <a:ext uri="{FF2B5EF4-FFF2-40B4-BE49-F238E27FC236}">
                <a16:creationId xmlns:a16="http://schemas.microsoft.com/office/drawing/2014/main" id="{131AC867-2206-DFE3-42A9-514A821A47C4}"/>
              </a:ext>
            </a:extLst>
          </p:cNvPr>
          <p:cNvSpPr txBox="1"/>
          <p:nvPr/>
        </p:nvSpPr>
        <p:spPr>
          <a:xfrm>
            <a:off x="693572" y="1642286"/>
            <a:ext cx="3376839" cy="461665"/>
          </a:xfrm>
          <a:prstGeom prst="rect">
            <a:avLst/>
          </a:prstGeom>
          <a:noFill/>
        </p:spPr>
        <p:txBody>
          <a:bodyPr wrap="square" rtlCol="0">
            <a:spAutoFit/>
          </a:bodyPr>
          <a:lstStyle/>
          <a:p>
            <a:r>
              <a:rPr lang="en-US" sz="2400" b="1" i="0" u="none" strike="noStrike" dirty="0">
                <a:solidFill>
                  <a:schemeClr val="bg1"/>
                </a:solidFill>
                <a:effectLst/>
                <a:latin typeface="Rubik" panose="020B0604020202020204" charset="-79"/>
                <a:cs typeface="Rubik" panose="020B0604020202020204" charset="-79"/>
              </a:rPr>
              <a:t>Client/Server</a:t>
            </a:r>
          </a:p>
        </p:txBody>
      </p:sp>
      <p:pic>
        <p:nvPicPr>
          <p:cNvPr id="3074" name="Picture 2" descr="Client Server Architecture">
            <a:extLst>
              <a:ext uri="{FF2B5EF4-FFF2-40B4-BE49-F238E27FC236}">
                <a16:creationId xmlns:a16="http://schemas.microsoft.com/office/drawing/2014/main" id="{7EB35C0E-BC7D-867F-795B-D1DCF31026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396" y="1642286"/>
            <a:ext cx="5165319" cy="2902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867639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Monolithic </a:t>
            </a:r>
            <a:r>
              <a:rPr lang="en-US" sz="2000" i="1" dirty="0">
                <a:solidFill>
                  <a:srgbClr val="00B0F0"/>
                </a:solidFill>
              </a:rPr>
              <a:t>Versus</a:t>
            </a:r>
            <a:r>
              <a:rPr lang="en-US" sz="2000" dirty="0">
                <a:solidFill>
                  <a:schemeClr val="bg1"/>
                </a:solidFill>
              </a:rPr>
              <a:t> Distributed Architectures</a:t>
            </a:r>
          </a:p>
        </p:txBody>
      </p:sp>
      <p:pic>
        <p:nvPicPr>
          <p:cNvPr id="4098" name="Picture 2">
            <a:extLst>
              <a:ext uri="{FF2B5EF4-FFF2-40B4-BE49-F238E27FC236}">
                <a16:creationId xmlns:a16="http://schemas.microsoft.com/office/drawing/2014/main" id="{3B3FB7F6-4F2A-26C4-A4F1-BCBED418C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190" y="1065214"/>
            <a:ext cx="7315200" cy="3872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7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2800" b="1" dirty="0"/>
              <a:t>Core Design Decisions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072849"/>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Architecture represents the fundamental design decisions that shape a system.</a:t>
            </a:r>
          </a:p>
          <a:p>
            <a:pPr algn="l"/>
            <a:r>
              <a:rPr lang="en-US" b="0" dirty="0"/>
              <a:t>These decisions are difficult and </a:t>
            </a:r>
            <a:r>
              <a:rPr lang="en-US" b="0" dirty="0">
                <a:solidFill>
                  <a:srgbClr val="FF0000"/>
                </a:solidFill>
              </a:rPr>
              <a:t>costly to change </a:t>
            </a:r>
            <a:r>
              <a:rPr lang="en-US" b="0" dirty="0"/>
              <a:t>later, making early architectural choices critical for the system’s success.</a:t>
            </a:r>
          </a:p>
        </p:txBody>
      </p:sp>
    </p:spTree>
    <p:extLst>
      <p:ext uri="{BB962C8B-B14F-4D97-AF65-F5344CB8AC3E}">
        <p14:creationId xmlns:p14="http://schemas.microsoft.com/office/powerpoint/2010/main" val="32960273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428357" y="1324244"/>
            <a:ext cx="4572000" cy="400110"/>
          </a:xfrm>
          <a:prstGeom prst="rect">
            <a:avLst/>
          </a:prstGeom>
          <a:noFill/>
        </p:spPr>
        <p:txBody>
          <a:bodyPr wrap="square">
            <a:spAutoFit/>
          </a:bodyPr>
          <a:lstStyle/>
          <a:p>
            <a:r>
              <a:rPr lang="en-US" sz="2000" b="1" dirty="0">
                <a:solidFill>
                  <a:srgbClr val="FF0000"/>
                </a:solidFill>
                <a:latin typeface="Rubik" panose="020B0604020202020204" charset="-79"/>
                <a:cs typeface="Rubik" panose="020B0604020202020204" charset="-79"/>
              </a:rPr>
              <a:t>Fallacy #1: The Network Is Reliable</a:t>
            </a:r>
          </a:p>
        </p:txBody>
      </p:sp>
      <p:sp>
        <p:nvSpPr>
          <p:cNvPr id="7" name="TextBox 6">
            <a:extLst>
              <a:ext uri="{FF2B5EF4-FFF2-40B4-BE49-F238E27FC236}">
                <a16:creationId xmlns:a16="http://schemas.microsoft.com/office/drawing/2014/main" id="{3262A0F7-6AEF-605E-8F8F-0499F677013E}"/>
              </a:ext>
            </a:extLst>
          </p:cNvPr>
          <p:cNvSpPr txBox="1"/>
          <p:nvPr/>
        </p:nvSpPr>
        <p:spPr>
          <a:xfrm>
            <a:off x="428357" y="2098081"/>
            <a:ext cx="4572000" cy="400110"/>
          </a:xfrm>
          <a:prstGeom prst="rect">
            <a:avLst/>
          </a:prstGeom>
          <a:noFill/>
        </p:spPr>
        <p:txBody>
          <a:bodyPr wrap="square">
            <a:spAutoFit/>
          </a:bodyPr>
          <a:lstStyle/>
          <a:p>
            <a:r>
              <a:rPr lang="en-US" sz="2000" b="1" dirty="0">
                <a:solidFill>
                  <a:srgbClr val="FF0000"/>
                </a:solidFill>
                <a:latin typeface="Rubik" panose="020B0604020202020204" charset="-79"/>
                <a:cs typeface="Rubik" panose="020B0604020202020204" charset="-79"/>
              </a:rPr>
              <a:t>Fallacy #2: Latency Is Zero</a:t>
            </a:r>
          </a:p>
        </p:txBody>
      </p:sp>
      <p:pic>
        <p:nvPicPr>
          <p:cNvPr id="5122" name="Picture 2">
            <a:extLst>
              <a:ext uri="{FF2B5EF4-FFF2-40B4-BE49-F238E27FC236}">
                <a16:creationId xmlns:a16="http://schemas.microsoft.com/office/drawing/2014/main" id="{559F1D5F-F8F7-3939-1326-ECDADE047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814" y="2098081"/>
            <a:ext cx="4572000" cy="1894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0650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752244" y="2110085"/>
            <a:ext cx="5635092"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#3: Bandwidth Is Infinite</a:t>
            </a:r>
          </a:p>
        </p:txBody>
      </p:sp>
    </p:spTree>
    <p:extLst>
      <p:ext uri="{BB962C8B-B14F-4D97-AF65-F5344CB8AC3E}">
        <p14:creationId xmlns:p14="http://schemas.microsoft.com/office/powerpoint/2010/main" val="23795882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353306" y="2110085"/>
            <a:ext cx="6432968"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#4: The Topology Never Changes</a:t>
            </a:r>
          </a:p>
        </p:txBody>
      </p:sp>
    </p:spTree>
    <p:extLst>
      <p:ext uri="{BB962C8B-B14F-4D97-AF65-F5344CB8AC3E}">
        <p14:creationId xmlns:p14="http://schemas.microsoft.com/office/powerpoint/2010/main" val="6688192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353306" y="2110085"/>
            <a:ext cx="6432968"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#5: Transport Cost Is Zero</a:t>
            </a:r>
          </a:p>
        </p:txBody>
      </p:sp>
    </p:spTree>
    <p:extLst>
      <p:ext uri="{BB962C8B-B14F-4D97-AF65-F5344CB8AC3E}">
        <p14:creationId xmlns:p14="http://schemas.microsoft.com/office/powerpoint/2010/main" val="2702009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Monolithic </a:t>
            </a:r>
            <a:r>
              <a:rPr lang="en-US" sz="2000" i="1" dirty="0">
                <a:solidFill>
                  <a:srgbClr val="00B0F0"/>
                </a:solidFill>
              </a:rPr>
              <a:t>Versus</a:t>
            </a:r>
            <a:r>
              <a:rPr lang="en-US" sz="2000" dirty="0">
                <a:solidFill>
                  <a:schemeClr val="bg1"/>
                </a:solidFill>
              </a:rPr>
              <a:t> Distributed Architectures</a:t>
            </a:r>
          </a:p>
        </p:txBody>
      </p:sp>
      <p:sp>
        <p:nvSpPr>
          <p:cNvPr id="3" name="TextBox 2">
            <a:extLst>
              <a:ext uri="{FF2B5EF4-FFF2-40B4-BE49-F238E27FC236}">
                <a16:creationId xmlns:a16="http://schemas.microsoft.com/office/drawing/2014/main" id="{23D70F70-68F7-D171-29E9-A4F412FC0259}"/>
              </a:ext>
            </a:extLst>
          </p:cNvPr>
          <p:cNvSpPr txBox="1"/>
          <p:nvPr/>
        </p:nvSpPr>
        <p:spPr>
          <a:xfrm>
            <a:off x="1034249" y="1411453"/>
            <a:ext cx="4572000" cy="461665"/>
          </a:xfrm>
          <a:prstGeom prst="rect">
            <a:avLst/>
          </a:prstGeom>
          <a:noFill/>
        </p:spPr>
        <p:txBody>
          <a:bodyPr wrap="square">
            <a:spAutoFit/>
          </a:bodyPr>
          <a:lstStyle/>
          <a:p>
            <a:pPr rtl="0">
              <a:spcBef>
                <a:spcPts val="1600"/>
              </a:spcBef>
              <a:spcAft>
                <a:spcPts val="400"/>
              </a:spcAft>
            </a:pPr>
            <a:r>
              <a:rPr lang="en-US" sz="2400" b="1" i="0" u="none" strike="noStrike" dirty="0">
                <a:solidFill>
                  <a:schemeClr val="bg1"/>
                </a:solidFill>
                <a:effectLst/>
                <a:latin typeface="Rubik" panose="020B0604020202020204" charset="-79"/>
                <a:cs typeface="Rubik" panose="020B0604020202020204" charset="-79"/>
              </a:rPr>
              <a:t>Distributed Logging</a:t>
            </a:r>
            <a:endParaRPr lang="en-US" sz="2400" b="1" dirty="0">
              <a:solidFill>
                <a:schemeClr val="bg1"/>
              </a:solidFill>
              <a:effectLs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2051CD07-ACDB-D803-1FA7-5E3896226E51}"/>
              </a:ext>
            </a:extLst>
          </p:cNvPr>
          <p:cNvSpPr txBox="1"/>
          <p:nvPr/>
        </p:nvSpPr>
        <p:spPr>
          <a:xfrm>
            <a:off x="2402890" y="2340917"/>
            <a:ext cx="4572000" cy="461665"/>
          </a:xfrm>
          <a:prstGeom prst="rect">
            <a:avLst/>
          </a:prstGeom>
          <a:noFill/>
        </p:spPr>
        <p:txBody>
          <a:bodyPr wrap="square">
            <a:spAutoFit/>
          </a:bodyPr>
          <a:lstStyle/>
          <a:p>
            <a:pPr rtl="0">
              <a:spcBef>
                <a:spcPts val="1600"/>
              </a:spcBef>
              <a:spcAft>
                <a:spcPts val="400"/>
              </a:spcAft>
            </a:pPr>
            <a:r>
              <a:rPr lang="en-US" sz="2400" b="1" i="0" u="none" strike="noStrike" dirty="0">
                <a:solidFill>
                  <a:schemeClr val="bg1"/>
                </a:solidFill>
                <a:effectLst/>
                <a:latin typeface="Rubik" panose="020B0604020202020204" charset="-79"/>
                <a:cs typeface="Rubik" panose="020B0604020202020204" charset="-79"/>
              </a:rPr>
              <a:t>Distributed Transactions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5447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1882066" y="1925419"/>
            <a:ext cx="5379868" cy="646331"/>
          </a:xfrm>
          <a:prstGeom prst="rect">
            <a:avLst/>
          </a:prstGeom>
          <a:noFill/>
        </p:spPr>
        <p:txBody>
          <a:bodyPr wrap="square" rtlCol="0">
            <a:spAutoFit/>
          </a:bodyPr>
          <a:lstStyle/>
          <a:p>
            <a:pPr algn="ctr"/>
            <a:r>
              <a:rPr lang="en-US" sz="3600" b="1" dirty="0">
                <a:solidFill>
                  <a:schemeClr val="bg1"/>
                </a:solidFill>
                <a:latin typeface="Rubik" panose="020B0604020202020204" charset="-79"/>
                <a:cs typeface="Rubik" panose="020B0604020202020204" charset="-79"/>
              </a:rPr>
              <a:t>Layered Architecture</a:t>
            </a:r>
          </a:p>
        </p:txBody>
      </p:sp>
    </p:spTree>
    <p:extLst>
      <p:ext uri="{BB962C8B-B14F-4D97-AF65-F5344CB8AC3E}">
        <p14:creationId xmlns:p14="http://schemas.microsoft.com/office/powerpoint/2010/main" val="27763919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pic>
        <p:nvPicPr>
          <p:cNvPr id="2050" name="Picture 2">
            <a:extLst>
              <a:ext uri="{FF2B5EF4-FFF2-40B4-BE49-F238E27FC236}">
                <a16:creationId xmlns:a16="http://schemas.microsoft.com/office/drawing/2014/main" id="{7419CAA7-0E1C-2860-9A6F-A57D5F38C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93" y="1560371"/>
            <a:ext cx="7013014" cy="3154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3A668FF-D854-689D-875D-256687346E72}"/>
              </a:ext>
            </a:extLst>
          </p:cNvPr>
          <p:cNvSpPr txBox="1"/>
          <p:nvPr/>
        </p:nvSpPr>
        <p:spPr>
          <a:xfrm>
            <a:off x="1065493" y="65905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Topology</a:t>
            </a:r>
          </a:p>
        </p:txBody>
      </p:sp>
    </p:spTree>
    <p:extLst>
      <p:ext uri="{BB962C8B-B14F-4D97-AF65-F5344CB8AC3E}">
        <p14:creationId xmlns:p14="http://schemas.microsoft.com/office/powerpoint/2010/main" val="2165083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0669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Onion Architecture</a:t>
            </a:r>
          </a:p>
        </p:txBody>
      </p:sp>
      <p:pic>
        <p:nvPicPr>
          <p:cNvPr id="3076" name="Picture 4" descr="Onion Architecture illustrating different layers. Domain Model at the centre, enclosed by Domain Services. Domain Services enclosed by Application services and then Infrastructure Services. Application enclosing all the layers. Observability services for monitoring the application">
            <a:extLst>
              <a:ext uri="{FF2B5EF4-FFF2-40B4-BE49-F238E27FC236}">
                <a16:creationId xmlns:a16="http://schemas.microsoft.com/office/drawing/2014/main" id="{C13BB3DE-2671-1E8F-C250-BA1E109D1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918" y="417112"/>
            <a:ext cx="4581525" cy="45815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99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Layers of Isolation</a:t>
            </a:r>
          </a:p>
        </p:txBody>
      </p:sp>
      <p:pic>
        <p:nvPicPr>
          <p:cNvPr id="4098" name="Picture 2">
            <a:extLst>
              <a:ext uri="{FF2B5EF4-FFF2-40B4-BE49-F238E27FC236}">
                <a16:creationId xmlns:a16="http://schemas.microsoft.com/office/drawing/2014/main" id="{C90FDB63-9DF0-3679-9EF6-BF609B930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519" y="1112960"/>
            <a:ext cx="5750961" cy="36330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65527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Adding Layers</a:t>
            </a:r>
          </a:p>
        </p:txBody>
      </p:sp>
      <p:pic>
        <p:nvPicPr>
          <p:cNvPr id="2" name="Picture 2">
            <a:extLst>
              <a:ext uri="{FF2B5EF4-FFF2-40B4-BE49-F238E27FC236}">
                <a16:creationId xmlns:a16="http://schemas.microsoft.com/office/drawing/2014/main" id="{9339449F-C11A-AD60-CDD3-0C73D926E4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2965" y="961443"/>
            <a:ext cx="5752745" cy="40371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07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Adding Layers</a:t>
            </a:r>
          </a:p>
        </p:txBody>
      </p:sp>
      <p:pic>
        <p:nvPicPr>
          <p:cNvPr id="6146" name="Picture 2">
            <a:extLst>
              <a:ext uri="{FF2B5EF4-FFF2-40B4-BE49-F238E27FC236}">
                <a16:creationId xmlns:a16="http://schemas.microsoft.com/office/drawing/2014/main" id="{C20B18EB-81BB-63DB-751D-F1B35CEC3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2983" y="1103403"/>
            <a:ext cx="5958033" cy="38952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874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1592984" y="1069656"/>
            <a:ext cx="5958032" cy="830997"/>
          </a:xfrm>
          <a:prstGeom prst="rect">
            <a:avLst/>
          </a:prstGeom>
          <a:noFill/>
        </p:spPr>
        <p:txBody>
          <a:bodyPr wrap="square" rtlCol="0">
            <a:spAutoFit/>
          </a:bodyPr>
          <a:lstStyle/>
          <a:p>
            <a:pPr algn="ctr"/>
            <a:r>
              <a:rPr lang="en-US" sz="2400" b="1" dirty="0">
                <a:solidFill>
                  <a:schemeClr val="bg1"/>
                </a:solidFill>
                <a:latin typeface="Rubik" panose="020B0604020202020204" charset="-79"/>
                <a:cs typeface="Rubik" panose="020B0604020202020204" charset="-79"/>
              </a:rPr>
              <a:t>Initially recommended to use this architecture style</a:t>
            </a:r>
          </a:p>
        </p:txBody>
      </p:sp>
      <p:sp>
        <p:nvSpPr>
          <p:cNvPr id="5" name="Google Shape;1157;p110">
            <a:extLst>
              <a:ext uri="{FF2B5EF4-FFF2-40B4-BE49-F238E27FC236}">
                <a16:creationId xmlns:a16="http://schemas.microsoft.com/office/drawing/2014/main" id="{82D92A52-62D4-043D-A391-20F161EF4118}"/>
              </a:ext>
            </a:extLst>
          </p:cNvPr>
          <p:cNvSpPr txBox="1">
            <a:spLocks/>
          </p:cNvSpPr>
          <p:nvPr/>
        </p:nvSpPr>
        <p:spPr>
          <a:xfrm>
            <a:off x="3451733" y="3117413"/>
            <a:ext cx="2316026" cy="7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400"/>
              <a:buFont typeface="Montserrat"/>
              <a:buNone/>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SzPts val="1100"/>
            </a:pPr>
            <a:r>
              <a:rPr lang="en-US" sz="1600" dirty="0">
                <a:solidFill>
                  <a:schemeClr val="bg1"/>
                </a:solidFill>
              </a:rPr>
              <a:t>Tight budget and time constraints</a:t>
            </a:r>
          </a:p>
        </p:txBody>
      </p:sp>
      <p:sp>
        <p:nvSpPr>
          <p:cNvPr id="7" name="Google Shape;1159;p110">
            <a:extLst>
              <a:ext uri="{FF2B5EF4-FFF2-40B4-BE49-F238E27FC236}">
                <a16:creationId xmlns:a16="http://schemas.microsoft.com/office/drawing/2014/main" id="{11B8C0A3-4529-34B7-8398-11E535BC9FA4}"/>
              </a:ext>
            </a:extLst>
          </p:cNvPr>
          <p:cNvSpPr txBox="1">
            <a:spLocks/>
          </p:cNvSpPr>
          <p:nvPr/>
        </p:nvSpPr>
        <p:spPr>
          <a:xfrm>
            <a:off x="5839789" y="3117413"/>
            <a:ext cx="2572691" cy="79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600" b="1" dirty="0">
                <a:solidFill>
                  <a:schemeClr val="bg1"/>
                </a:solidFill>
                <a:latin typeface="Rubik" panose="020B0604020202020204" charset="-79"/>
                <a:cs typeface="Rubik" panose="020B0604020202020204" charset="-79"/>
              </a:rPr>
              <a:t>Still analyzing business requirements  </a:t>
            </a:r>
          </a:p>
        </p:txBody>
      </p:sp>
      <p:grpSp>
        <p:nvGrpSpPr>
          <p:cNvPr id="35" name="Google Shape;7259;p149">
            <a:extLst>
              <a:ext uri="{FF2B5EF4-FFF2-40B4-BE49-F238E27FC236}">
                <a16:creationId xmlns:a16="http://schemas.microsoft.com/office/drawing/2014/main" id="{F3C442FE-9F71-EC7B-3EE9-9300B5DEAFB3}"/>
              </a:ext>
            </a:extLst>
          </p:cNvPr>
          <p:cNvGrpSpPr/>
          <p:nvPr/>
        </p:nvGrpSpPr>
        <p:grpSpPr>
          <a:xfrm>
            <a:off x="6834187" y="2381552"/>
            <a:ext cx="583893" cy="499681"/>
            <a:chOff x="-62151950" y="4111775"/>
            <a:chExt cx="318225" cy="316650"/>
          </a:xfrm>
          <a:solidFill>
            <a:schemeClr val="bg1"/>
          </a:solidFill>
        </p:grpSpPr>
        <p:sp>
          <p:nvSpPr>
            <p:cNvPr id="36" name="Google Shape;7260;p149">
              <a:extLst>
                <a:ext uri="{FF2B5EF4-FFF2-40B4-BE49-F238E27FC236}">
                  <a16:creationId xmlns:a16="http://schemas.microsoft.com/office/drawing/2014/main" id="{8810C6E5-24D0-8B56-1986-539E0EC49C86}"/>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61;p149">
              <a:extLst>
                <a:ext uri="{FF2B5EF4-FFF2-40B4-BE49-F238E27FC236}">
                  <a16:creationId xmlns:a16="http://schemas.microsoft.com/office/drawing/2014/main" id="{9FA626B1-C529-9197-C945-2E4EEF1FA769}"/>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62;p149">
              <a:extLst>
                <a:ext uri="{FF2B5EF4-FFF2-40B4-BE49-F238E27FC236}">
                  <a16:creationId xmlns:a16="http://schemas.microsoft.com/office/drawing/2014/main" id="{A234A74F-9147-79C8-F7E9-9D935E4CA1C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63;p149">
              <a:extLst>
                <a:ext uri="{FF2B5EF4-FFF2-40B4-BE49-F238E27FC236}">
                  <a16:creationId xmlns:a16="http://schemas.microsoft.com/office/drawing/2014/main" id="{FBCA22A8-88BF-5404-242E-E58C2AEE6B4C}"/>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146;p149">
            <a:extLst>
              <a:ext uri="{FF2B5EF4-FFF2-40B4-BE49-F238E27FC236}">
                <a16:creationId xmlns:a16="http://schemas.microsoft.com/office/drawing/2014/main" id="{87320193-575C-F3E9-CFAB-7D9A8E8C6730}"/>
              </a:ext>
            </a:extLst>
          </p:cNvPr>
          <p:cNvGrpSpPr/>
          <p:nvPr/>
        </p:nvGrpSpPr>
        <p:grpSpPr>
          <a:xfrm>
            <a:off x="4242418" y="2380361"/>
            <a:ext cx="583893" cy="559135"/>
            <a:chOff x="-61354653" y="4101529"/>
            <a:chExt cx="316649" cy="317450"/>
          </a:xfrm>
          <a:solidFill>
            <a:schemeClr val="bg1"/>
          </a:solidFill>
        </p:grpSpPr>
        <p:sp>
          <p:nvSpPr>
            <p:cNvPr id="41" name="Google Shape;7147;p149">
              <a:extLst>
                <a:ext uri="{FF2B5EF4-FFF2-40B4-BE49-F238E27FC236}">
                  <a16:creationId xmlns:a16="http://schemas.microsoft.com/office/drawing/2014/main" id="{F9BF2DE2-C79D-9B76-56C4-7DA919FFB299}"/>
                </a:ext>
              </a:extLst>
            </p:cNvPr>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8;p149">
              <a:extLst>
                <a:ext uri="{FF2B5EF4-FFF2-40B4-BE49-F238E27FC236}">
                  <a16:creationId xmlns:a16="http://schemas.microsoft.com/office/drawing/2014/main" id="{691A5C69-B077-78DA-4FE1-D307BAAD518D}"/>
                </a:ext>
              </a:extLst>
            </p:cNvPr>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 name="Google Shape;1157;p110">
            <a:extLst>
              <a:ext uri="{FF2B5EF4-FFF2-40B4-BE49-F238E27FC236}">
                <a16:creationId xmlns:a16="http://schemas.microsoft.com/office/drawing/2014/main" id="{761EC149-96BF-6384-F49D-DF29453A953F}"/>
              </a:ext>
            </a:extLst>
          </p:cNvPr>
          <p:cNvSpPr txBox="1">
            <a:spLocks/>
          </p:cNvSpPr>
          <p:nvPr/>
        </p:nvSpPr>
        <p:spPr>
          <a:xfrm>
            <a:off x="880797" y="3117413"/>
            <a:ext cx="2498906" cy="7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400"/>
              <a:buFont typeface="Montserrat"/>
              <a:buNone/>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SzPts val="1100"/>
            </a:pPr>
            <a:r>
              <a:rPr lang="en-US" sz="1600" dirty="0">
                <a:solidFill>
                  <a:schemeClr val="bg1"/>
                </a:solidFill>
              </a:rPr>
              <a:t>Small, simple applications/Websites </a:t>
            </a:r>
          </a:p>
        </p:txBody>
      </p:sp>
      <p:grpSp>
        <p:nvGrpSpPr>
          <p:cNvPr id="44" name="Google Shape;7146;p149">
            <a:extLst>
              <a:ext uri="{FF2B5EF4-FFF2-40B4-BE49-F238E27FC236}">
                <a16:creationId xmlns:a16="http://schemas.microsoft.com/office/drawing/2014/main" id="{45CD65C3-954E-A966-A510-BB5AB8619A3A}"/>
              </a:ext>
            </a:extLst>
          </p:cNvPr>
          <p:cNvGrpSpPr/>
          <p:nvPr/>
        </p:nvGrpSpPr>
        <p:grpSpPr>
          <a:xfrm>
            <a:off x="1813920" y="2385743"/>
            <a:ext cx="583893" cy="559135"/>
            <a:chOff x="-61354653" y="4101529"/>
            <a:chExt cx="316649" cy="317450"/>
          </a:xfrm>
          <a:solidFill>
            <a:schemeClr val="bg1"/>
          </a:solidFill>
        </p:grpSpPr>
        <p:sp>
          <p:nvSpPr>
            <p:cNvPr id="45" name="Google Shape;7147;p149">
              <a:extLst>
                <a:ext uri="{FF2B5EF4-FFF2-40B4-BE49-F238E27FC236}">
                  <a16:creationId xmlns:a16="http://schemas.microsoft.com/office/drawing/2014/main" id="{49E1C471-2BC7-EF1D-8965-B57B2103E899}"/>
                </a:ext>
              </a:extLst>
            </p:cNvPr>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48;p149">
              <a:extLst>
                <a:ext uri="{FF2B5EF4-FFF2-40B4-BE49-F238E27FC236}">
                  <a16:creationId xmlns:a16="http://schemas.microsoft.com/office/drawing/2014/main" id="{31611A63-4B38-E1AC-83C4-F8C18B997155}"/>
                </a:ext>
              </a:extLst>
            </p:cNvPr>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435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4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b="1" dirty="0">
                <a:solidFill>
                  <a:schemeClr val="bg1"/>
                </a:solidFill>
                <a:latin typeface="Rubik" panose="020B0604020202020204" charset="-79"/>
                <a:cs typeface="Rubik" panose="020B0604020202020204" charset="-79"/>
              </a:rPr>
              <a:t>Layered Architecture</a:t>
            </a:r>
          </a:p>
        </p:txBody>
      </p:sp>
      <p:pic>
        <p:nvPicPr>
          <p:cNvPr id="2" name="Picture 2">
            <a:extLst>
              <a:ext uri="{FF2B5EF4-FFF2-40B4-BE49-F238E27FC236}">
                <a16:creationId xmlns:a16="http://schemas.microsoft.com/office/drawing/2014/main" id="{B2F8ED7F-8D21-EAF0-DFF2-466EA25FC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31" y="0"/>
            <a:ext cx="5379868" cy="5143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812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85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382300" y="490620"/>
            <a:ext cx="6889358" cy="1029000"/>
          </a:xfrm>
        </p:spPr>
        <p:txBody>
          <a:bodyPr/>
          <a:lstStyle/>
          <a:p>
            <a:r>
              <a:rPr lang="en-US" sz="3600" dirty="0"/>
              <a:t>Microservices Architecture</a:t>
            </a:r>
          </a:p>
        </p:txBody>
      </p:sp>
    </p:spTree>
    <p:extLst>
      <p:ext uri="{BB962C8B-B14F-4D97-AF65-F5344CB8AC3E}">
        <p14:creationId xmlns:p14="http://schemas.microsoft.com/office/powerpoint/2010/main" val="38195740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1127321" y="2340638"/>
            <a:ext cx="6889358" cy="692648"/>
          </a:xfrm>
        </p:spPr>
        <p:txBody>
          <a:bodyPr/>
          <a:lstStyle/>
          <a:p>
            <a:pPr algn="ctr"/>
            <a:r>
              <a:rPr lang="en-US" sz="3600" dirty="0">
                <a:solidFill>
                  <a:srgbClr val="FFC000"/>
                </a:solidFill>
              </a:rPr>
              <a:t>Duplication</a:t>
            </a:r>
            <a:r>
              <a:rPr lang="en-US" sz="3600" dirty="0"/>
              <a:t> over </a:t>
            </a:r>
            <a:r>
              <a:rPr lang="en-US" sz="3600" dirty="0">
                <a:solidFill>
                  <a:srgbClr val="00B0F0"/>
                </a:solidFill>
              </a:rPr>
              <a:t>Reuse</a:t>
            </a:r>
            <a:r>
              <a:rPr lang="en-US" sz="3600" dirty="0"/>
              <a:t> ?</a:t>
            </a:r>
          </a:p>
        </p:txBody>
      </p:sp>
    </p:spTree>
    <p:extLst>
      <p:ext uri="{BB962C8B-B14F-4D97-AF65-F5344CB8AC3E}">
        <p14:creationId xmlns:p14="http://schemas.microsoft.com/office/powerpoint/2010/main" val="41217287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98E2919-FDEA-25C2-9F94-922955823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442" y="266680"/>
            <a:ext cx="6370376" cy="4610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9">
            <a:extLst>
              <a:ext uri="{FF2B5EF4-FFF2-40B4-BE49-F238E27FC236}">
                <a16:creationId xmlns:a16="http://schemas.microsoft.com/office/drawing/2014/main" id="{36B76647-15A8-62B7-99D7-20F480B097D8}"/>
              </a:ext>
            </a:extLst>
          </p:cNvPr>
          <p:cNvSpPr>
            <a:spLocks noGrp="1"/>
          </p:cNvSpPr>
          <p:nvPr>
            <p:ph type="title"/>
          </p:nvPr>
        </p:nvSpPr>
        <p:spPr>
          <a:xfrm rot="-5400000">
            <a:off x="-1183940" y="2285400"/>
            <a:ext cx="4059300" cy="572700"/>
          </a:xfrm>
        </p:spPr>
        <p:txBody>
          <a:bodyPr/>
          <a:lstStyle/>
          <a:p>
            <a:r>
              <a:rPr lang="en-US" dirty="0"/>
              <a:t>Topology</a:t>
            </a:r>
          </a:p>
        </p:txBody>
      </p:sp>
    </p:spTree>
    <p:extLst>
      <p:ext uri="{BB962C8B-B14F-4D97-AF65-F5344CB8AC3E}">
        <p14:creationId xmlns:p14="http://schemas.microsoft.com/office/powerpoint/2010/main" val="31659521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1127321" y="2340638"/>
            <a:ext cx="6889358" cy="692648"/>
          </a:xfrm>
        </p:spPr>
        <p:txBody>
          <a:bodyPr/>
          <a:lstStyle/>
          <a:p>
            <a:pPr algn="ctr"/>
            <a:r>
              <a:rPr lang="en-US" sz="3600" dirty="0">
                <a:solidFill>
                  <a:schemeClr val="bg1"/>
                </a:solidFill>
              </a:rPr>
              <a:t>Bounded Context</a:t>
            </a:r>
          </a:p>
        </p:txBody>
      </p:sp>
    </p:spTree>
    <p:extLst>
      <p:ext uri="{BB962C8B-B14F-4D97-AF65-F5344CB8AC3E}">
        <p14:creationId xmlns:p14="http://schemas.microsoft.com/office/powerpoint/2010/main" val="22323538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504324" y="401307"/>
            <a:ext cx="7815712" cy="692648"/>
          </a:xfrm>
        </p:spPr>
        <p:txBody>
          <a:bodyPr/>
          <a:lstStyle/>
          <a:p>
            <a:r>
              <a:rPr lang="en-US" dirty="0">
                <a:solidFill>
                  <a:schemeClr val="bg1"/>
                </a:solidFill>
              </a:rPr>
              <a:t>Granularity (Service Boundary)</a:t>
            </a:r>
          </a:p>
        </p:txBody>
      </p:sp>
      <p:sp>
        <p:nvSpPr>
          <p:cNvPr id="3" name="TextBox 2">
            <a:extLst>
              <a:ext uri="{FF2B5EF4-FFF2-40B4-BE49-F238E27FC236}">
                <a16:creationId xmlns:a16="http://schemas.microsoft.com/office/drawing/2014/main" id="{9A6CEE69-8640-8CBC-F1C9-C728CC901125}"/>
              </a:ext>
            </a:extLst>
          </p:cNvPr>
          <p:cNvSpPr txBox="1"/>
          <p:nvPr/>
        </p:nvSpPr>
        <p:spPr>
          <a:xfrm>
            <a:off x="671682" y="2457645"/>
            <a:ext cx="7648354" cy="400110"/>
          </a:xfrm>
          <a:prstGeom prst="rect">
            <a:avLst/>
          </a:prstGeom>
          <a:noFill/>
        </p:spPr>
        <p:txBody>
          <a:bodyPr wrap="square">
            <a:spAutoFit/>
          </a:bodyPr>
          <a:lstStyle/>
          <a:p>
            <a:r>
              <a:rPr lang="en-US" sz="2000" b="1" i="0" u="none" strike="noStrike" dirty="0">
                <a:solidFill>
                  <a:schemeClr val="bg1">
                    <a:lumMod val="95000"/>
                  </a:schemeClr>
                </a:solidFill>
                <a:effectLst/>
                <a:latin typeface="Arial" panose="020B0604020202020204" pitchFamily="34" charset="0"/>
              </a:rPr>
              <a:t>Architects </a:t>
            </a:r>
            <a:r>
              <a:rPr lang="en-US" sz="2000" b="1" i="0" dirty="0">
                <a:solidFill>
                  <a:srgbClr val="FF0000"/>
                </a:solidFill>
                <a:effectLst/>
                <a:latin typeface="Arial" panose="020B0604020202020204" pitchFamily="34" charset="0"/>
              </a:rPr>
              <a:t>struggle</a:t>
            </a:r>
            <a:r>
              <a:rPr lang="en-US" sz="2000" b="1" i="0" dirty="0">
                <a:solidFill>
                  <a:schemeClr val="bg1">
                    <a:lumMod val="95000"/>
                  </a:schemeClr>
                </a:solidFill>
                <a:effectLst/>
                <a:latin typeface="Arial" panose="020B0604020202020204" pitchFamily="34" charset="0"/>
              </a:rPr>
              <a:t> </a:t>
            </a:r>
            <a:r>
              <a:rPr lang="en-US" sz="2000" b="1" i="0" u="none" strike="noStrike" dirty="0">
                <a:solidFill>
                  <a:schemeClr val="bg1">
                    <a:lumMod val="95000"/>
                  </a:schemeClr>
                </a:solidFill>
                <a:effectLst/>
                <a:latin typeface="Arial" panose="020B0604020202020204" pitchFamily="34" charset="0"/>
              </a:rPr>
              <a:t>to find the </a:t>
            </a:r>
            <a:r>
              <a:rPr lang="en-US" sz="2000" b="1" i="0" dirty="0">
                <a:solidFill>
                  <a:srgbClr val="92D050"/>
                </a:solidFill>
                <a:effectLst/>
                <a:latin typeface="Arial" panose="020B0604020202020204" pitchFamily="34" charset="0"/>
              </a:rPr>
              <a:t>correct granularity</a:t>
            </a:r>
            <a:r>
              <a:rPr lang="en-US" sz="2000" b="1" i="0" strike="noStrike" dirty="0">
                <a:solidFill>
                  <a:srgbClr val="92D050"/>
                </a:solidFill>
                <a:effectLst/>
                <a:latin typeface="Arial" panose="020B0604020202020204" pitchFamily="34" charset="0"/>
              </a:rPr>
              <a:t> </a:t>
            </a:r>
            <a:r>
              <a:rPr lang="en-US" sz="2000" b="1" i="0" dirty="0">
                <a:solidFill>
                  <a:srgbClr val="92D050"/>
                </a:solidFill>
                <a:effectLst/>
                <a:latin typeface="Arial" panose="020B0604020202020204" pitchFamily="34" charset="0"/>
              </a:rPr>
              <a:t>for services</a:t>
            </a:r>
            <a:endParaRPr lang="en-US" sz="2000" dirty="0">
              <a:solidFill>
                <a:srgbClr val="92D050"/>
              </a:solidFill>
            </a:endParaRPr>
          </a:p>
        </p:txBody>
      </p:sp>
    </p:spTree>
    <p:extLst>
      <p:ext uri="{BB962C8B-B14F-4D97-AF65-F5344CB8AC3E}">
        <p14:creationId xmlns:p14="http://schemas.microsoft.com/office/powerpoint/2010/main" val="31763712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504324" y="401307"/>
            <a:ext cx="7815712" cy="692648"/>
          </a:xfrm>
        </p:spPr>
        <p:txBody>
          <a:bodyPr/>
          <a:lstStyle/>
          <a:p>
            <a:r>
              <a:rPr lang="en-US" dirty="0">
                <a:solidFill>
                  <a:schemeClr val="bg1"/>
                </a:solidFill>
              </a:rPr>
              <a:t>Data Isolation</a:t>
            </a:r>
          </a:p>
        </p:txBody>
      </p:sp>
      <p:sp>
        <p:nvSpPr>
          <p:cNvPr id="3" name="TextBox 2">
            <a:extLst>
              <a:ext uri="{FF2B5EF4-FFF2-40B4-BE49-F238E27FC236}">
                <a16:creationId xmlns:a16="http://schemas.microsoft.com/office/drawing/2014/main" id="{9A6CEE69-8640-8CBC-F1C9-C728CC901125}"/>
              </a:ext>
            </a:extLst>
          </p:cNvPr>
          <p:cNvSpPr txBox="1"/>
          <p:nvPr/>
        </p:nvSpPr>
        <p:spPr>
          <a:xfrm>
            <a:off x="671682" y="2457645"/>
            <a:ext cx="7095694" cy="1200329"/>
          </a:xfrm>
          <a:prstGeom prst="rect">
            <a:avLst/>
          </a:prstGeom>
          <a:noFill/>
        </p:spPr>
        <p:txBody>
          <a:bodyPr wrap="square">
            <a:spAutoFit/>
          </a:bodyPr>
          <a:lstStyle/>
          <a:p>
            <a:r>
              <a:rPr lang="en-US" sz="2400" b="1" i="0" u="none" strike="noStrike" dirty="0">
                <a:solidFill>
                  <a:srgbClr val="FFFF00"/>
                </a:solidFill>
                <a:effectLst/>
                <a:latin typeface="Arial" panose="020B0604020202020204" pitchFamily="34" charset="0"/>
              </a:rPr>
              <a:t>avoid</a:t>
            </a:r>
            <a:r>
              <a:rPr lang="en-US" sz="2400" b="1" i="0" u="none" strike="noStrike" dirty="0">
                <a:solidFill>
                  <a:schemeClr val="bg1">
                    <a:lumMod val="95000"/>
                  </a:schemeClr>
                </a:solidFill>
                <a:effectLst/>
                <a:latin typeface="Arial" panose="020B0604020202020204" pitchFamily="34" charset="0"/>
              </a:rPr>
              <a:t> all kinds of </a:t>
            </a:r>
            <a:r>
              <a:rPr lang="en-US" sz="2400" b="1" i="0" u="none" strike="noStrike" dirty="0">
                <a:solidFill>
                  <a:srgbClr val="FF0000"/>
                </a:solidFill>
                <a:effectLst/>
                <a:latin typeface="Arial" panose="020B0604020202020204" pitchFamily="34" charset="0"/>
              </a:rPr>
              <a:t>coupling, including shared schemas and databases</a:t>
            </a:r>
            <a:r>
              <a:rPr lang="en-US" sz="2400" b="1" i="0" u="none" strike="noStrike" dirty="0">
                <a:solidFill>
                  <a:schemeClr val="bg1">
                    <a:lumMod val="95000"/>
                  </a:schemeClr>
                </a:solidFill>
                <a:effectLst/>
                <a:latin typeface="Arial" panose="020B0604020202020204" pitchFamily="34" charset="0"/>
              </a:rPr>
              <a:t>.</a:t>
            </a:r>
            <a:br>
              <a:rPr lang="en-US" sz="2400" b="1" i="0" u="none" strike="noStrike" dirty="0">
                <a:solidFill>
                  <a:schemeClr val="bg1">
                    <a:lumMod val="95000"/>
                  </a:schemeClr>
                </a:solidFill>
                <a:effectLst/>
                <a:latin typeface="Arial" panose="020B0604020202020204" pitchFamily="34" charset="0"/>
              </a:rPr>
            </a:br>
            <a:endParaRPr lang="en-US" sz="2400" dirty="0">
              <a:solidFill>
                <a:srgbClr val="92D050"/>
              </a:solidFill>
            </a:endParaRPr>
          </a:p>
        </p:txBody>
      </p:sp>
    </p:spTree>
    <p:extLst>
      <p:ext uri="{BB962C8B-B14F-4D97-AF65-F5344CB8AC3E}">
        <p14:creationId xmlns:p14="http://schemas.microsoft.com/office/powerpoint/2010/main" val="13557233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2605500" y="2057250"/>
            <a:ext cx="3933000" cy="1029000"/>
          </a:xfrm>
        </p:spPr>
        <p:txBody>
          <a:bodyPr/>
          <a:lstStyle/>
          <a:p>
            <a:pPr algn="ctr"/>
            <a:r>
              <a:rPr lang="en-US" sz="3600" dirty="0"/>
              <a:t>API Layer</a:t>
            </a:r>
          </a:p>
        </p:txBody>
      </p:sp>
    </p:spTree>
    <p:extLst>
      <p:ext uri="{BB962C8B-B14F-4D97-AF65-F5344CB8AC3E}">
        <p14:creationId xmlns:p14="http://schemas.microsoft.com/office/powerpoint/2010/main" val="4043274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028733"/>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Changes to a software system are </a:t>
            </a:r>
            <a:r>
              <a:rPr lang="en-US" dirty="0">
                <a:solidFill>
                  <a:srgbClr val="FF0000"/>
                </a:solidFill>
              </a:rPr>
              <a:t>inevitable</a:t>
            </a:r>
            <a:r>
              <a:rPr lang="en-US" b="0" dirty="0"/>
              <a:t>.</a:t>
            </a:r>
            <a:br>
              <a:rPr lang="en-US" b="0" dirty="0"/>
            </a:br>
            <a:endParaRPr lang="en-US" b="0" dirty="0"/>
          </a:p>
          <a:p>
            <a:pPr algn="l"/>
            <a:r>
              <a:rPr lang="en-US" b="0" dirty="0"/>
              <a:t>A well-designed architecture facilitates change.</a:t>
            </a:r>
          </a:p>
          <a:p>
            <a:pPr algn="l"/>
            <a:endParaRPr lang="en-US" b="0" dirty="0"/>
          </a:p>
          <a:p>
            <a:pPr algn="l"/>
            <a:r>
              <a:rPr lang="en-US" b="0" dirty="0"/>
              <a:t>Adaptability as is crucial in dynamic business environments where requirements evolve.</a:t>
            </a:r>
          </a:p>
        </p:txBody>
      </p:sp>
    </p:spTree>
    <p:extLst>
      <p:ext uri="{BB962C8B-B14F-4D97-AF65-F5344CB8AC3E}">
        <p14:creationId xmlns:p14="http://schemas.microsoft.com/office/powerpoint/2010/main" val="2169244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6690620" y="218386"/>
            <a:ext cx="2134345" cy="608669"/>
          </a:xfrm>
        </p:spPr>
        <p:txBody>
          <a:bodyPr/>
          <a:lstStyle/>
          <a:p>
            <a:r>
              <a:rPr lang="en-US" sz="2000" dirty="0"/>
              <a:t>API Layer</a:t>
            </a:r>
          </a:p>
        </p:txBody>
      </p:sp>
      <p:sp>
        <p:nvSpPr>
          <p:cNvPr id="6" name="TextBox 5">
            <a:extLst>
              <a:ext uri="{FF2B5EF4-FFF2-40B4-BE49-F238E27FC236}">
                <a16:creationId xmlns:a16="http://schemas.microsoft.com/office/drawing/2014/main" id="{CC27BF4F-C471-E9E4-02D6-B235FDE4C683}"/>
              </a:ext>
            </a:extLst>
          </p:cNvPr>
          <p:cNvSpPr txBox="1"/>
          <p:nvPr/>
        </p:nvSpPr>
        <p:spPr>
          <a:xfrm>
            <a:off x="537588" y="534667"/>
            <a:ext cx="4652386" cy="584775"/>
          </a:xfrm>
          <a:prstGeom prst="rect">
            <a:avLst/>
          </a:prstGeom>
          <a:noFill/>
        </p:spPr>
        <p:txBody>
          <a:bodyPr wrap="square">
            <a:spAutoFit/>
          </a:bodyPr>
          <a:lstStyle/>
          <a:p>
            <a:r>
              <a:rPr lang="en-US" sz="3200" dirty="0" err="1">
                <a:solidFill>
                  <a:schemeClr val="bg1"/>
                </a:solidFill>
                <a:latin typeface="Rubik" panose="020B0604020202020204" charset="-79"/>
                <a:cs typeface="Rubik" panose="020B0604020202020204" charset="-79"/>
              </a:rPr>
              <a:t>SideCar</a:t>
            </a:r>
            <a:r>
              <a:rPr lang="en-US" sz="3200" dirty="0">
                <a:solidFill>
                  <a:schemeClr val="bg1"/>
                </a:solidFill>
                <a:latin typeface="Rubik" panose="020B0604020202020204" charset="-79"/>
                <a:cs typeface="Rubik" panose="020B0604020202020204" charset="-79"/>
              </a:rPr>
              <a:t> Pattern</a:t>
            </a:r>
          </a:p>
        </p:txBody>
      </p:sp>
      <p:pic>
        <p:nvPicPr>
          <p:cNvPr id="1026" name="Picture 2">
            <a:extLst>
              <a:ext uri="{FF2B5EF4-FFF2-40B4-BE49-F238E27FC236}">
                <a16:creationId xmlns:a16="http://schemas.microsoft.com/office/drawing/2014/main" id="{1B36892C-6ADC-02D2-73B4-8A3CB9961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415" y="1234103"/>
            <a:ext cx="6763169" cy="36910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a:extLst>
              <a:ext uri="{FF2B5EF4-FFF2-40B4-BE49-F238E27FC236}">
                <a16:creationId xmlns:a16="http://schemas.microsoft.com/office/drawing/2014/main" id="{D1B7B964-1C79-57A0-9F86-C389200EA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191" y="1151719"/>
            <a:ext cx="7571615" cy="3773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2">
            <a:extLst>
              <a:ext uri="{FF2B5EF4-FFF2-40B4-BE49-F238E27FC236}">
                <a16:creationId xmlns:a16="http://schemas.microsoft.com/office/drawing/2014/main" id="{64ECA7BD-E82A-B1E4-BE20-06C56EE28B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15" y="1429411"/>
            <a:ext cx="8824965" cy="3300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8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2605500" y="2057250"/>
            <a:ext cx="3933000" cy="1029000"/>
          </a:xfrm>
        </p:spPr>
        <p:txBody>
          <a:bodyPr/>
          <a:lstStyle/>
          <a:p>
            <a:pPr algn="ctr"/>
            <a:r>
              <a:rPr lang="en-US" sz="3600" dirty="0"/>
              <a:t>API Gateway</a:t>
            </a:r>
          </a:p>
        </p:txBody>
      </p:sp>
      <p:sp>
        <p:nvSpPr>
          <p:cNvPr id="6" name="TextBox 5">
            <a:extLst>
              <a:ext uri="{FF2B5EF4-FFF2-40B4-BE49-F238E27FC236}">
                <a16:creationId xmlns:a16="http://schemas.microsoft.com/office/drawing/2014/main" id="{7A46D6AC-FC79-2B4E-4C1E-2FD174281DA2}"/>
              </a:ext>
            </a:extLst>
          </p:cNvPr>
          <p:cNvSpPr txBox="1"/>
          <p:nvPr/>
        </p:nvSpPr>
        <p:spPr>
          <a:xfrm>
            <a:off x="859134" y="2137637"/>
            <a:ext cx="8063801" cy="1323439"/>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Problem : </a:t>
            </a:r>
            <a:br>
              <a:rPr lang="en-US" sz="3200" dirty="0">
                <a:solidFill>
                  <a:schemeClr val="bg1"/>
                </a:solidFill>
                <a:latin typeface="Rubik" panose="020B0604020202020204" charset="-79"/>
                <a:cs typeface="Rubik" panose="020B0604020202020204" charset="-79"/>
              </a:rPr>
            </a:br>
            <a:r>
              <a:rPr lang="en-US" sz="2400" dirty="0">
                <a:solidFill>
                  <a:schemeClr val="bg1"/>
                </a:solidFill>
                <a:latin typeface="Rubik" panose="020B0604020202020204" charset="-79"/>
                <a:cs typeface="Rubik" panose="020B0604020202020204" charset="-79"/>
              </a:rPr>
              <a:t>How do the clients of a Microservices-based application access the individual services?</a:t>
            </a:r>
            <a:endParaRPr lang="en-US" sz="32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16958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7.40741E-7 L 0.00104 -0.29722 " pathEditMode="relative" rAng="0" ptsTypes="AA">
                                      <p:cBhvr>
                                        <p:cTn id="6" dur="500" fill="hold"/>
                                        <p:tgtEl>
                                          <p:spTgt spid="5">
                                            <p:txEl>
                                              <p:pRg st="0" end="0"/>
                                            </p:txEl>
                                          </p:spTgt>
                                        </p:tgtEl>
                                        <p:attrNameLst>
                                          <p:attrName>ppt_x</p:attrName>
                                          <p:attrName>ppt_y</p:attrName>
                                        </p:attrNameLst>
                                      </p:cBhvr>
                                      <p:rCtr x="52" y="-14877"/>
                                    </p:animMotion>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CEE720D-BF69-BF9E-8F9F-98AB96403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431" y="290068"/>
            <a:ext cx="6193137" cy="4563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C51E8EE-9BDD-2CF9-331D-D53C5AFA2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85725"/>
            <a:ext cx="6629400" cy="49720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11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B4F5-FCD1-19AE-299A-084D52125CF4}"/>
              </a:ext>
            </a:extLst>
          </p:cNvPr>
          <p:cNvSpPr>
            <a:spLocks noGrp="1"/>
          </p:cNvSpPr>
          <p:nvPr>
            <p:ph type="title"/>
          </p:nvPr>
        </p:nvSpPr>
        <p:spPr>
          <a:xfrm>
            <a:off x="669034" y="1716992"/>
            <a:ext cx="2593200" cy="344100"/>
          </a:xfrm>
        </p:spPr>
        <p:txBody>
          <a:bodyPr/>
          <a:lstStyle/>
          <a:p>
            <a:r>
              <a:rPr lang="en-US" sz="2000" dirty="0">
                <a:solidFill>
                  <a:schemeClr val="tx1">
                    <a:lumMod val="95000"/>
                    <a:lumOff val="5000"/>
                  </a:schemeClr>
                </a:solidFill>
                <a:highlight>
                  <a:srgbClr val="00FF00"/>
                </a:highlight>
              </a:rPr>
              <a:t>Benefits</a:t>
            </a:r>
          </a:p>
        </p:txBody>
      </p:sp>
      <p:sp>
        <p:nvSpPr>
          <p:cNvPr id="15" name="Subtitle 14">
            <a:extLst>
              <a:ext uri="{FF2B5EF4-FFF2-40B4-BE49-F238E27FC236}">
                <a16:creationId xmlns:a16="http://schemas.microsoft.com/office/drawing/2014/main" id="{CEE75C54-AAAD-C7BF-912E-8EAF275DA2C2}"/>
              </a:ext>
            </a:extLst>
          </p:cNvPr>
          <p:cNvSpPr>
            <a:spLocks noGrp="1"/>
          </p:cNvSpPr>
          <p:nvPr>
            <p:ph type="subTitle" idx="1"/>
          </p:nvPr>
        </p:nvSpPr>
        <p:spPr>
          <a:xfrm>
            <a:off x="669033" y="2199994"/>
            <a:ext cx="3822581" cy="1225800"/>
          </a:xfrm>
        </p:spPr>
        <p:txBody>
          <a:bodyPr/>
          <a:lstStyle/>
          <a:p>
            <a:r>
              <a:rPr lang="en-US" dirty="0"/>
              <a:t>Simplifies the client </a:t>
            </a:r>
          </a:p>
          <a:p>
            <a:r>
              <a:rPr lang="en-US" dirty="0"/>
              <a:t>Reduces requests/roundtrips</a:t>
            </a:r>
          </a:p>
          <a:p>
            <a:r>
              <a:rPr lang="en-US" dirty="0"/>
              <a:t>Optimizing system performance</a:t>
            </a:r>
          </a:p>
          <a:p>
            <a:r>
              <a:rPr lang="en-US" dirty="0"/>
              <a:t>Public web-friendly API protocol </a:t>
            </a:r>
          </a:p>
          <a:p>
            <a:r>
              <a:rPr lang="en-US" dirty="0"/>
              <a:t>Centralized security</a:t>
            </a:r>
          </a:p>
          <a:p>
            <a:r>
              <a:rPr lang="en-US" dirty="0"/>
              <a:t>Analytics and monitoring capabilities</a:t>
            </a:r>
          </a:p>
        </p:txBody>
      </p:sp>
      <p:sp>
        <p:nvSpPr>
          <p:cNvPr id="16" name="Subtitle 15">
            <a:extLst>
              <a:ext uri="{FF2B5EF4-FFF2-40B4-BE49-F238E27FC236}">
                <a16:creationId xmlns:a16="http://schemas.microsoft.com/office/drawing/2014/main" id="{15D56BCA-A7A8-8FE1-D8A8-66BA9F79A154}"/>
              </a:ext>
            </a:extLst>
          </p:cNvPr>
          <p:cNvSpPr>
            <a:spLocks noGrp="1"/>
          </p:cNvSpPr>
          <p:nvPr>
            <p:ph type="subTitle" idx="2"/>
          </p:nvPr>
        </p:nvSpPr>
        <p:spPr/>
        <p:txBody>
          <a:bodyPr/>
          <a:lstStyle/>
          <a:p>
            <a:r>
              <a:rPr lang="en-US" sz="2000" dirty="0">
                <a:highlight>
                  <a:srgbClr val="FF0000"/>
                </a:highlight>
              </a:rPr>
              <a:t>Drawbacks</a:t>
            </a:r>
          </a:p>
        </p:txBody>
      </p:sp>
      <p:sp>
        <p:nvSpPr>
          <p:cNvPr id="17" name="Subtitle 16">
            <a:extLst>
              <a:ext uri="{FF2B5EF4-FFF2-40B4-BE49-F238E27FC236}">
                <a16:creationId xmlns:a16="http://schemas.microsoft.com/office/drawing/2014/main" id="{2D193A67-9846-FBC6-2667-379576A73D52}"/>
              </a:ext>
            </a:extLst>
          </p:cNvPr>
          <p:cNvSpPr>
            <a:spLocks noGrp="1"/>
          </p:cNvSpPr>
          <p:nvPr>
            <p:ph type="subTitle" idx="3"/>
          </p:nvPr>
        </p:nvSpPr>
        <p:spPr>
          <a:xfrm>
            <a:off x="5169492" y="3029168"/>
            <a:ext cx="3305475" cy="1225800"/>
          </a:xfrm>
        </p:spPr>
        <p:txBody>
          <a:bodyPr/>
          <a:lstStyle/>
          <a:p>
            <a:r>
              <a:rPr lang="en-US" dirty="0"/>
              <a:t>Increased complexity</a:t>
            </a:r>
          </a:p>
          <a:p>
            <a:r>
              <a:rPr lang="en-US" dirty="0"/>
              <a:t>Increased response</a:t>
            </a:r>
          </a:p>
        </p:txBody>
      </p:sp>
      <p:sp>
        <p:nvSpPr>
          <p:cNvPr id="19" name="TextBox 18">
            <a:extLst>
              <a:ext uri="{FF2B5EF4-FFF2-40B4-BE49-F238E27FC236}">
                <a16:creationId xmlns:a16="http://schemas.microsoft.com/office/drawing/2014/main" id="{8FCCDC6B-45CB-0F45-6067-8B77433326F1}"/>
              </a:ext>
            </a:extLst>
          </p:cNvPr>
          <p:cNvSpPr txBox="1"/>
          <p:nvPr/>
        </p:nvSpPr>
        <p:spPr>
          <a:xfrm>
            <a:off x="2286000" y="1062766"/>
            <a:ext cx="4572000" cy="584775"/>
          </a:xfrm>
          <a:prstGeom prst="rect">
            <a:avLst/>
          </a:prstGeom>
          <a:noFill/>
        </p:spPr>
        <p:txBody>
          <a:bodyPr wrap="square">
            <a:spAutoFit/>
          </a:bodyPr>
          <a:lstStyle/>
          <a:p>
            <a:pPr algn="ctr"/>
            <a:r>
              <a:rPr lang="en-US" sz="3200" b="1" dirty="0">
                <a:solidFill>
                  <a:schemeClr val="bg2"/>
                </a:solidFill>
                <a:highlight>
                  <a:srgbClr val="9999FF"/>
                </a:highlight>
                <a:latin typeface="Rubik" panose="020B0604020202020204" charset="-79"/>
                <a:cs typeface="Rubik" panose="020B0604020202020204" charset="-79"/>
              </a:rPr>
              <a:t>Resulting Context</a:t>
            </a:r>
          </a:p>
        </p:txBody>
      </p:sp>
    </p:spTree>
    <p:extLst>
      <p:ext uri="{BB962C8B-B14F-4D97-AF65-F5344CB8AC3E}">
        <p14:creationId xmlns:p14="http://schemas.microsoft.com/office/powerpoint/2010/main" val="6765379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a:off x="1432800" y="2382381"/>
            <a:ext cx="6278400" cy="1105200"/>
          </a:xfrm>
        </p:spPr>
        <p:txBody>
          <a:bodyPr/>
          <a:lstStyle/>
          <a:p>
            <a:r>
              <a:rPr lang="en-US" sz="4800" dirty="0"/>
              <a:t>Microservices Communication</a:t>
            </a:r>
          </a:p>
        </p:txBody>
      </p:sp>
    </p:spTree>
    <p:extLst>
      <p:ext uri="{BB962C8B-B14F-4D97-AF65-F5344CB8AC3E}">
        <p14:creationId xmlns:p14="http://schemas.microsoft.com/office/powerpoint/2010/main" val="10517557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2497016" y="2110085"/>
            <a:ext cx="4632290" cy="461665"/>
          </a:xfrm>
          <a:prstGeom prst="rect">
            <a:avLst/>
          </a:prstGeom>
          <a:noFill/>
        </p:spPr>
        <p:txBody>
          <a:bodyPr wrap="square">
            <a:spAutoFit/>
          </a:bodyPr>
          <a:lstStyle/>
          <a:p>
            <a:r>
              <a:rPr lang="en-US" sz="2400" b="0" i="0" u="none" strike="noStrike" dirty="0">
                <a:solidFill>
                  <a:schemeClr val="bg1"/>
                </a:solidFill>
                <a:effectLst/>
                <a:latin typeface="Rubik" panose="020B0604020202020204" charset="-79"/>
                <a:cs typeface="Rubik" panose="020B0604020202020204" charset="-79"/>
              </a:rPr>
              <a:t>ENFORCED HETEROGENEITY</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7675258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3326005" y="2179795"/>
            <a:ext cx="3962400" cy="523220"/>
          </a:xfrm>
          <a:prstGeom prst="rect">
            <a:avLst/>
          </a:prstGeom>
          <a:noFill/>
        </p:spPr>
        <p:txBody>
          <a:bodyPr wrap="square">
            <a:spAutoFit/>
          </a:bodyPr>
          <a:lstStyle/>
          <a:p>
            <a:pPr algn="ctr"/>
            <a:r>
              <a:rPr lang="en-US" sz="2800" b="0" i="0" u="none" strike="noStrike" dirty="0">
                <a:solidFill>
                  <a:schemeClr val="bg1"/>
                </a:solidFill>
                <a:effectLst/>
                <a:latin typeface="Rubik" panose="020B0604020202020204" charset="-79"/>
                <a:cs typeface="Rubik" panose="020B0604020202020204" charset="-79"/>
              </a:rPr>
              <a:t>Choreography</a:t>
            </a:r>
            <a:endParaRPr lang="en-US" sz="2800" dirty="0">
              <a:solidFill>
                <a:schemeClr val="bg1"/>
              </a:solidFill>
              <a:latin typeface="Rubik" panose="020B0604020202020204" charset="-79"/>
              <a:cs typeface="Rubik" panose="020B0604020202020204" charset="-79"/>
            </a:endParaRPr>
          </a:p>
        </p:txBody>
      </p:sp>
      <p:pic>
        <p:nvPicPr>
          <p:cNvPr id="1026" name="Picture 2">
            <a:extLst>
              <a:ext uri="{FF2B5EF4-FFF2-40B4-BE49-F238E27FC236}">
                <a16:creationId xmlns:a16="http://schemas.microsoft.com/office/drawing/2014/main" id="{2BEA34E7-C82D-A058-304D-51F2492C9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95" y="972401"/>
            <a:ext cx="6688853" cy="39575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1A002F-2E2F-AA28-5095-C39428E43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595" y="868341"/>
            <a:ext cx="6052457" cy="40616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2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13333" decel="86667" fill="hold" grpId="0" nodeType="clickEffect">
                                  <p:stCondLst>
                                    <p:cond delay="0"/>
                                  </p:stCondLst>
                                  <p:childTnLst>
                                    <p:animMotion origin="layout" path="M -1.94444E-6 -1.35802E-6 L -1.94444E-6 -0.1858 C -1.94444E-6 -0.26821 -0.05139 -0.36944 -0.09253 -0.36944 L -0.18472 -0.36944 " pathEditMode="relative" rAng="0" ptsTypes="AAAA">
                                      <p:cBhvr>
                                        <p:cTn id="6" dur="750" fill="hold"/>
                                        <p:tgtEl>
                                          <p:spTgt spid="3"/>
                                        </p:tgtEl>
                                        <p:attrNameLst>
                                          <p:attrName>ppt_x</p:attrName>
                                          <p:attrName>ppt_y</p:attrName>
                                        </p:attrNameLst>
                                      </p:cBhvr>
                                      <p:rCtr x="-9236" y="-18488"/>
                                    </p:animMotion>
                                  </p:childTnLst>
                                </p:cTn>
                              </p:par>
                              <p:par>
                                <p:cTn id="7" presetID="2" presetClass="entr" presetSubtype="4"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 calcmode="lin" valueType="num">
                                      <p:cBhvr additive="base">
                                        <p:cTn id="9" dur="500" fill="hold"/>
                                        <p:tgtEl>
                                          <p:spTgt spid="1026"/>
                                        </p:tgtEl>
                                        <p:attrNameLst>
                                          <p:attrName>ppt_x</p:attrName>
                                        </p:attrNameLst>
                                      </p:cBhvr>
                                      <p:tavLst>
                                        <p:tav tm="0">
                                          <p:val>
                                            <p:strVal val="#ppt_x"/>
                                          </p:val>
                                        </p:tav>
                                        <p:tav tm="100000">
                                          <p:val>
                                            <p:strVal val="#ppt_x"/>
                                          </p:val>
                                        </p:tav>
                                      </p:tavLst>
                                    </p:anim>
                                    <p:anim calcmode="lin" valueType="num">
                                      <p:cBhvr additive="base">
                                        <p:cTn id="1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200" fill="hold"/>
                                        <p:tgtEl>
                                          <p:spTgt spid="1030"/>
                                        </p:tgtEl>
                                        <p:attrNameLst>
                                          <p:attrName>ppt_x</p:attrName>
                                        </p:attrNameLst>
                                      </p:cBhvr>
                                      <p:tavLst>
                                        <p:tav tm="0">
                                          <p:val>
                                            <p:strVal val="#ppt_x"/>
                                          </p:val>
                                        </p:tav>
                                        <p:tav tm="100000">
                                          <p:val>
                                            <p:strVal val="#ppt_x"/>
                                          </p:val>
                                        </p:tav>
                                      </p:tavLst>
                                    </p:anim>
                                    <p:anim calcmode="lin" valueType="num">
                                      <p:cBhvr additive="base">
                                        <p:cTn id="16" dur="2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3326005" y="2179795"/>
            <a:ext cx="3962400" cy="523220"/>
          </a:xfrm>
          <a:prstGeom prst="rect">
            <a:avLst/>
          </a:prstGeom>
          <a:noFill/>
        </p:spPr>
        <p:txBody>
          <a:bodyPr wrap="square">
            <a:spAutoFit/>
          </a:bodyPr>
          <a:lstStyle/>
          <a:p>
            <a:pPr algn="ctr"/>
            <a:r>
              <a:rPr lang="en-US" sz="2800" dirty="0">
                <a:solidFill>
                  <a:schemeClr val="bg1"/>
                </a:solidFill>
                <a:latin typeface="Rubik" panose="020B0604020202020204" charset="-79"/>
                <a:cs typeface="Rubik" panose="020B0604020202020204" charset="-79"/>
              </a:rPr>
              <a:t>Orchestration</a:t>
            </a:r>
          </a:p>
        </p:txBody>
      </p:sp>
      <p:pic>
        <p:nvPicPr>
          <p:cNvPr id="2050" name="Picture 2">
            <a:extLst>
              <a:ext uri="{FF2B5EF4-FFF2-40B4-BE49-F238E27FC236}">
                <a16:creationId xmlns:a16="http://schemas.microsoft.com/office/drawing/2014/main" id="{4006CCA7-5CD8-2FD5-F5B0-14D0A4871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95" y="1187943"/>
            <a:ext cx="6643672" cy="37558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BC28B16-3B57-5BA8-7CC8-7ACD9F0F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501" y="939886"/>
            <a:ext cx="6260586" cy="40039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75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13333" decel="86667" fill="hold" grpId="0" nodeType="clickEffect">
                                  <p:stCondLst>
                                    <p:cond delay="0"/>
                                  </p:stCondLst>
                                  <p:childTnLst>
                                    <p:animMotion origin="layout" path="M -1.94444E-6 -1.35802E-6 L -1.94444E-6 -0.1858 C -1.94444E-6 -0.26821 -0.05139 -0.36944 -0.09253 -0.36944 L -0.18472 -0.36944 " pathEditMode="relative" rAng="0" ptsTypes="AAAA">
                                      <p:cBhvr>
                                        <p:cTn id="6" dur="750" fill="hold"/>
                                        <p:tgtEl>
                                          <p:spTgt spid="3"/>
                                        </p:tgtEl>
                                        <p:attrNameLst>
                                          <p:attrName>ppt_x</p:attrName>
                                          <p:attrName>ppt_y</p:attrName>
                                        </p:attrNameLst>
                                      </p:cBhvr>
                                      <p:rCtr x="-9236" y="-18488"/>
                                    </p:animMotion>
                                  </p:childTnLst>
                                </p:cTn>
                              </p:par>
                              <p:par>
                                <p:cTn id="7" presetID="2" presetClass="entr" presetSubtype="4"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anim calcmode="lin" valueType="num">
                                      <p:cBhvr additive="base">
                                        <p:cTn id="9" dur="500" fill="hold"/>
                                        <p:tgtEl>
                                          <p:spTgt spid="2050"/>
                                        </p:tgtEl>
                                        <p:attrNameLst>
                                          <p:attrName>ppt_x</p:attrName>
                                        </p:attrNameLst>
                                      </p:cBhvr>
                                      <p:tavLst>
                                        <p:tav tm="0">
                                          <p:val>
                                            <p:strVal val="#ppt_x"/>
                                          </p:val>
                                        </p:tav>
                                        <p:tav tm="100000">
                                          <p:val>
                                            <p:strVal val="#ppt_x"/>
                                          </p:val>
                                        </p:tav>
                                      </p:tavLst>
                                    </p:anim>
                                    <p:anim calcmode="lin" valueType="num">
                                      <p:cBhvr additive="base">
                                        <p:cTn id="1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250" fill="hold"/>
                                        <p:tgtEl>
                                          <p:spTgt spid="2052"/>
                                        </p:tgtEl>
                                        <p:attrNameLst>
                                          <p:attrName>ppt_x</p:attrName>
                                        </p:attrNameLst>
                                      </p:cBhvr>
                                      <p:tavLst>
                                        <p:tav tm="0">
                                          <p:val>
                                            <p:strVal val="#ppt_x"/>
                                          </p:val>
                                        </p:tav>
                                        <p:tav tm="100000">
                                          <p:val>
                                            <p:strVal val="#ppt_x"/>
                                          </p:val>
                                        </p:tav>
                                      </p:tavLst>
                                    </p:anim>
                                    <p:anim calcmode="lin" valueType="num">
                                      <p:cBhvr additive="base">
                                        <p:cTn id="16" dur="25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3185328" y="2310140"/>
            <a:ext cx="4411226" cy="523220"/>
          </a:xfrm>
          <a:prstGeom prst="rect">
            <a:avLst/>
          </a:prstGeom>
          <a:noFill/>
        </p:spPr>
        <p:txBody>
          <a:bodyPr wrap="square">
            <a:spAutoFit/>
          </a:bodyPr>
          <a:lstStyle/>
          <a:p>
            <a:pPr algn="ctr"/>
            <a:r>
              <a:rPr lang="en-US" sz="2800" dirty="0">
                <a:solidFill>
                  <a:schemeClr val="bg1"/>
                </a:solidFill>
                <a:latin typeface="Rubik" panose="020B0604020202020204" charset="-79"/>
                <a:cs typeface="Rubik" panose="020B0604020202020204" charset="-79"/>
              </a:rPr>
              <a:t>Transactions and Sagas</a:t>
            </a:r>
          </a:p>
        </p:txBody>
      </p:sp>
      <p:pic>
        <p:nvPicPr>
          <p:cNvPr id="3074" name="Picture 2">
            <a:extLst>
              <a:ext uri="{FF2B5EF4-FFF2-40B4-BE49-F238E27FC236}">
                <a16:creationId xmlns:a16="http://schemas.microsoft.com/office/drawing/2014/main" id="{BCEC7943-A28F-818B-364F-13E6A00DE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572" y="1041679"/>
            <a:ext cx="6119027" cy="3924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BD0CF7-A811-A940-8623-472719EE6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740" y="932194"/>
            <a:ext cx="6119027" cy="40337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13333" decel="86667" fill="hold" grpId="0" nodeType="clickEffect">
                                  <p:stCondLst>
                                    <p:cond delay="0"/>
                                  </p:stCondLst>
                                  <p:childTnLst>
                                    <p:animMotion origin="layout" path="M -3.33333E-6 0 L -3.33333E-6 -0.1858 C -3.33333E-6 -0.26821 -0.05139 -0.36944 -0.09253 -0.36944 L -0.18472 -0.36944 " pathEditMode="relative" rAng="0" ptsTypes="AAAA">
                                      <p:cBhvr>
                                        <p:cTn id="6" dur="750" fill="hold"/>
                                        <p:tgtEl>
                                          <p:spTgt spid="3"/>
                                        </p:tgtEl>
                                        <p:attrNameLst>
                                          <p:attrName>ppt_x</p:attrName>
                                          <p:attrName>ppt_y</p:attrName>
                                        </p:attrNameLst>
                                      </p:cBhvr>
                                      <p:rCtr x="-9236" y="-18488"/>
                                    </p:animMotion>
                                  </p:childTnLst>
                                </p:cTn>
                              </p:par>
                              <p:par>
                                <p:cTn id="7" presetID="2" presetClass="entr" presetSubtype="4"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 calcmode="lin" valueType="num">
                                      <p:cBhvr additive="base">
                                        <p:cTn id="9" dur="500" fill="hold"/>
                                        <p:tgtEl>
                                          <p:spTgt spid="3074"/>
                                        </p:tgtEl>
                                        <p:attrNameLst>
                                          <p:attrName>ppt_x</p:attrName>
                                        </p:attrNameLst>
                                      </p:cBhvr>
                                      <p:tavLst>
                                        <p:tav tm="0">
                                          <p:val>
                                            <p:strVal val="#ppt_x"/>
                                          </p:val>
                                        </p:tav>
                                        <p:tav tm="100000">
                                          <p:val>
                                            <p:strVal val="#ppt_x"/>
                                          </p:val>
                                        </p:tav>
                                      </p:tavLst>
                                    </p:anim>
                                    <p:anim calcmode="lin" valueType="num">
                                      <p:cBhvr additive="base">
                                        <p:cTn id="1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 calcmode="lin" valueType="num">
                                      <p:cBhvr additive="base">
                                        <p:cTn id="15" dur="250" fill="hold"/>
                                        <p:tgtEl>
                                          <p:spTgt spid="3076"/>
                                        </p:tgtEl>
                                        <p:attrNameLst>
                                          <p:attrName>ppt_x</p:attrName>
                                        </p:attrNameLst>
                                      </p:cBhvr>
                                      <p:tavLst>
                                        <p:tav tm="0">
                                          <p:val>
                                            <p:strVal val="#ppt_x"/>
                                          </p:val>
                                        </p:tav>
                                        <p:tav tm="100000">
                                          <p:val>
                                            <p:strVal val="#ppt_x"/>
                                          </p:val>
                                        </p:tav>
                                      </p:tavLst>
                                    </p:anim>
                                    <p:anim calcmode="lin" valueType="num">
                                      <p:cBhvr additive="base">
                                        <p:cTn id="16" dur="25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9AF8FA0-FD40-EFCC-4DF4-5DC91D6E0F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rot="21392196">
            <a:off x="1129520" y="211669"/>
            <a:ext cx="5592160" cy="47201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0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250" fill="hold"/>
                                        <p:tgtEl>
                                          <p:spTgt spid="4098"/>
                                        </p:tgtEl>
                                        <p:attrNameLst>
                                          <p:attrName>ppt_x</p:attrName>
                                        </p:attrNameLst>
                                      </p:cBhvr>
                                      <p:tavLst>
                                        <p:tav tm="0">
                                          <p:val>
                                            <p:strVal val="0-#ppt_w/2"/>
                                          </p:val>
                                        </p:tav>
                                        <p:tav tm="100000">
                                          <p:val>
                                            <p:strVal val="#ppt_x"/>
                                          </p:val>
                                        </p:tav>
                                      </p:tavLst>
                                    </p:anim>
                                    <p:anim calcmode="lin" valueType="num">
                                      <p:cBhvr additive="base">
                                        <p:cTn id="8" dur="250" fill="hold"/>
                                        <p:tgtEl>
                                          <p:spTgt spid="4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To meet requirements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ensures that the technical aspects of the system align with business objectives.</a:t>
            </a:r>
          </a:p>
          <a:p>
            <a:pPr algn="l"/>
            <a:endParaRPr lang="en-US" b="0" dirty="0"/>
          </a:p>
          <a:p>
            <a:pPr algn="l"/>
            <a:r>
              <a:rPr lang="en-US" b="0" dirty="0"/>
              <a:t>Ensuring the system delivers value to stakeholders.</a:t>
            </a:r>
          </a:p>
        </p:txBody>
      </p:sp>
    </p:spTree>
    <p:extLst>
      <p:ext uri="{BB962C8B-B14F-4D97-AF65-F5344CB8AC3E}">
        <p14:creationId xmlns:p14="http://schemas.microsoft.com/office/powerpoint/2010/main" val="32950761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9" y="1216742"/>
            <a:ext cx="495099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000" b="1" dirty="0"/>
              <a:t>Balancing functional and non-functional requirements </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33152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Non-functional requirements must be also essential part of the architecture (defined as architecture characteristics).</a:t>
            </a:r>
          </a:p>
        </p:txBody>
      </p:sp>
    </p:spTree>
    <p:extLst>
      <p:ext uri="{BB962C8B-B14F-4D97-AF65-F5344CB8AC3E}">
        <p14:creationId xmlns:p14="http://schemas.microsoft.com/office/powerpoint/2010/main" val="202521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communication among stakeholders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 well-defined architecture serves as a blueprint for all stakeholders, including developers, project managers, and business analysts. </a:t>
            </a:r>
          </a:p>
          <a:p>
            <a:pPr algn="l"/>
            <a:endParaRPr lang="en-US" b="0" dirty="0"/>
          </a:p>
          <a:p>
            <a:pPr algn="l"/>
            <a:r>
              <a:rPr lang="en-US" b="0" dirty="0"/>
              <a:t>Providing a common language and architecture artifacts allows them to understand the software system.</a:t>
            </a:r>
          </a:p>
        </p:txBody>
      </p:sp>
    </p:spTree>
    <p:extLst>
      <p:ext uri="{BB962C8B-B14F-4D97-AF65-F5344CB8AC3E}">
        <p14:creationId xmlns:p14="http://schemas.microsoft.com/office/powerpoint/2010/main" val="3111000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400" b="1" i="0" dirty="0">
                <a:solidFill>
                  <a:srgbClr val="FFFFFF"/>
                </a:solidFill>
                <a:effectLst/>
                <a:latin typeface="Rubik" panose="020B0604020202020204" charset="-79"/>
                <a:ea typeface="Rubik" panose="020B0604020202020204" charset="-79"/>
                <a:cs typeface="Rubik" panose="020B0604020202020204" charset="-79"/>
              </a:rPr>
              <a:t>Guides Development</a:t>
            </a:r>
            <a:endParaRPr lang="en-US" sz="4000" dirty="0">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4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endParaRPr lang="en-US" b="0" dirty="0">
              <a:solidFill>
                <a:schemeClr val="bg1"/>
              </a:solidFill>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prevent making incorrect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Providing a reusable model</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90841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promotes </a:t>
            </a:r>
            <a:r>
              <a:rPr lang="en-US" dirty="0"/>
              <a:t>reusability</a:t>
            </a:r>
            <a:r>
              <a:rPr lang="en-US" b="0" dirty="0"/>
              <a:t> by identifying common patterns and components that can be reused across different parts of the system or even in other projects.</a:t>
            </a:r>
          </a:p>
          <a:p>
            <a:pPr algn="l"/>
            <a:endParaRPr lang="en-US" b="0" dirty="0"/>
          </a:p>
          <a:p>
            <a:pPr algn="l"/>
            <a:r>
              <a:rPr lang="en-US" b="0" dirty="0"/>
              <a:t>This reduces duplication of effort and speeds up development.</a:t>
            </a:r>
          </a:p>
        </p:txBody>
      </p:sp>
    </p:spTree>
    <p:extLst>
      <p:ext uri="{BB962C8B-B14F-4D97-AF65-F5344CB8AC3E}">
        <p14:creationId xmlns:p14="http://schemas.microsoft.com/office/powerpoint/2010/main" val="2749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Giving you the ability to predict software system qualities</a:t>
            </a:r>
            <a:br>
              <a:rPr lang="en-US" sz="2400" b="1" dirty="0"/>
            </a:br>
            <a:endParaRPr lang="en-US" sz="2400" b="1" dirty="0"/>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By defining a clear and well-thought-out architecture, you can anticipate how the system will behave under various conditions. </a:t>
            </a:r>
          </a:p>
          <a:p>
            <a:pPr algn="l"/>
            <a:endParaRPr lang="en-US" b="0" dirty="0"/>
          </a:p>
          <a:p>
            <a:pPr algn="l"/>
            <a:r>
              <a:rPr lang="en-US" b="0" dirty="0"/>
              <a:t>This predictive capability allows for better planning, risk mitigation.</a:t>
            </a:r>
          </a:p>
        </p:txBody>
      </p:sp>
    </p:spTree>
    <p:extLst>
      <p:ext uri="{BB962C8B-B14F-4D97-AF65-F5344CB8AC3E}">
        <p14:creationId xmlns:p14="http://schemas.microsoft.com/office/powerpoint/2010/main" val="206979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584775"/>
          </a:xfrm>
          <a:prstGeom prst="rect">
            <a:avLst/>
          </a:prstGeom>
          <a:noFill/>
        </p:spPr>
        <p:txBody>
          <a:bodyPr wrap="square">
            <a:spAutoFit/>
          </a:bodyPr>
          <a:lstStyle/>
          <a:p>
            <a:pPr marL="139700" indent="0" algn="l">
              <a:buNone/>
            </a:pPr>
            <a:r>
              <a:rPr lang="en-US" sz="1600" dirty="0">
                <a:solidFill>
                  <a:schemeClr val="bg1"/>
                </a:solidFill>
              </a:rPr>
              <a:t>Finding the correct line of decisions</a:t>
            </a:r>
          </a:p>
        </p:txBody>
      </p:sp>
    </p:spTree>
    <p:extLst>
      <p:ext uri="{BB962C8B-B14F-4D97-AF65-F5344CB8AC3E}">
        <p14:creationId xmlns:p14="http://schemas.microsoft.com/office/powerpoint/2010/main" val="163898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60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637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244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omino Effect. Or: The Art of Getting Started and… | by Daniel Stillman  | Bootcamp">
            <a:extLst>
              <a:ext uri="{FF2B5EF4-FFF2-40B4-BE49-F238E27FC236}">
                <a16:creationId xmlns:a16="http://schemas.microsoft.com/office/drawing/2014/main" id="{3F365CFC-F013-E74C-49BF-106E0E034E5D}"/>
              </a:ext>
            </a:extLst>
          </p:cNvPr>
          <p:cNvPicPr>
            <a:picLocks noChangeAspect="1" noChangeArrowheads="1"/>
          </p:cNvPicPr>
          <p:nvPr/>
        </p:nvPicPr>
        <p:blipFill rotWithShape="1">
          <a:blip r:embed="rId2">
            <a:alphaModFix amt="35000"/>
            <a:duotone>
              <a:prstClr val="black"/>
              <a:srgbClr val="D9C3A5">
                <a:tint val="50000"/>
                <a:satMod val="180000"/>
              </a:srgbClr>
            </a:duotone>
            <a:extLst>
              <a:ext uri="{28A0092B-C50C-407E-A947-70E740481C1C}">
                <a14:useLocalDpi xmlns:a14="http://schemas.microsoft.com/office/drawing/2010/main" val="0"/>
              </a:ext>
            </a:extLst>
          </a:blip>
          <a:srcRect l="290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72D5272-FA44-93E3-33C1-8C8903ECB81E}"/>
              </a:ext>
            </a:extLst>
          </p:cNvPr>
          <p:cNvSpPr>
            <a:spLocks noGrp="1"/>
          </p:cNvSpPr>
          <p:nvPr>
            <p:ph type="title"/>
          </p:nvPr>
        </p:nvSpPr>
        <p:spPr>
          <a:xfrm>
            <a:off x="1432800" y="2362175"/>
            <a:ext cx="6278400" cy="1105200"/>
          </a:xfrm>
        </p:spPr>
        <p:txBody>
          <a:bodyPr/>
          <a:lstStyle/>
          <a:p>
            <a:r>
              <a:rPr lang="en-US" dirty="0"/>
              <a:t>Architectural Principles</a:t>
            </a:r>
          </a:p>
        </p:txBody>
      </p:sp>
    </p:spTree>
    <p:extLst>
      <p:ext uri="{BB962C8B-B14F-4D97-AF65-F5344CB8AC3E}">
        <p14:creationId xmlns:p14="http://schemas.microsoft.com/office/powerpoint/2010/main" val="19260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mino Chain Reaction (geometric growth in action)">
            <a:hlinkClick r:id="" action="ppaction://media"/>
            <a:extLst>
              <a:ext uri="{FF2B5EF4-FFF2-40B4-BE49-F238E27FC236}">
                <a16:creationId xmlns:a16="http://schemas.microsoft.com/office/drawing/2014/main" id="{3B4E52BB-BE48-CD05-72E6-C1E5624AECB8}"/>
              </a:ext>
            </a:extLst>
          </p:cNvPr>
          <p:cNvPicPr>
            <a:picLocks noChangeAspect="1"/>
          </p:cNvPicPr>
          <p:nvPr>
            <a:videoFile r:link="rId1"/>
            <p:extLst>
              <p:ext uri="{DAA4B4D4-6D71-4841-9C94-3DE7FCFB9230}">
                <p14:media xmlns:p14="http://schemas.microsoft.com/office/powerpoint/2010/main" r:embed="rId2">
                  <p14:trim end="94602"/>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4983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F7DE4C-E069-F520-DE05-7C185A2C3595}"/>
              </a:ext>
            </a:extLst>
          </p:cNvPr>
          <p:cNvSpPr txBox="1"/>
          <p:nvPr/>
        </p:nvSpPr>
        <p:spPr>
          <a:xfrm>
            <a:off x="1656471" y="1716654"/>
            <a:ext cx="5831058" cy="1200329"/>
          </a:xfrm>
          <a:prstGeom prst="rect">
            <a:avLst/>
          </a:prstGeom>
          <a:noFill/>
        </p:spPr>
        <p:txBody>
          <a:bodyPr wrap="square">
            <a:spAutoFit/>
          </a:bodyPr>
          <a:lstStyle/>
          <a:p>
            <a:pPr algn="ctr"/>
            <a:r>
              <a:rPr lang="en-US" sz="3600" b="1" i="0" u="none" strike="noStrike" dirty="0">
                <a:solidFill>
                  <a:schemeClr val="bg1"/>
                </a:solidFill>
                <a:effectLst/>
                <a:latin typeface="Rubik" panose="020B0604020202020204" charset="-79"/>
                <a:cs typeface="Rubik" panose="020B0604020202020204" charset="-79"/>
              </a:rPr>
              <a:t>Separation of Concerns SOC</a:t>
            </a:r>
            <a:endParaRPr lang="en-US" sz="3600" b="1" dirty="0">
              <a:solidFill>
                <a:schemeClr val="bg1"/>
              </a:solidFill>
              <a:latin typeface="Rubik" panose="020B0604020202020204" charset="-79"/>
              <a:cs typeface="Rubik" panose="020B0604020202020204" charset="-79"/>
            </a:endParaRPr>
          </a:p>
        </p:txBody>
      </p:sp>
      <p:sp>
        <p:nvSpPr>
          <p:cNvPr id="10" name="TextBox 9">
            <a:extLst>
              <a:ext uri="{FF2B5EF4-FFF2-40B4-BE49-F238E27FC236}">
                <a16:creationId xmlns:a16="http://schemas.microsoft.com/office/drawing/2014/main" id="{EC482AD6-50C9-57D6-394C-620A21D2BFE1}"/>
              </a:ext>
            </a:extLst>
          </p:cNvPr>
          <p:cNvSpPr txBox="1"/>
          <p:nvPr/>
        </p:nvSpPr>
        <p:spPr>
          <a:xfrm>
            <a:off x="2286000" y="2916983"/>
            <a:ext cx="4572000" cy="830997"/>
          </a:xfrm>
          <a:prstGeom prst="rect">
            <a:avLst/>
          </a:prstGeom>
          <a:noFill/>
        </p:spPr>
        <p:txBody>
          <a:bodyPr wrap="square">
            <a:spAutoFit/>
          </a:bodyPr>
          <a:lstStyle/>
          <a:p>
            <a:pPr algn="ctr"/>
            <a:r>
              <a:rPr lang="en-US" sz="2400" dirty="0">
                <a:solidFill>
                  <a:schemeClr val="bg1"/>
                </a:solidFill>
                <a:latin typeface="Rubik" panose="020B0604020202020204" charset="-79"/>
                <a:cs typeface="Rubik" panose="020B0604020202020204" charset="-79"/>
              </a:rPr>
              <a:t>One of the M</a:t>
            </a:r>
            <a:r>
              <a:rPr lang="en-US" sz="2400" b="0" i="0" u="none" strike="noStrike" dirty="0">
                <a:solidFill>
                  <a:schemeClr val="bg1"/>
                </a:solidFill>
                <a:effectLst/>
                <a:latin typeface="Rubik" panose="020B0604020202020204" charset="-79"/>
                <a:cs typeface="Rubik" panose="020B0604020202020204" charset="-79"/>
              </a:rPr>
              <a:t>ost </a:t>
            </a:r>
            <a:r>
              <a:rPr lang="en-US" sz="2400" dirty="0">
                <a:solidFill>
                  <a:schemeClr val="bg1"/>
                </a:solidFill>
                <a:latin typeface="Rubik" panose="020B0604020202020204" charset="-79"/>
                <a:cs typeface="Rubik" panose="020B0604020202020204" charset="-79"/>
              </a:rPr>
              <a:t>F</a:t>
            </a:r>
            <a:r>
              <a:rPr lang="en-US" sz="2400" b="0" i="0" u="none" strike="noStrike" dirty="0">
                <a:solidFill>
                  <a:schemeClr val="bg1"/>
                </a:solidFill>
                <a:effectLst/>
                <a:latin typeface="Rubik" panose="020B0604020202020204" charset="-79"/>
                <a:cs typeface="Rubik" panose="020B0604020202020204" charset="-79"/>
              </a:rPr>
              <a:t>undamental </a:t>
            </a:r>
            <a:r>
              <a:rPr lang="en-US" sz="2400" dirty="0">
                <a:solidFill>
                  <a:schemeClr val="bg1"/>
                </a:solidFill>
                <a:latin typeface="Rubik" panose="020B0604020202020204" charset="-79"/>
                <a:cs typeface="Rubik" panose="020B0604020202020204" charset="-79"/>
              </a:rPr>
              <a:t>P</a:t>
            </a:r>
            <a:r>
              <a:rPr lang="en-US" sz="2400" b="0" i="0" u="none" strike="noStrike" dirty="0">
                <a:solidFill>
                  <a:schemeClr val="bg1"/>
                </a:solidFill>
                <a:effectLst/>
                <a:latin typeface="Rubik" panose="020B0604020202020204" charset="-79"/>
                <a:cs typeface="Rubik" panose="020B0604020202020204" charset="-79"/>
              </a:rPr>
              <a:t>rinciple</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311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91B-0DB7-7C5D-D666-D52074FA4431}"/>
              </a:ext>
            </a:extLst>
          </p:cNvPr>
          <p:cNvSpPr>
            <a:spLocks noGrp="1"/>
          </p:cNvSpPr>
          <p:nvPr>
            <p:ph type="title"/>
          </p:nvPr>
        </p:nvSpPr>
        <p:spPr>
          <a:xfrm>
            <a:off x="1252724" y="1375728"/>
            <a:ext cx="3319276" cy="308700"/>
          </a:xfrm>
        </p:spPr>
        <p:txBody>
          <a:bodyPr/>
          <a:lstStyle/>
          <a:p>
            <a:pPr algn="l"/>
            <a:r>
              <a:rPr lang="en-US" sz="2400" dirty="0"/>
              <a:t>2 out of 5 SOLID principles Based on SOC</a:t>
            </a:r>
          </a:p>
        </p:txBody>
      </p:sp>
      <p:sp>
        <p:nvSpPr>
          <p:cNvPr id="3" name="Subtitle 2">
            <a:extLst>
              <a:ext uri="{FF2B5EF4-FFF2-40B4-BE49-F238E27FC236}">
                <a16:creationId xmlns:a16="http://schemas.microsoft.com/office/drawing/2014/main" id="{2DDA9EF3-D1B1-2143-0DA8-EA3E7873966E}"/>
              </a:ext>
            </a:extLst>
          </p:cNvPr>
          <p:cNvSpPr>
            <a:spLocks noGrp="1"/>
          </p:cNvSpPr>
          <p:nvPr>
            <p:ph type="subTitle" idx="1"/>
          </p:nvPr>
        </p:nvSpPr>
        <p:spPr>
          <a:xfrm>
            <a:off x="1363575" y="2878379"/>
            <a:ext cx="3095883" cy="1021500"/>
          </a:xfrm>
        </p:spPr>
        <p:txBody>
          <a:bodyPr/>
          <a:lstStyle/>
          <a:p>
            <a:pPr marL="482600" indent="-342900" algn="l">
              <a:buClr>
                <a:schemeClr val="bg1"/>
              </a:buClr>
              <a:buFont typeface="+mj-lt"/>
              <a:buAutoNum type="arabicPeriod"/>
            </a:pPr>
            <a:r>
              <a:rPr lang="en-US" dirty="0"/>
              <a:t>Single Responsibility </a:t>
            </a:r>
          </a:p>
          <a:p>
            <a:pPr marL="482600" indent="-342900" algn="l">
              <a:buClr>
                <a:schemeClr val="bg1"/>
              </a:buClr>
              <a:buFont typeface="+mj-lt"/>
              <a:buAutoNum type="arabicPeriod"/>
            </a:pPr>
            <a:r>
              <a:rPr lang="en-US" dirty="0"/>
              <a:t>Interface Segregation</a:t>
            </a:r>
          </a:p>
          <a:p>
            <a:pPr algn="l"/>
            <a:endParaRPr lang="en-US" dirty="0"/>
          </a:p>
        </p:txBody>
      </p:sp>
      <p:sp>
        <p:nvSpPr>
          <p:cNvPr id="6" name="Title 1">
            <a:extLst>
              <a:ext uri="{FF2B5EF4-FFF2-40B4-BE49-F238E27FC236}">
                <a16:creationId xmlns:a16="http://schemas.microsoft.com/office/drawing/2014/main" id="{0E6544F8-900A-631B-F720-B5E8A602F92A}"/>
              </a:ext>
            </a:extLst>
          </p:cNvPr>
          <p:cNvSpPr txBox="1">
            <a:spLocks/>
          </p:cNvSpPr>
          <p:nvPr/>
        </p:nvSpPr>
        <p:spPr>
          <a:xfrm>
            <a:off x="5897361" y="2263050"/>
            <a:ext cx="331927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dirty="0"/>
              <a:t>Modularity</a:t>
            </a:r>
          </a:p>
        </p:txBody>
      </p:sp>
    </p:spTree>
    <p:extLst>
      <p:ext uri="{BB962C8B-B14F-4D97-AF65-F5344CB8AC3E}">
        <p14:creationId xmlns:p14="http://schemas.microsoft.com/office/powerpoint/2010/main" val="5182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p:txBody>
          <a:bodyPr/>
          <a:lstStyle/>
          <a:p>
            <a:r>
              <a:rPr lang="en-US" sz="6000" dirty="0"/>
              <a:t>Modularity</a:t>
            </a:r>
          </a:p>
        </p:txBody>
      </p:sp>
    </p:spTree>
    <p:extLst>
      <p:ext uri="{BB962C8B-B14F-4D97-AF65-F5344CB8AC3E}">
        <p14:creationId xmlns:p14="http://schemas.microsoft.com/office/powerpoint/2010/main" val="383839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a:xfrm>
            <a:off x="1289207" y="1554576"/>
            <a:ext cx="7102171" cy="2034348"/>
          </a:xfrm>
        </p:spPr>
        <p:txBody>
          <a:bodyPr/>
          <a:lstStyle/>
          <a:p>
            <a:pPr algn="l" rtl="0">
              <a:spcBef>
                <a:spcPts val="0"/>
              </a:spcBef>
              <a:spcAft>
                <a:spcPts val="0"/>
              </a:spcAft>
            </a:pPr>
            <a:r>
              <a:rPr lang="en-US" sz="4000" b="0" u="none" strike="noStrike" dirty="0">
                <a:solidFill>
                  <a:schemeClr val="bg1"/>
                </a:solidFill>
                <a:effectLst/>
                <a:latin typeface="Rubik" panose="020B0604020202020204" charset="-79"/>
                <a:cs typeface="Rubik" panose="020B0604020202020204" charset="-79"/>
              </a:rPr>
              <a:t>95%</a:t>
            </a:r>
            <a:r>
              <a:rPr lang="en-US" sz="2800" b="0" u="none" strike="noStrike" dirty="0">
                <a:solidFill>
                  <a:schemeClr val="bg1"/>
                </a:solidFill>
                <a:effectLst/>
                <a:latin typeface="Rubik" panose="020B0604020202020204" charset="-79"/>
                <a:cs typeface="Rubik" panose="020B0604020202020204" charset="-79"/>
              </a:rPr>
              <a:t> </a:t>
            </a:r>
            <a:br>
              <a:rPr lang="en-US" sz="28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of the words </a:t>
            </a:r>
            <a:r>
              <a:rPr lang="en-US" sz="2000" b="0" dirty="0">
                <a:solidFill>
                  <a:schemeClr val="bg1"/>
                </a:solidFill>
                <a:latin typeface="Rubik" panose="020B0604020202020204" charset="-79"/>
                <a:cs typeface="Rubik" panose="020B0604020202020204" charset="-79"/>
              </a:rPr>
              <a:t>said about</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the benefits of “</a:t>
            </a:r>
            <a:r>
              <a:rPr lang="en-US" sz="2000" u="none" strike="noStrike" dirty="0">
                <a:solidFill>
                  <a:schemeClr val="bg1"/>
                </a:solidFill>
                <a:effectLst/>
                <a:latin typeface="Rubik" panose="020B0604020202020204" charset="-79"/>
                <a:cs typeface="Rubik" panose="020B0604020202020204" charset="-79"/>
              </a:rPr>
              <a:t>modularity</a:t>
            </a:r>
            <a:r>
              <a:rPr lang="en-US" sz="2000" b="0" u="none" strike="noStrike" dirty="0">
                <a:solidFill>
                  <a:schemeClr val="bg1"/>
                </a:solidFill>
                <a:effectLst/>
                <a:latin typeface="Rubik" panose="020B0604020202020204" charset="-79"/>
                <a:cs typeface="Rubik" panose="020B0604020202020204" charset="-79"/>
              </a:rPr>
              <a:t>”   		and that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					</a:t>
            </a:r>
            <a:r>
              <a:rPr lang="en-US" sz="2000" b="1" u="none" strike="noStrike" dirty="0">
                <a:solidFill>
                  <a:schemeClr val="bg1"/>
                </a:solidFill>
                <a:effectLst/>
                <a:latin typeface="Rubik" panose="020B0604020202020204" charset="-79"/>
                <a:cs typeface="Rubik" panose="020B0604020202020204" charset="-79"/>
              </a:rPr>
              <a:t>little is said about </a:t>
            </a:r>
            <a:br>
              <a:rPr lang="en-US" sz="2000" b="1" u="none" strike="noStrike" dirty="0">
                <a:solidFill>
                  <a:schemeClr val="bg1"/>
                </a:solidFill>
                <a:effectLst/>
                <a:latin typeface="Rubik" panose="020B0604020202020204" charset="-79"/>
                <a:cs typeface="Rubik" panose="020B0604020202020204" charset="-79"/>
              </a:rPr>
            </a:br>
            <a:r>
              <a:rPr lang="en-US" sz="2000" b="1" u="none" strike="noStrike" dirty="0">
                <a:solidFill>
                  <a:schemeClr val="bg1"/>
                </a:solidFill>
                <a:effectLst/>
                <a:latin typeface="Rubik" panose="020B0604020202020204" charset="-79"/>
                <a:cs typeface="Rubik" panose="020B0604020202020204" charset="-79"/>
              </a:rPr>
              <a:t>					how to achieve it</a:t>
            </a:r>
            <a:r>
              <a:rPr lang="en-US" sz="2000" b="0" u="none" strike="noStrike" dirty="0">
                <a:solidFill>
                  <a:schemeClr val="bg1"/>
                </a:solidFill>
                <a:effectLst/>
                <a:latin typeface="Rubik" panose="020B0604020202020204" charset="-79"/>
                <a:cs typeface="Rubik" panose="020B0604020202020204" charset="-79"/>
              </a:rPr>
              <a:t>.</a:t>
            </a:r>
            <a:endParaRPr lang="en-US" sz="6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583659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2658793" y="1161441"/>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How to measure Modularity?</a:t>
            </a:r>
            <a:endParaRPr lang="en-US" sz="2800" dirty="0">
              <a:solidFill>
                <a:schemeClr val="bg1"/>
              </a:solidFill>
              <a:latin typeface="Rubik" panose="020B0604020202020204" charset="-79"/>
              <a:cs typeface="Rubik" panose="020B0604020202020204" charset="-79"/>
            </a:endParaRPr>
          </a:p>
        </p:txBody>
      </p:sp>
      <p:sp>
        <p:nvSpPr>
          <p:cNvPr id="8" name="TextBox 7">
            <a:extLst>
              <a:ext uri="{FF2B5EF4-FFF2-40B4-BE49-F238E27FC236}">
                <a16:creationId xmlns:a16="http://schemas.microsoft.com/office/drawing/2014/main" id="{1CFFD8B2-734C-F263-8E3C-BCA0C90C4F82}"/>
              </a:ext>
            </a:extLst>
          </p:cNvPr>
          <p:cNvSpPr txBox="1"/>
          <p:nvPr/>
        </p:nvSpPr>
        <p:spPr>
          <a:xfrm>
            <a:off x="3917853" y="2571750"/>
            <a:ext cx="2271932" cy="584775"/>
          </a:xfrm>
          <a:prstGeom prst="rect">
            <a:avLst/>
          </a:prstGeom>
          <a:noFill/>
        </p:spPr>
        <p:txBody>
          <a:bodyPr wrap="square">
            <a:spAutoFit/>
          </a:bodyPr>
          <a:lstStyle/>
          <a:p>
            <a:r>
              <a:rPr lang="en-US" sz="3200" b="0" i="0" u="none" strike="noStrike" dirty="0">
                <a:solidFill>
                  <a:schemeClr val="bg1"/>
                </a:solidFill>
                <a:effectLst/>
                <a:latin typeface="Rubik" panose="020B0604020202020204" charset="-79"/>
                <a:cs typeface="Rubik" panose="020B0604020202020204" charset="-79"/>
              </a:rPr>
              <a:t>Cohesion</a:t>
            </a:r>
            <a:endParaRPr lang="en-US" sz="3200" dirty="0">
              <a:solidFill>
                <a:schemeClr val="bg1"/>
              </a:solidFill>
              <a:latin typeface="Rubik" panose="020B0604020202020204" charset="-79"/>
              <a:cs typeface="Rubik" panose="020B0604020202020204" charset="-79"/>
            </a:endParaRPr>
          </a:p>
        </p:txBody>
      </p:sp>
      <p:sp>
        <p:nvSpPr>
          <p:cNvPr id="14" name="TextBox 13">
            <a:extLst>
              <a:ext uri="{FF2B5EF4-FFF2-40B4-BE49-F238E27FC236}">
                <a16:creationId xmlns:a16="http://schemas.microsoft.com/office/drawing/2014/main" id="{CB5D4DA7-87D0-D08B-3F20-442B28D02854}"/>
              </a:ext>
            </a:extLst>
          </p:cNvPr>
          <p:cNvSpPr txBox="1"/>
          <p:nvPr/>
        </p:nvSpPr>
        <p:spPr>
          <a:xfrm>
            <a:off x="2766253" y="2571750"/>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High </a:t>
            </a:r>
          </a:p>
        </p:txBody>
      </p:sp>
      <p:sp>
        <p:nvSpPr>
          <p:cNvPr id="15" name="TextBox 14">
            <a:extLst>
              <a:ext uri="{FF2B5EF4-FFF2-40B4-BE49-F238E27FC236}">
                <a16:creationId xmlns:a16="http://schemas.microsoft.com/office/drawing/2014/main" id="{D41AD118-7352-33FE-4E0E-9C1EC3C43F3E}"/>
              </a:ext>
            </a:extLst>
          </p:cNvPr>
          <p:cNvSpPr txBox="1"/>
          <p:nvPr/>
        </p:nvSpPr>
        <p:spPr>
          <a:xfrm>
            <a:off x="5982683" y="2571750"/>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Tree>
    <p:extLst>
      <p:ext uri="{BB962C8B-B14F-4D97-AF65-F5344CB8AC3E}">
        <p14:creationId xmlns:p14="http://schemas.microsoft.com/office/powerpoint/2010/main" val="6414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1906172" y="373650"/>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Cohesion Measures</a:t>
            </a:r>
            <a:endParaRPr lang="en-US" sz="2800" dirty="0">
              <a:solidFill>
                <a:schemeClr val="bg1"/>
              </a:solidFill>
              <a:latin typeface="Rubik" panose="020B0604020202020204" charset="-79"/>
              <a:cs typeface="Rubik" panose="020B0604020202020204" charset="-79"/>
            </a:endParaRPr>
          </a:p>
        </p:txBody>
      </p:sp>
      <p:pic>
        <p:nvPicPr>
          <p:cNvPr id="7" name="Picture 6" descr="A black background with white lines&#10;&#10;Description automatically generated">
            <a:extLst>
              <a:ext uri="{FF2B5EF4-FFF2-40B4-BE49-F238E27FC236}">
                <a16:creationId xmlns:a16="http://schemas.microsoft.com/office/drawing/2014/main" id="{7A3FB0FE-67C2-9B50-6248-F32781DB3948}"/>
              </a:ext>
            </a:extLst>
          </p:cNvPr>
          <p:cNvPicPr>
            <a:picLocks noChangeAspect="1"/>
          </p:cNvPicPr>
          <p:nvPr/>
        </p:nvPicPr>
        <p:blipFill rotWithShape="1">
          <a:blip r:embed="rId2"/>
          <a:srcRect r="21615"/>
          <a:stretch/>
        </p:blipFill>
        <p:spPr>
          <a:xfrm>
            <a:off x="2032783" y="1254239"/>
            <a:ext cx="5549704" cy="3447241"/>
          </a:xfrm>
          <a:prstGeom prst="rect">
            <a:avLst/>
          </a:prstGeom>
        </p:spPr>
      </p:pic>
      <p:sp>
        <p:nvSpPr>
          <p:cNvPr id="4" name="TextBox 3">
            <a:extLst>
              <a:ext uri="{FF2B5EF4-FFF2-40B4-BE49-F238E27FC236}">
                <a16:creationId xmlns:a16="http://schemas.microsoft.com/office/drawing/2014/main" id="{3092B25A-9A6B-6E67-99CC-8F3144B869EF}"/>
              </a:ext>
            </a:extLst>
          </p:cNvPr>
          <p:cNvSpPr txBox="1"/>
          <p:nvPr/>
        </p:nvSpPr>
        <p:spPr>
          <a:xfrm>
            <a:off x="3021043" y="1150174"/>
            <a:ext cx="4628270" cy="3509102"/>
          </a:xfrm>
          <a:prstGeom prst="rect">
            <a:avLst/>
          </a:prstGeom>
          <a:noFill/>
        </p:spPr>
        <p:txBody>
          <a:bodyPr wrap="square">
            <a:spAutoFit/>
          </a:bodyPr>
          <a:lstStyle/>
          <a:p>
            <a:pPr rtl="0" fontAlgn="base">
              <a:lnSpc>
                <a:spcPts val="3900"/>
              </a:lnSpc>
              <a:spcAft>
                <a:spcPts val="4200"/>
              </a:spcAft>
            </a:pPr>
            <a:r>
              <a:rPr lang="en-US" sz="1400" b="1" i="0" u="none" strike="noStrike" dirty="0">
                <a:solidFill>
                  <a:schemeClr val="bg1"/>
                </a:solidFill>
                <a:effectLst/>
                <a:latin typeface="Arial" panose="020B0604020202020204" pitchFamily="34" charset="0"/>
              </a:rPr>
              <a:t>Functional cohesion</a:t>
            </a:r>
            <a:br>
              <a:rPr lang="en-US" sz="1400" b="0"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Sequential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Communicational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Procedural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Temporal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Logical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Coincidental cohesion</a:t>
            </a:r>
            <a:endParaRPr lang="en-US" dirty="0">
              <a:solidFill>
                <a:schemeClr val="bg1"/>
              </a:solidFill>
            </a:endParaRPr>
          </a:p>
        </p:txBody>
      </p:sp>
    </p:spTree>
    <p:extLst>
      <p:ext uri="{BB962C8B-B14F-4D97-AF65-F5344CB8AC3E}">
        <p14:creationId xmlns:p14="http://schemas.microsoft.com/office/powerpoint/2010/main" val="283900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6778DFA6-C8C3-B21B-B23F-7BFFFEA16612}"/>
              </a:ext>
            </a:extLst>
          </p:cNvPr>
          <p:cNvSpPr txBox="1"/>
          <p:nvPr/>
        </p:nvSpPr>
        <p:spPr>
          <a:xfrm>
            <a:off x="1786599" y="1463538"/>
            <a:ext cx="2637692" cy="1815882"/>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a:t>
            </a:r>
          </a:p>
          <a:p>
            <a:r>
              <a:rPr lang="en-US" dirty="0">
                <a:solidFill>
                  <a:schemeClr val="bg1"/>
                </a:solidFill>
              </a:rPr>
              <a:t> update customer, </a:t>
            </a:r>
          </a:p>
          <a:p>
            <a:r>
              <a:rPr lang="en-US" dirty="0">
                <a:solidFill>
                  <a:schemeClr val="bg1"/>
                </a:solidFill>
              </a:rPr>
              <a:t> get customer, </a:t>
            </a:r>
          </a:p>
          <a:p>
            <a:r>
              <a:rPr lang="en-US" dirty="0">
                <a:solidFill>
                  <a:schemeClr val="bg1"/>
                </a:solidFill>
              </a:rPr>
              <a:t> notify customer,</a:t>
            </a:r>
          </a:p>
          <a:p>
            <a:r>
              <a:rPr lang="en-US" dirty="0">
                <a:solidFill>
                  <a:schemeClr val="bg1"/>
                </a:solidFill>
              </a:rPr>
              <a:t> get customer orders,</a:t>
            </a:r>
          </a:p>
          <a:p>
            <a:r>
              <a:rPr lang="en-US" dirty="0">
                <a:solidFill>
                  <a:schemeClr val="bg1"/>
                </a:solidFill>
              </a:rPr>
              <a:t> cancel customer orders.</a:t>
            </a:r>
          </a:p>
          <a:p>
            <a:endParaRPr lang="en-US" dirty="0">
              <a:solidFill>
                <a:schemeClr val="bg1"/>
              </a:solidFill>
            </a:endParaRPr>
          </a:p>
        </p:txBody>
      </p:sp>
      <p:sp>
        <p:nvSpPr>
          <p:cNvPr id="13" name="TextBox 12">
            <a:extLst>
              <a:ext uri="{FF2B5EF4-FFF2-40B4-BE49-F238E27FC236}">
                <a16:creationId xmlns:a16="http://schemas.microsoft.com/office/drawing/2014/main" id="{A2760863-716B-0A18-9B6F-2DD61D326F72}"/>
              </a:ext>
            </a:extLst>
          </p:cNvPr>
          <p:cNvSpPr txBox="1"/>
          <p:nvPr/>
        </p:nvSpPr>
        <p:spPr>
          <a:xfrm>
            <a:off x="1793950" y="319807"/>
            <a:ext cx="4628270" cy="369332"/>
          </a:xfrm>
          <a:prstGeom prst="rect">
            <a:avLst/>
          </a:prstGeom>
          <a:noFill/>
        </p:spPr>
        <p:txBody>
          <a:bodyPr wrap="square">
            <a:spAutoFit/>
          </a:bodyPr>
          <a:lstStyle/>
          <a:p>
            <a:r>
              <a:rPr lang="en-US" sz="1800" i="1" dirty="0">
                <a:solidFill>
                  <a:schemeClr val="bg1"/>
                </a:solidFill>
                <a:latin typeface="Rubik" panose="020B0604020202020204" charset="-79"/>
                <a:cs typeface="Rubik" panose="020B0604020202020204" charset="-79"/>
              </a:rPr>
              <a:t>For example,</a:t>
            </a:r>
          </a:p>
        </p:txBody>
      </p:sp>
      <p:sp>
        <p:nvSpPr>
          <p:cNvPr id="17" name="TextBox 16">
            <a:extLst>
              <a:ext uri="{FF2B5EF4-FFF2-40B4-BE49-F238E27FC236}">
                <a16:creationId xmlns:a16="http://schemas.microsoft.com/office/drawing/2014/main" id="{E453BAA2-372C-FE93-FE46-83D4196EFAE8}"/>
              </a:ext>
            </a:extLst>
          </p:cNvPr>
          <p:cNvSpPr txBox="1"/>
          <p:nvPr/>
        </p:nvSpPr>
        <p:spPr>
          <a:xfrm>
            <a:off x="6017456" y="1463538"/>
            <a:ext cx="2961249" cy="1600438"/>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update customer,  get customer, notify customer</a:t>
            </a:r>
          </a:p>
          <a:p>
            <a:endParaRPr lang="en-US" dirty="0">
              <a:solidFill>
                <a:schemeClr val="bg1"/>
              </a:solidFill>
            </a:endParaRPr>
          </a:p>
          <a:p>
            <a:r>
              <a:rPr lang="en-US" b="1" dirty="0">
                <a:solidFill>
                  <a:schemeClr val="bg1"/>
                </a:solidFill>
              </a:rPr>
              <a:t>Order Maintenance: </a:t>
            </a:r>
          </a:p>
          <a:p>
            <a:r>
              <a:rPr lang="en-US" dirty="0">
                <a:solidFill>
                  <a:schemeClr val="bg1"/>
                </a:solidFill>
              </a:rPr>
              <a:t>get customer orders, cancel customer orders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7" name="Ink 46">
                <a:extLst>
                  <a:ext uri="{FF2B5EF4-FFF2-40B4-BE49-F238E27FC236}">
                    <a16:creationId xmlns:a16="http://schemas.microsoft.com/office/drawing/2014/main" id="{73D33159-DF16-0DA8-DEAF-295F349688FD}"/>
                  </a:ext>
                </a:extLst>
              </p14:cNvPr>
              <p14:cNvContentPartPr/>
              <p14:nvPr/>
            </p14:nvContentPartPr>
            <p14:xfrm>
              <a:off x="4107685" y="1631551"/>
              <a:ext cx="1528200" cy="207360"/>
            </p14:xfrm>
          </p:contentPart>
        </mc:Choice>
        <mc:Fallback xmlns="">
          <p:pic>
            <p:nvPicPr>
              <p:cNvPr id="47" name="Ink 46">
                <a:extLst>
                  <a:ext uri="{FF2B5EF4-FFF2-40B4-BE49-F238E27FC236}">
                    <a16:creationId xmlns:a16="http://schemas.microsoft.com/office/drawing/2014/main" id="{73D33159-DF16-0DA8-DEAF-295F349688FD}"/>
                  </a:ext>
                </a:extLst>
              </p:cNvPr>
              <p:cNvPicPr/>
              <p:nvPr/>
            </p:nvPicPr>
            <p:blipFill>
              <a:blip r:embed="rId3"/>
              <a:stretch>
                <a:fillRect/>
              </a:stretch>
            </p:blipFill>
            <p:spPr>
              <a:xfrm>
                <a:off x="4089685" y="1613911"/>
                <a:ext cx="15638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9" name="Ink 48">
                <a:extLst>
                  <a:ext uri="{FF2B5EF4-FFF2-40B4-BE49-F238E27FC236}">
                    <a16:creationId xmlns:a16="http://schemas.microsoft.com/office/drawing/2014/main" id="{C3250E60-7B2B-832F-3E1F-417B8D39CA6E}"/>
                  </a:ext>
                </a:extLst>
              </p14:cNvPr>
              <p14:cNvContentPartPr/>
              <p14:nvPr/>
            </p14:nvContentPartPr>
            <p14:xfrm>
              <a:off x="4065565" y="1666831"/>
              <a:ext cx="1806120" cy="865080"/>
            </p14:xfrm>
          </p:contentPart>
        </mc:Choice>
        <mc:Fallback xmlns="">
          <p:pic>
            <p:nvPicPr>
              <p:cNvPr id="49" name="Ink 48">
                <a:extLst>
                  <a:ext uri="{FF2B5EF4-FFF2-40B4-BE49-F238E27FC236}">
                    <a16:creationId xmlns:a16="http://schemas.microsoft.com/office/drawing/2014/main" id="{C3250E60-7B2B-832F-3E1F-417B8D39CA6E}"/>
                  </a:ext>
                </a:extLst>
              </p:cNvPr>
              <p:cNvPicPr/>
              <p:nvPr/>
            </p:nvPicPr>
            <p:blipFill>
              <a:blip r:embed="rId5"/>
              <a:stretch>
                <a:fillRect/>
              </a:stretch>
            </p:blipFill>
            <p:spPr>
              <a:xfrm>
                <a:off x="4047565" y="1649191"/>
                <a:ext cx="1841760" cy="900720"/>
              </a:xfrm>
              <a:prstGeom prst="rect">
                <a:avLst/>
              </a:prstGeom>
            </p:spPr>
          </p:pic>
        </mc:Fallback>
      </mc:AlternateContent>
      <p:grpSp>
        <p:nvGrpSpPr>
          <p:cNvPr id="64" name="Group 63">
            <a:extLst>
              <a:ext uri="{FF2B5EF4-FFF2-40B4-BE49-F238E27FC236}">
                <a16:creationId xmlns:a16="http://schemas.microsoft.com/office/drawing/2014/main" id="{F8E21827-75A7-0AA3-4D0B-AF9CCA19E09D}"/>
              </a:ext>
            </a:extLst>
          </p:cNvPr>
          <p:cNvGrpSpPr/>
          <p:nvPr/>
        </p:nvGrpSpPr>
        <p:grpSpPr>
          <a:xfrm>
            <a:off x="3782245" y="1206391"/>
            <a:ext cx="647280" cy="348480"/>
            <a:chOff x="3711905" y="1051643"/>
            <a:chExt cx="647280" cy="34848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0" name="Ink 59">
                  <a:extLst>
                    <a:ext uri="{FF2B5EF4-FFF2-40B4-BE49-F238E27FC236}">
                      <a16:creationId xmlns:a16="http://schemas.microsoft.com/office/drawing/2014/main" id="{9091D447-4E97-5110-05F1-5E26373B109D}"/>
                    </a:ext>
                  </a:extLst>
                </p14:cNvPr>
                <p14:cNvContentPartPr/>
                <p14:nvPr/>
              </p14:nvContentPartPr>
              <p14:xfrm>
                <a:off x="4135625" y="1378523"/>
                <a:ext cx="223560" cy="21600"/>
              </p14:xfrm>
            </p:contentPart>
          </mc:Choice>
          <mc:Fallback xmlns="">
            <p:pic>
              <p:nvPicPr>
                <p:cNvPr id="60" name="Ink 59">
                  <a:extLst>
                    <a:ext uri="{FF2B5EF4-FFF2-40B4-BE49-F238E27FC236}">
                      <a16:creationId xmlns:a16="http://schemas.microsoft.com/office/drawing/2014/main" id="{9091D447-4E97-5110-05F1-5E26373B109D}"/>
                    </a:ext>
                  </a:extLst>
                </p:cNvPr>
                <p:cNvPicPr/>
                <p:nvPr/>
              </p:nvPicPr>
              <p:blipFill>
                <a:blip r:embed="rId7"/>
                <a:stretch>
                  <a:fillRect/>
                </a:stretch>
              </p:blipFill>
              <p:spPr>
                <a:xfrm>
                  <a:off x="4131305" y="1374203"/>
                  <a:ext cx="23220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1" name="Ink 60">
                  <a:extLst>
                    <a:ext uri="{FF2B5EF4-FFF2-40B4-BE49-F238E27FC236}">
                      <a16:creationId xmlns:a16="http://schemas.microsoft.com/office/drawing/2014/main" id="{21A28B41-654B-A9C4-FA65-8A17FE6BF483}"/>
                    </a:ext>
                  </a:extLst>
                </p14:cNvPr>
                <p14:cNvContentPartPr/>
                <p14:nvPr/>
              </p14:nvContentPartPr>
              <p14:xfrm>
                <a:off x="4065425" y="1141643"/>
                <a:ext cx="85320" cy="153000"/>
              </p14:xfrm>
            </p:contentPart>
          </mc:Choice>
          <mc:Fallback xmlns="">
            <p:pic>
              <p:nvPicPr>
                <p:cNvPr id="61" name="Ink 60">
                  <a:extLst>
                    <a:ext uri="{FF2B5EF4-FFF2-40B4-BE49-F238E27FC236}">
                      <a16:creationId xmlns:a16="http://schemas.microsoft.com/office/drawing/2014/main" id="{21A28B41-654B-A9C4-FA65-8A17FE6BF483}"/>
                    </a:ext>
                  </a:extLst>
                </p:cNvPr>
                <p:cNvPicPr/>
                <p:nvPr/>
              </p:nvPicPr>
              <p:blipFill>
                <a:blip r:embed="rId9"/>
                <a:stretch>
                  <a:fillRect/>
                </a:stretch>
              </p:blipFill>
              <p:spPr>
                <a:xfrm>
                  <a:off x="4061105" y="1137323"/>
                  <a:ext cx="93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2" name="Ink 61">
                  <a:extLst>
                    <a:ext uri="{FF2B5EF4-FFF2-40B4-BE49-F238E27FC236}">
                      <a16:creationId xmlns:a16="http://schemas.microsoft.com/office/drawing/2014/main" id="{1FE83F18-C646-5943-68F3-0A6242A3C360}"/>
                    </a:ext>
                  </a:extLst>
                </p14:cNvPr>
                <p14:cNvContentPartPr/>
                <p14:nvPr/>
              </p14:nvContentPartPr>
              <p14:xfrm>
                <a:off x="3859505" y="1051643"/>
                <a:ext cx="58320" cy="137160"/>
              </p14:xfrm>
            </p:contentPart>
          </mc:Choice>
          <mc:Fallback xmlns="">
            <p:pic>
              <p:nvPicPr>
                <p:cNvPr id="62" name="Ink 61">
                  <a:extLst>
                    <a:ext uri="{FF2B5EF4-FFF2-40B4-BE49-F238E27FC236}">
                      <a16:creationId xmlns:a16="http://schemas.microsoft.com/office/drawing/2014/main" id="{1FE83F18-C646-5943-68F3-0A6242A3C360}"/>
                    </a:ext>
                  </a:extLst>
                </p:cNvPr>
                <p:cNvPicPr/>
                <p:nvPr/>
              </p:nvPicPr>
              <p:blipFill>
                <a:blip r:embed="rId11"/>
                <a:stretch>
                  <a:fillRect/>
                </a:stretch>
              </p:blipFill>
              <p:spPr>
                <a:xfrm>
                  <a:off x="3855185" y="1047323"/>
                  <a:ext cx="669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3" name="Ink 62">
                  <a:extLst>
                    <a:ext uri="{FF2B5EF4-FFF2-40B4-BE49-F238E27FC236}">
                      <a16:creationId xmlns:a16="http://schemas.microsoft.com/office/drawing/2014/main" id="{5EDEF1BC-3D70-E624-8ABF-3B4DF9892412}"/>
                    </a:ext>
                  </a:extLst>
                </p14:cNvPr>
                <p14:cNvContentPartPr/>
                <p14:nvPr/>
              </p14:nvContentPartPr>
              <p14:xfrm>
                <a:off x="3711905" y="1193483"/>
                <a:ext cx="72360" cy="65880"/>
              </p14:xfrm>
            </p:contentPart>
          </mc:Choice>
          <mc:Fallback xmlns="">
            <p:pic>
              <p:nvPicPr>
                <p:cNvPr id="63" name="Ink 62">
                  <a:extLst>
                    <a:ext uri="{FF2B5EF4-FFF2-40B4-BE49-F238E27FC236}">
                      <a16:creationId xmlns:a16="http://schemas.microsoft.com/office/drawing/2014/main" id="{5EDEF1BC-3D70-E624-8ABF-3B4DF9892412}"/>
                    </a:ext>
                  </a:extLst>
                </p:cNvPr>
                <p:cNvPicPr/>
                <p:nvPr/>
              </p:nvPicPr>
              <p:blipFill>
                <a:blip r:embed="rId13"/>
                <a:stretch>
                  <a:fillRect/>
                </a:stretch>
              </p:blipFill>
              <p:spPr>
                <a:xfrm>
                  <a:off x="3707585" y="1189163"/>
                  <a:ext cx="81000" cy="74520"/>
                </a:xfrm>
                <a:prstGeom prst="rect">
                  <a:avLst/>
                </a:prstGeom>
              </p:spPr>
            </p:pic>
          </mc:Fallback>
        </mc:AlternateContent>
      </p:grpSp>
      <p:grpSp>
        <p:nvGrpSpPr>
          <p:cNvPr id="70" name="Group 69">
            <a:extLst>
              <a:ext uri="{FF2B5EF4-FFF2-40B4-BE49-F238E27FC236}">
                <a16:creationId xmlns:a16="http://schemas.microsoft.com/office/drawing/2014/main" id="{ABF3623B-769D-E9D2-0856-5709AD041FD5}"/>
              </a:ext>
            </a:extLst>
          </p:cNvPr>
          <p:cNvGrpSpPr/>
          <p:nvPr/>
        </p:nvGrpSpPr>
        <p:grpSpPr>
          <a:xfrm>
            <a:off x="3667045" y="1828831"/>
            <a:ext cx="493200" cy="156960"/>
            <a:chOff x="3596705" y="1674083"/>
            <a:chExt cx="493200" cy="1569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5" name="Ink 64">
                  <a:extLst>
                    <a:ext uri="{FF2B5EF4-FFF2-40B4-BE49-F238E27FC236}">
                      <a16:creationId xmlns:a16="http://schemas.microsoft.com/office/drawing/2014/main" id="{8F83AD5A-3658-59BC-C43E-9A306707F03B}"/>
                    </a:ext>
                  </a:extLst>
                </p14:cNvPr>
                <p14:cNvContentPartPr/>
                <p14:nvPr/>
              </p14:nvContentPartPr>
              <p14:xfrm>
                <a:off x="3917465" y="1680923"/>
                <a:ext cx="360" cy="150120"/>
              </p14:xfrm>
            </p:contentPart>
          </mc:Choice>
          <mc:Fallback xmlns="">
            <p:pic>
              <p:nvPicPr>
                <p:cNvPr id="65" name="Ink 64">
                  <a:extLst>
                    <a:ext uri="{FF2B5EF4-FFF2-40B4-BE49-F238E27FC236}">
                      <a16:creationId xmlns:a16="http://schemas.microsoft.com/office/drawing/2014/main" id="{8F83AD5A-3658-59BC-C43E-9A306707F03B}"/>
                    </a:ext>
                  </a:extLst>
                </p:cNvPr>
                <p:cNvPicPr/>
                <p:nvPr/>
              </p:nvPicPr>
              <p:blipFill>
                <a:blip r:embed="rId15"/>
                <a:stretch>
                  <a:fillRect/>
                </a:stretch>
              </p:blipFill>
              <p:spPr>
                <a:xfrm>
                  <a:off x="3913145" y="1676603"/>
                  <a:ext cx="900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6" name="Ink 65">
                  <a:extLst>
                    <a:ext uri="{FF2B5EF4-FFF2-40B4-BE49-F238E27FC236}">
                      <a16:creationId xmlns:a16="http://schemas.microsoft.com/office/drawing/2014/main" id="{6EA79129-79F2-9525-B9EE-8FF9E3D82404}"/>
                    </a:ext>
                  </a:extLst>
                </p14:cNvPr>
                <p14:cNvContentPartPr/>
                <p14:nvPr/>
              </p14:nvContentPartPr>
              <p14:xfrm>
                <a:off x="3716225" y="1687763"/>
                <a:ext cx="61200" cy="100440"/>
              </p14:xfrm>
            </p:contentPart>
          </mc:Choice>
          <mc:Fallback xmlns="">
            <p:pic>
              <p:nvPicPr>
                <p:cNvPr id="66" name="Ink 65">
                  <a:extLst>
                    <a:ext uri="{FF2B5EF4-FFF2-40B4-BE49-F238E27FC236}">
                      <a16:creationId xmlns:a16="http://schemas.microsoft.com/office/drawing/2014/main" id="{6EA79129-79F2-9525-B9EE-8FF9E3D82404}"/>
                    </a:ext>
                  </a:extLst>
                </p:cNvPr>
                <p:cNvPicPr/>
                <p:nvPr/>
              </p:nvPicPr>
              <p:blipFill>
                <a:blip r:embed="rId17"/>
                <a:stretch>
                  <a:fillRect/>
                </a:stretch>
              </p:blipFill>
              <p:spPr>
                <a:xfrm>
                  <a:off x="3711905" y="1683443"/>
                  <a:ext cx="6984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67" name="Ink 66">
                  <a:extLst>
                    <a:ext uri="{FF2B5EF4-FFF2-40B4-BE49-F238E27FC236}">
                      <a16:creationId xmlns:a16="http://schemas.microsoft.com/office/drawing/2014/main" id="{AFC3C837-8D6E-15BB-6225-468D56726F86}"/>
                    </a:ext>
                  </a:extLst>
                </p14:cNvPr>
                <p14:cNvContentPartPr/>
                <p14:nvPr/>
              </p14:nvContentPartPr>
              <p14:xfrm>
                <a:off x="3596705" y="1674083"/>
                <a:ext cx="54000" cy="28800"/>
              </p14:xfrm>
            </p:contentPart>
          </mc:Choice>
          <mc:Fallback xmlns="">
            <p:pic>
              <p:nvPicPr>
                <p:cNvPr id="67" name="Ink 66">
                  <a:extLst>
                    <a:ext uri="{FF2B5EF4-FFF2-40B4-BE49-F238E27FC236}">
                      <a16:creationId xmlns:a16="http://schemas.microsoft.com/office/drawing/2014/main" id="{AFC3C837-8D6E-15BB-6225-468D56726F86}"/>
                    </a:ext>
                  </a:extLst>
                </p:cNvPr>
                <p:cNvPicPr/>
                <p:nvPr/>
              </p:nvPicPr>
              <p:blipFill>
                <a:blip r:embed="rId19"/>
                <a:stretch>
                  <a:fillRect/>
                </a:stretch>
              </p:blipFill>
              <p:spPr>
                <a:xfrm>
                  <a:off x="3592385" y="1669763"/>
                  <a:ext cx="626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69" name="Ink 68">
                  <a:extLst>
                    <a:ext uri="{FF2B5EF4-FFF2-40B4-BE49-F238E27FC236}">
                      <a16:creationId xmlns:a16="http://schemas.microsoft.com/office/drawing/2014/main" id="{91080C06-099A-11FA-0375-4E83F75F2B4D}"/>
                    </a:ext>
                  </a:extLst>
                </p14:cNvPr>
                <p14:cNvContentPartPr/>
                <p14:nvPr/>
              </p14:nvContentPartPr>
              <p14:xfrm>
                <a:off x="4016465" y="1744283"/>
                <a:ext cx="73440" cy="57600"/>
              </p14:xfrm>
            </p:contentPart>
          </mc:Choice>
          <mc:Fallback xmlns="">
            <p:pic>
              <p:nvPicPr>
                <p:cNvPr id="69" name="Ink 68">
                  <a:extLst>
                    <a:ext uri="{FF2B5EF4-FFF2-40B4-BE49-F238E27FC236}">
                      <a16:creationId xmlns:a16="http://schemas.microsoft.com/office/drawing/2014/main" id="{91080C06-099A-11FA-0375-4E83F75F2B4D}"/>
                    </a:ext>
                  </a:extLst>
                </p:cNvPr>
                <p:cNvPicPr/>
                <p:nvPr/>
              </p:nvPicPr>
              <p:blipFill>
                <a:blip r:embed="rId21"/>
                <a:stretch>
                  <a:fillRect/>
                </a:stretch>
              </p:blipFill>
              <p:spPr>
                <a:xfrm>
                  <a:off x="4012145" y="1739963"/>
                  <a:ext cx="82080" cy="66240"/>
                </a:xfrm>
                <a:prstGeom prst="rect">
                  <a:avLst/>
                </a:prstGeom>
              </p:spPr>
            </p:pic>
          </mc:Fallback>
        </mc:AlternateContent>
      </p:grpSp>
    </p:spTree>
    <p:extLst>
      <p:ext uri="{BB962C8B-B14F-4D97-AF65-F5344CB8AC3E}">
        <p14:creationId xmlns:p14="http://schemas.microsoft.com/office/powerpoint/2010/main" val="931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3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3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300"/>
                                        <p:tgtEl>
                                          <p:spTgt spid="70"/>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BB08-3447-F786-A1BE-52937B70A31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5" name="TextBox 4">
            <a:extLst>
              <a:ext uri="{FF2B5EF4-FFF2-40B4-BE49-F238E27FC236}">
                <a16:creationId xmlns:a16="http://schemas.microsoft.com/office/drawing/2014/main" id="{F10E4760-E5C4-818B-F0B3-CC5AEE48D571}"/>
              </a:ext>
            </a:extLst>
          </p:cNvPr>
          <p:cNvSpPr txBox="1"/>
          <p:nvPr/>
        </p:nvSpPr>
        <p:spPr>
          <a:xfrm>
            <a:off x="4839286" y="984738"/>
            <a:ext cx="3734973" cy="769441"/>
          </a:xfrm>
          <a:prstGeom prst="rect">
            <a:avLst/>
          </a:prstGeom>
          <a:noFill/>
        </p:spPr>
        <p:txBody>
          <a:bodyPr wrap="square" rtlCol="0">
            <a:spAutoFit/>
          </a:bodyPr>
          <a:lstStyle/>
          <a:p>
            <a:r>
              <a:rPr lang="en-US" sz="4400" b="1" dirty="0">
                <a:latin typeface="Rubik" panose="020B0604020202020204" charset="-79"/>
                <a:cs typeface="Rubik" panose="020B0604020202020204" charset="-79"/>
              </a:rPr>
              <a:t>IT Depends..</a:t>
            </a:r>
          </a:p>
        </p:txBody>
      </p:sp>
    </p:spTree>
    <p:extLst>
      <p:ext uri="{BB962C8B-B14F-4D97-AF65-F5344CB8AC3E}">
        <p14:creationId xmlns:p14="http://schemas.microsoft.com/office/powerpoint/2010/main" val="3121684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pic>
        <p:nvPicPr>
          <p:cNvPr id="2050" name="Picture 2">
            <a:extLst>
              <a:ext uri="{FF2B5EF4-FFF2-40B4-BE49-F238E27FC236}">
                <a16:creationId xmlns:a16="http://schemas.microsoft.com/office/drawing/2014/main" id="{6D41AA10-04C9-4D1E-902B-D305CC78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04" y="1253197"/>
            <a:ext cx="7591425" cy="3467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0119B-A9D8-AB13-31CF-3AA38A7268BC}"/>
              </a:ext>
            </a:extLst>
          </p:cNvPr>
          <p:cNvSpPr txBox="1"/>
          <p:nvPr/>
        </p:nvSpPr>
        <p:spPr>
          <a:xfrm>
            <a:off x="1629618"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Which is better in cohesion?</a:t>
            </a:r>
          </a:p>
        </p:txBody>
      </p:sp>
    </p:spTree>
    <p:extLst>
      <p:ext uri="{BB962C8B-B14F-4D97-AF65-F5344CB8AC3E}">
        <p14:creationId xmlns:p14="http://schemas.microsoft.com/office/powerpoint/2010/main" val="601679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3582069" y="1248881"/>
            <a:ext cx="3287040" cy="830997"/>
          </a:xfrm>
          <a:prstGeom prst="rect">
            <a:avLst/>
          </a:prstGeom>
          <a:noFill/>
        </p:spPr>
        <p:txBody>
          <a:bodyPr wrap="square" rtlCol="0">
            <a:spAutoFit/>
          </a:bodyPr>
          <a:lstStyle/>
          <a:p>
            <a:r>
              <a:rPr lang="en-US" sz="4800" b="1" dirty="0">
                <a:solidFill>
                  <a:schemeClr val="bg1"/>
                </a:solidFill>
                <a:latin typeface="Rubik" panose="020B0604020202020204" charset="-79"/>
                <a:cs typeface="Rubik" panose="020B0604020202020204" charset="-79"/>
              </a:rPr>
              <a:t>Coupling</a:t>
            </a:r>
          </a:p>
        </p:txBody>
      </p:sp>
      <p:sp>
        <p:nvSpPr>
          <p:cNvPr id="5" name="TextBox 4">
            <a:extLst>
              <a:ext uri="{FF2B5EF4-FFF2-40B4-BE49-F238E27FC236}">
                <a16:creationId xmlns:a16="http://schemas.microsoft.com/office/drawing/2014/main" id="{F929A83C-3964-4302-345C-D52A80FC40D5}"/>
              </a:ext>
            </a:extLst>
          </p:cNvPr>
          <p:cNvSpPr txBox="1"/>
          <p:nvPr/>
        </p:nvSpPr>
        <p:spPr>
          <a:xfrm>
            <a:off x="2126059" y="1495102"/>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Loose  </a:t>
            </a:r>
          </a:p>
        </p:txBody>
      </p:sp>
      <p:sp>
        <p:nvSpPr>
          <p:cNvPr id="6" name="TextBox 5">
            <a:extLst>
              <a:ext uri="{FF2B5EF4-FFF2-40B4-BE49-F238E27FC236}">
                <a16:creationId xmlns:a16="http://schemas.microsoft.com/office/drawing/2014/main" id="{2B3815C6-6905-B127-0F21-64A434AEFEBE}"/>
              </a:ext>
            </a:extLst>
          </p:cNvPr>
          <p:cNvSpPr txBox="1"/>
          <p:nvPr/>
        </p:nvSpPr>
        <p:spPr>
          <a:xfrm>
            <a:off x="6707171" y="1495102"/>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
        <p:nvSpPr>
          <p:cNvPr id="7" name="TextBox 6">
            <a:extLst>
              <a:ext uri="{FF2B5EF4-FFF2-40B4-BE49-F238E27FC236}">
                <a16:creationId xmlns:a16="http://schemas.microsoft.com/office/drawing/2014/main" id="{3F3879EA-1563-A89A-A89D-41FF870A38B6}"/>
              </a:ext>
            </a:extLst>
          </p:cNvPr>
          <p:cNvSpPr txBox="1"/>
          <p:nvPr/>
        </p:nvSpPr>
        <p:spPr>
          <a:xfrm>
            <a:off x="2541055" y="2709680"/>
            <a:ext cx="6075406" cy="707886"/>
          </a:xfrm>
          <a:prstGeom prst="rect">
            <a:avLst/>
          </a:prstGeom>
          <a:noFill/>
        </p:spPr>
        <p:txBody>
          <a:bodyPr wrap="square" rtlCol="0">
            <a:spAutoFit/>
          </a:bodyPr>
          <a:lstStyle/>
          <a:p>
            <a:r>
              <a:rPr lang="en-US" sz="2000" i="1" dirty="0">
                <a:solidFill>
                  <a:schemeClr val="bg1"/>
                </a:solidFill>
                <a:latin typeface="Rubik" panose="020B0604020202020204" charset="-79"/>
                <a:cs typeface="Rubik" panose="020B0604020202020204" charset="-79"/>
              </a:rPr>
              <a:t>Boost the f</a:t>
            </a:r>
            <a:r>
              <a:rPr lang="en-US" sz="2000" b="0" i="1" u="none" strike="noStrike" dirty="0">
                <a:solidFill>
                  <a:schemeClr val="bg1"/>
                </a:solidFill>
                <a:effectLst/>
                <a:latin typeface="Rubik" panose="020B0604020202020204" charset="-79"/>
                <a:cs typeface="Rubik" panose="020B0604020202020204" charset="-79"/>
              </a:rPr>
              <a:t>lexibility, maintainability and scalability </a:t>
            </a:r>
            <a:r>
              <a:rPr lang="en-US" sz="2000" i="1" dirty="0">
                <a:solidFill>
                  <a:schemeClr val="bg1"/>
                </a:solidFill>
                <a:latin typeface="Rubik" panose="020B0604020202020204" charset="-79"/>
                <a:cs typeface="Rubik" panose="020B0604020202020204" charset="-79"/>
              </a:rPr>
              <a:t>by “decoupling” your code !</a:t>
            </a:r>
          </a:p>
        </p:txBody>
      </p:sp>
      <p:sp>
        <p:nvSpPr>
          <p:cNvPr id="8" name="Lightning Bolt 7">
            <a:extLst>
              <a:ext uri="{FF2B5EF4-FFF2-40B4-BE49-F238E27FC236}">
                <a16:creationId xmlns:a16="http://schemas.microsoft.com/office/drawing/2014/main" id="{7FF9F90D-92C4-BA20-4A2D-0B3060604FD3}"/>
              </a:ext>
            </a:extLst>
          </p:cNvPr>
          <p:cNvSpPr/>
          <p:nvPr/>
        </p:nvSpPr>
        <p:spPr>
          <a:xfrm>
            <a:off x="1839709" y="2709680"/>
            <a:ext cx="572700" cy="707886"/>
          </a:xfrm>
          <a:prstGeom prst="lightningBolt">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73ABC9F8-CE4F-A907-BDED-9EDE645C3633}"/>
              </a:ext>
            </a:extLst>
          </p:cNvPr>
          <p:cNvSpPr txBox="1"/>
          <p:nvPr/>
        </p:nvSpPr>
        <p:spPr>
          <a:xfrm>
            <a:off x="2046849" y="592621"/>
            <a:ext cx="5697415" cy="461665"/>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Decoupling Strategies Examples</a:t>
            </a:r>
          </a:p>
        </p:txBody>
      </p:sp>
      <p:sp>
        <p:nvSpPr>
          <p:cNvPr id="17" name="TextBox 16">
            <a:extLst>
              <a:ext uri="{FF2B5EF4-FFF2-40B4-BE49-F238E27FC236}">
                <a16:creationId xmlns:a16="http://schemas.microsoft.com/office/drawing/2014/main" id="{78989D66-CEBD-7649-A53F-F939C0F8F787}"/>
              </a:ext>
            </a:extLst>
          </p:cNvPr>
          <p:cNvSpPr txBox="1"/>
          <p:nvPr/>
        </p:nvSpPr>
        <p:spPr>
          <a:xfrm>
            <a:off x="2046849" y="1237555"/>
            <a:ext cx="4944794" cy="3370859"/>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Interface-based Design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Dependency Injection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Publish-Subscribe Patterns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Event-Driven Architectures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Microservices Architecture</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21406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2045732"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Balanced approach</a:t>
            </a:r>
          </a:p>
        </p:txBody>
      </p:sp>
      <p:pic>
        <p:nvPicPr>
          <p:cNvPr id="4098" name="Picture 2">
            <a:extLst>
              <a:ext uri="{FF2B5EF4-FFF2-40B4-BE49-F238E27FC236}">
                <a16:creationId xmlns:a16="http://schemas.microsoft.com/office/drawing/2014/main" id="{5BE0993D-4F48-EB88-B0D9-849E1203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732" y="1008789"/>
            <a:ext cx="5052536" cy="3910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64A17D9E-F335-F5EB-7497-7C108AA9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90" y="1022857"/>
            <a:ext cx="4483342" cy="3511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3146BE24-9AE9-0E46-36E7-FF19033B52EB}"/>
              </a:ext>
            </a:extLst>
          </p:cNvPr>
          <p:cNvSpPr>
            <a:spLocks noGrp="1"/>
          </p:cNvSpPr>
          <p:nvPr>
            <p:ph type="title"/>
          </p:nvPr>
        </p:nvSpPr>
        <p:spPr>
          <a:xfrm>
            <a:off x="725017" y="1986429"/>
            <a:ext cx="5455650" cy="1170642"/>
          </a:xfrm>
        </p:spPr>
        <p:txBody>
          <a:bodyPr wrap="square" anchor="b">
            <a:noAutofit/>
          </a:bodyPr>
          <a:lstStyle/>
          <a:p>
            <a:pPr>
              <a:lnSpc>
                <a:spcPct val="90000"/>
              </a:lnSpc>
            </a:pPr>
            <a:r>
              <a:rPr lang="en-US" sz="4000" b="0" i="0" strike="noStrike" dirty="0">
                <a:solidFill>
                  <a:srgbClr val="FFC000"/>
                </a:solidFill>
                <a:effectLst/>
              </a:rPr>
              <a:t>Architecture characteristics</a:t>
            </a:r>
            <a:endParaRPr lang="en-US" sz="4000" b="0" dirty="0">
              <a:solidFill>
                <a:srgbClr val="FFC000"/>
              </a:solidFill>
            </a:endParaRPr>
          </a:p>
        </p:txBody>
      </p:sp>
    </p:spTree>
    <p:extLst>
      <p:ext uri="{BB962C8B-B14F-4D97-AF65-F5344CB8AC3E}">
        <p14:creationId xmlns:p14="http://schemas.microsoft.com/office/powerpoint/2010/main" val="2414532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33166-A8FA-9286-677E-AB5FA5406F28}"/>
              </a:ext>
            </a:extLst>
          </p:cNvPr>
          <p:cNvSpPr>
            <a:spLocks noGrp="1"/>
          </p:cNvSpPr>
          <p:nvPr>
            <p:ph type="title"/>
          </p:nvPr>
        </p:nvSpPr>
        <p:spPr>
          <a:xfrm>
            <a:off x="713250" y="439666"/>
            <a:ext cx="7717500" cy="572700"/>
          </a:xfrm>
        </p:spPr>
        <p:txBody>
          <a:bodyPr/>
          <a:lstStyle/>
          <a:p>
            <a:pPr algn="ctr"/>
            <a:r>
              <a:rPr lang="en-US" sz="2400" dirty="0"/>
              <a:t>One key responsibility of a software architect</a:t>
            </a:r>
          </a:p>
        </p:txBody>
      </p:sp>
      <p:sp>
        <p:nvSpPr>
          <p:cNvPr id="6" name="TextBox 5">
            <a:extLst>
              <a:ext uri="{FF2B5EF4-FFF2-40B4-BE49-F238E27FC236}">
                <a16:creationId xmlns:a16="http://schemas.microsoft.com/office/drawing/2014/main" id="{F0E4A28C-F36A-2320-25D9-4AA980CF6DDC}"/>
              </a:ext>
            </a:extLst>
          </p:cNvPr>
          <p:cNvSpPr txBox="1"/>
          <p:nvPr/>
        </p:nvSpPr>
        <p:spPr>
          <a:xfrm>
            <a:off x="713251" y="1365649"/>
            <a:ext cx="7717499" cy="2412199"/>
          </a:xfrm>
          <a:prstGeom prst="rect">
            <a:avLst/>
          </a:prstGeom>
          <a:noFill/>
        </p:spPr>
        <p:txBody>
          <a:bodyPr wrap="square">
            <a:spAutoFit/>
          </a:bodyPr>
          <a:lstStyle/>
          <a:p>
            <a:pPr>
              <a:lnSpc>
                <a:spcPct val="150000"/>
              </a:lnSpc>
            </a:pPr>
            <a:r>
              <a:rPr lang="en-US" sz="2400" dirty="0">
                <a:solidFill>
                  <a:schemeClr val="bg1">
                    <a:lumMod val="95000"/>
                  </a:schemeClr>
                </a:solidFill>
                <a:latin typeface="Rubik" panose="020B0604020202020204" charset="-79"/>
                <a:cs typeface="Rubik" panose="020B0604020202020204" charset="-79"/>
              </a:rPr>
              <a:t>Defining, </a:t>
            </a:r>
          </a:p>
          <a:p>
            <a:pPr>
              <a:lnSpc>
                <a:spcPct val="150000"/>
              </a:lnSpc>
            </a:pPr>
            <a:r>
              <a:rPr lang="en-US" sz="2400" dirty="0">
                <a:solidFill>
                  <a:schemeClr val="bg1">
                    <a:lumMod val="95000"/>
                  </a:schemeClr>
                </a:solidFill>
                <a:latin typeface="Rubik" panose="020B0604020202020204" charset="-79"/>
                <a:cs typeface="Rubik" panose="020B0604020202020204" charset="-79"/>
              </a:rPr>
              <a:t>discovering,</a:t>
            </a:r>
          </a:p>
          <a:p>
            <a:pPr>
              <a:lnSpc>
                <a:spcPct val="150000"/>
              </a:lnSpc>
            </a:pPr>
            <a:r>
              <a:rPr lang="en-US" sz="2400" dirty="0">
                <a:solidFill>
                  <a:schemeClr val="bg1">
                    <a:lumMod val="95000"/>
                  </a:schemeClr>
                </a:solidFill>
                <a:latin typeface="Rubik" panose="020B0604020202020204" charset="-79"/>
                <a:cs typeface="Rubik" panose="020B0604020202020204" charset="-79"/>
              </a:rPr>
              <a:t>and analyzing</a:t>
            </a:r>
          </a:p>
          <a:p>
            <a:pPr algn="ctr">
              <a:lnSpc>
                <a:spcPct val="150000"/>
              </a:lnSpc>
            </a:pPr>
            <a:r>
              <a:rPr lang="en-US" sz="3200" i="0" dirty="0">
                <a:solidFill>
                  <a:schemeClr val="bg1">
                    <a:lumMod val="95000"/>
                  </a:schemeClr>
                </a:solidFill>
                <a:effectLst/>
                <a:highlight>
                  <a:srgbClr val="000000"/>
                </a:highlight>
                <a:latin typeface="Rubik" panose="020B0604020202020204" charset="-79"/>
                <a:cs typeface="Rubik" panose="020B0604020202020204" charset="-79"/>
              </a:rPr>
              <a:t>architectural characteristics</a:t>
            </a:r>
            <a:endParaRPr lang="en-US" sz="3200" dirty="0">
              <a:solidFill>
                <a:schemeClr val="bg1">
                  <a:lumMod val="95000"/>
                </a:schemeClr>
              </a:solidFill>
              <a:highlight>
                <a:srgbClr val="00000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98330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BB99C5-2B2E-79C2-EDD1-F155D59EC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55" y="328612"/>
            <a:ext cx="6448425" cy="448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6744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Specifies a nondomain design consideration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88483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Influences some structural aspect of the design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2518520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1839887"/>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Only the ones are critical or important to application success</a:t>
            </a:r>
            <a:endParaRPr lang="en-US" sz="1400" dirty="0">
              <a:solidFill>
                <a:srgbClr val="1D1D1D"/>
              </a:solidFill>
              <a:highlight>
                <a:srgbClr val="C0C0C0"/>
              </a:highligh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D5FBBD4-DFA0-A1BE-07E9-5CDF5F0233A5}"/>
              </a:ext>
            </a:extLst>
          </p:cNvPr>
          <p:cNvSpPr txBox="1"/>
          <p:nvPr/>
        </p:nvSpPr>
        <p:spPr>
          <a:xfrm>
            <a:off x="2285974" y="3303612"/>
            <a:ext cx="4572000" cy="523220"/>
          </a:xfrm>
          <a:prstGeom prst="rect">
            <a:avLst/>
          </a:prstGeom>
          <a:noFill/>
        </p:spPr>
        <p:txBody>
          <a:bodyPr wrap="square">
            <a:spAutoFit/>
          </a:bodyPr>
          <a:lstStyle/>
          <a:p>
            <a:pPr algn="ctr"/>
            <a:r>
              <a:rPr lang="en-US" sz="2800" b="1" i="0" dirty="0">
                <a:solidFill>
                  <a:srgbClr val="1D1D1D"/>
                </a:solidFill>
                <a:effectLst/>
                <a:highlight>
                  <a:srgbClr val="C0C0C0"/>
                </a:highlight>
                <a:latin typeface="Rubik" panose="020B0604020202020204" charset="-79"/>
                <a:cs typeface="Rubik" panose="020B0604020202020204" charset="-79"/>
              </a:rPr>
              <a:t>Make trade-offs.</a:t>
            </a:r>
            <a:endParaRPr lang="en-US" sz="28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20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Characteristics Categorized</a:t>
            </a:r>
          </a:p>
        </p:txBody>
      </p:sp>
    </p:spTree>
    <p:extLst>
      <p:ext uri="{BB962C8B-B14F-4D97-AF65-F5344CB8AC3E}">
        <p14:creationId xmlns:p14="http://schemas.microsoft.com/office/powerpoint/2010/main" val="2863605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graphicFrame>
        <p:nvGraphicFramePr>
          <p:cNvPr id="5" name="Diagram 4">
            <a:extLst>
              <a:ext uri="{FF2B5EF4-FFF2-40B4-BE49-F238E27FC236}">
                <a16:creationId xmlns:a16="http://schemas.microsoft.com/office/drawing/2014/main" id="{698A18C5-6805-FA42-A78D-8C39207EDFFE}"/>
              </a:ext>
            </a:extLst>
          </p:cNvPr>
          <p:cNvGraphicFramePr/>
          <p:nvPr>
            <p:extLst>
              <p:ext uri="{D42A27DB-BD31-4B8C-83A1-F6EECF244321}">
                <p14:modId xmlns:p14="http://schemas.microsoft.com/office/powerpoint/2010/main" val="1176527263"/>
              </p:ext>
            </p:extLst>
          </p:nvPr>
        </p:nvGraphicFramePr>
        <p:xfrm>
          <a:off x="1769533" y="228601"/>
          <a:ext cx="7027427" cy="445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561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Identifying Architectural Characteristics</a:t>
            </a:r>
          </a:p>
        </p:txBody>
      </p:sp>
    </p:spTree>
    <p:extLst>
      <p:ext uri="{BB962C8B-B14F-4D97-AF65-F5344CB8AC3E}">
        <p14:creationId xmlns:p14="http://schemas.microsoft.com/office/powerpoint/2010/main" val="39644792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haracteristics from </a:t>
            </a:r>
            <a:r>
              <a:rPr lang="en-US" sz="2400" dirty="0">
                <a:solidFill>
                  <a:schemeClr val="bg1"/>
                </a:solidFill>
                <a:latin typeface="Rubik" panose="020B0604020202020204" charset="-79"/>
                <a:cs typeface="Rubik" panose="020B0604020202020204" charset="-79"/>
              </a:rPr>
              <a:t>d</a:t>
            </a:r>
            <a:r>
              <a:rPr lang="en-US" sz="2400" b="0" i="0" u="none" strike="noStrike" dirty="0">
                <a:solidFill>
                  <a:schemeClr val="bg1"/>
                </a:solidFill>
                <a:effectLst/>
                <a:latin typeface="Rubik" panose="020B0604020202020204" charset="-79"/>
                <a:cs typeface="Rubik" panose="020B0604020202020204" charset="-79"/>
              </a:rPr>
              <a:t>omain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oncerns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881067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1858432" y="403651"/>
            <a:ext cx="5922433" cy="707886"/>
          </a:xfrm>
          <a:prstGeom prst="rect">
            <a:avLst/>
          </a:prstGeom>
          <a:noFill/>
        </p:spPr>
        <p:txBody>
          <a:bodyPr wrap="square">
            <a:spAutoFit/>
          </a:bodyPr>
          <a:lstStyle/>
          <a:p>
            <a:pPr rtl="0">
              <a:spcBef>
                <a:spcPts val="1800"/>
              </a:spcBef>
              <a:spcAft>
                <a:spcPts val="600"/>
              </a:spcAft>
            </a:pPr>
            <a:r>
              <a:rPr lang="en-US" sz="2000" b="0" i="0" u="none" strike="noStrike" dirty="0">
                <a:solidFill>
                  <a:schemeClr val="bg1"/>
                </a:solidFill>
                <a:effectLst/>
                <a:latin typeface="Rubik" panose="020B0604020202020204" charset="-79"/>
                <a:cs typeface="Rubik" panose="020B0604020202020204" charset="-79"/>
              </a:rPr>
              <a:t>Translation of domain concerns to architecture characteristics</a:t>
            </a:r>
          </a:p>
        </p:txBody>
      </p:sp>
      <p:graphicFrame>
        <p:nvGraphicFramePr>
          <p:cNvPr id="6" name="Table 5">
            <a:extLst>
              <a:ext uri="{FF2B5EF4-FFF2-40B4-BE49-F238E27FC236}">
                <a16:creationId xmlns:a16="http://schemas.microsoft.com/office/drawing/2014/main" id="{7C88F473-D003-C6CE-AB32-2F8B9A4E18BA}"/>
              </a:ext>
            </a:extLst>
          </p:cNvPr>
          <p:cNvGraphicFramePr>
            <a:graphicFrameLocks noGrp="1"/>
          </p:cNvGraphicFramePr>
          <p:nvPr>
            <p:extLst>
              <p:ext uri="{D42A27DB-BD31-4B8C-83A1-F6EECF244321}">
                <p14:modId xmlns:p14="http://schemas.microsoft.com/office/powerpoint/2010/main" val="460788772"/>
              </p:ext>
            </p:extLst>
          </p:nvPr>
        </p:nvGraphicFramePr>
        <p:xfrm>
          <a:off x="1922780" y="1432453"/>
          <a:ext cx="6281420" cy="3452814"/>
        </p:xfrm>
        <a:graphic>
          <a:graphicData uri="http://schemas.openxmlformats.org/drawingml/2006/table">
            <a:tbl>
              <a:tblPr>
                <a:tableStyleId>{F5AB1C69-6EDB-4FF4-983F-18BD219EF322}</a:tableStyleId>
              </a:tblPr>
              <a:tblGrid>
                <a:gridCol w="1574271">
                  <a:extLst>
                    <a:ext uri="{9D8B030D-6E8A-4147-A177-3AD203B41FA5}">
                      <a16:colId xmlns:a16="http://schemas.microsoft.com/office/drawing/2014/main" val="182361492"/>
                    </a:ext>
                  </a:extLst>
                </a:gridCol>
                <a:gridCol w="4707149">
                  <a:extLst>
                    <a:ext uri="{9D8B030D-6E8A-4147-A177-3AD203B41FA5}">
                      <a16:colId xmlns:a16="http://schemas.microsoft.com/office/drawing/2014/main" val="1254478279"/>
                    </a:ext>
                  </a:extLst>
                </a:gridCol>
              </a:tblGrid>
              <a:tr h="478709">
                <a:tc>
                  <a:txBody>
                    <a:bodyPr/>
                    <a:lstStyle/>
                    <a:p>
                      <a:pPr rtl="0" fontAlgn="t">
                        <a:spcBef>
                          <a:spcPts val="1200"/>
                        </a:spcBef>
                        <a:spcAft>
                          <a:spcPts val="1200"/>
                        </a:spcAft>
                      </a:pPr>
                      <a:r>
                        <a:rPr lang="en-US" sz="1100" b="1" u="none" strike="noStrike">
                          <a:solidFill>
                            <a:srgbClr val="000000"/>
                          </a:solidFill>
                          <a:effectLst/>
                        </a:rPr>
                        <a:t>Domain concern</a:t>
                      </a:r>
                      <a:endParaRPr lang="en-US">
                        <a:effectLst/>
                      </a:endParaRPr>
                    </a:p>
                  </a:txBody>
                  <a:tcPr marL="48463" marR="48463" marT="48463" marB="48463"/>
                </a:tc>
                <a:tc>
                  <a:txBody>
                    <a:bodyPr/>
                    <a:lstStyle/>
                    <a:p>
                      <a:pPr rtl="0" fontAlgn="t">
                        <a:spcBef>
                          <a:spcPts val="1200"/>
                        </a:spcBef>
                        <a:spcAft>
                          <a:spcPts val="1200"/>
                        </a:spcAft>
                      </a:pPr>
                      <a:r>
                        <a:rPr lang="en-US" sz="1100" b="1" u="none" strike="noStrike" dirty="0">
                          <a:solidFill>
                            <a:srgbClr val="000000"/>
                          </a:solidFill>
                          <a:effectLst/>
                        </a:rPr>
                        <a:t>Architecture characteristics</a:t>
                      </a:r>
                      <a:endParaRPr lang="en-US" dirty="0">
                        <a:effectLst/>
                      </a:endParaRPr>
                    </a:p>
                  </a:txBody>
                  <a:tcPr marL="48463" marR="48463" marT="48463" marB="48463"/>
                </a:tc>
                <a:extLst>
                  <a:ext uri="{0D108BD9-81ED-4DB2-BD59-A6C34878D82A}">
                    <a16:rowId xmlns:a16="http://schemas.microsoft.com/office/drawing/2014/main" val="1290952677"/>
                  </a:ext>
                </a:extLst>
              </a:tr>
              <a:tr h="672229">
                <a:tc>
                  <a:txBody>
                    <a:bodyPr/>
                    <a:lstStyle/>
                    <a:p>
                      <a:pPr rtl="0" fontAlgn="t">
                        <a:spcBef>
                          <a:spcPts val="1200"/>
                        </a:spcBef>
                        <a:spcAft>
                          <a:spcPts val="1200"/>
                        </a:spcAft>
                      </a:pPr>
                      <a:r>
                        <a:rPr lang="en-US" sz="1100" b="0" u="none" strike="noStrike">
                          <a:solidFill>
                            <a:srgbClr val="000000"/>
                          </a:solidFill>
                          <a:effectLst/>
                        </a:rPr>
                        <a:t>Mergers and acquisitions</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Interoperability, scalability, adaptability, extensibility</a:t>
                      </a:r>
                      <a:endParaRPr lang="en-US" dirty="0">
                        <a:effectLst/>
                      </a:endParaRPr>
                    </a:p>
                  </a:txBody>
                  <a:tcPr marL="48463" marR="48463" marT="48463" marB="48463"/>
                </a:tc>
                <a:extLst>
                  <a:ext uri="{0D108BD9-81ED-4DB2-BD59-A6C34878D82A}">
                    <a16:rowId xmlns:a16="http://schemas.microsoft.com/office/drawing/2014/main" val="392075013"/>
                  </a:ext>
                </a:extLst>
              </a:tr>
              <a:tr h="478709">
                <a:tc>
                  <a:txBody>
                    <a:bodyPr/>
                    <a:lstStyle/>
                    <a:p>
                      <a:pPr rtl="0" fontAlgn="t">
                        <a:spcBef>
                          <a:spcPts val="1200"/>
                        </a:spcBef>
                        <a:spcAft>
                          <a:spcPts val="1200"/>
                        </a:spcAft>
                      </a:pPr>
                      <a:r>
                        <a:rPr lang="en-US" sz="1100" b="0" u="none" strike="noStrike">
                          <a:solidFill>
                            <a:srgbClr val="000000"/>
                          </a:solidFill>
                          <a:effectLst/>
                        </a:rPr>
                        <a:t>Time to market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a:t>
                      </a:r>
                      <a:endParaRPr lang="en-US">
                        <a:effectLst/>
                      </a:endParaRPr>
                    </a:p>
                  </a:txBody>
                  <a:tcPr marL="48463" marR="48463" marT="48463" marB="48463"/>
                </a:tc>
                <a:extLst>
                  <a:ext uri="{0D108BD9-81ED-4DB2-BD59-A6C34878D82A}">
                    <a16:rowId xmlns:a16="http://schemas.microsoft.com/office/drawing/2014/main" val="2379685411"/>
                  </a:ext>
                </a:extLst>
              </a:tr>
              <a:tr h="672229">
                <a:tc>
                  <a:txBody>
                    <a:bodyPr/>
                    <a:lstStyle/>
                    <a:p>
                      <a:pPr rtl="0" fontAlgn="t">
                        <a:spcBef>
                          <a:spcPts val="1200"/>
                        </a:spcBef>
                        <a:spcAft>
                          <a:spcPts val="1200"/>
                        </a:spcAft>
                      </a:pPr>
                      <a:r>
                        <a:rPr lang="en-US" sz="1100" b="0" u="none" strike="noStrike">
                          <a:solidFill>
                            <a:srgbClr val="000000"/>
                          </a:solidFill>
                          <a:effectLst/>
                        </a:rPr>
                        <a:t>User satisfaction</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Performance, availability, fault tolerance, testability, </a:t>
                      </a:r>
                      <a:r>
                        <a:rPr lang="en-US" sz="1100" b="0" u="none" strike="noStrike" dirty="0" err="1">
                          <a:solidFill>
                            <a:srgbClr val="000000"/>
                          </a:solidFill>
                          <a:effectLst/>
                        </a:rPr>
                        <a:t>deployability</a:t>
                      </a:r>
                      <a:r>
                        <a:rPr lang="en-US" sz="1100" b="0" u="none" strike="noStrike" dirty="0">
                          <a:solidFill>
                            <a:srgbClr val="000000"/>
                          </a:solidFill>
                          <a:effectLst/>
                        </a:rPr>
                        <a:t>, agility, security</a:t>
                      </a:r>
                      <a:endParaRPr lang="en-US" dirty="0">
                        <a:effectLst/>
                      </a:endParaRPr>
                    </a:p>
                  </a:txBody>
                  <a:tcPr marL="48463" marR="48463" marT="48463" marB="48463"/>
                </a:tc>
                <a:extLst>
                  <a:ext uri="{0D108BD9-81ED-4DB2-BD59-A6C34878D82A}">
                    <a16:rowId xmlns:a16="http://schemas.microsoft.com/office/drawing/2014/main" val="1174461886"/>
                  </a:ext>
                </a:extLst>
              </a:tr>
              <a:tr h="672229">
                <a:tc>
                  <a:txBody>
                    <a:bodyPr/>
                    <a:lstStyle/>
                    <a:p>
                      <a:pPr rtl="0" fontAlgn="t">
                        <a:spcBef>
                          <a:spcPts val="1200"/>
                        </a:spcBef>
                        <a:spcAft>
                          <a:spcPts val="1200"/>
                        </a:spcAft>
                      </a:pPr>
                      <a:r>
                        <a:rPr lang="en-US" sz="1100" b="0" u="none" strike="noStrike">
                          <a:solidFill>
                            <a:srgbClr val="000000"/>
                          </a:solidFill>
                          <a:effectLst/>
                        </a:rPr>
                        <a:t>Competitive advantage</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 scalability, availability, fault tolerance</a:t>
                      </a:r>
                      <a:endParaRPr lang="en-US">
                        <a:effectLst/>
                      </a:endParaRPr>
                    </a:p>
                  </a:txBody>
                  <a:tcPr marL="48463" marR="48463" marT="48463" marB="48463"/>
                </a:tc>
                <a:extLst>
                  <a:ext uri="{0D108BD9-81ED-4DB2-BD59-A6C34878D82A}">
                    <a16:rowId xmlns:a16="http://schemas.microsoft.com/office/drawing/2014/main" val="211425706"/>
                  </a:ext>
                </a:extLst>
              </a:tr>
              <a:tr h="478709">
                <a:tc>
                  <a:txBody>
                    <a:bodyPr/>
                    <a:lstStyle/>
                    <a:p>
                      <a:pPr rtl="0" fontAlgn="t">
                        <a:spcBef>
                          <a:spcPts val="1200"/>
                        </a:spcBef>
                        <a:spcAft>
                          <a:spcPts val="1200"/>
                        </a:spcAft>
                      </a:pPr>
                      <a:r>
                        <a:rPr lang="en-US" sz="1100" b="0" u="none" strike="noStrike">
                          <a:solidFill>
                            <a:srgbClr val="000000"/>
                          </a:solidFill>
                          <a:effectLst/>
                        </a:rPr>
                        <a:t>Time and budget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Simplicity, feasibility</a:t>
                      </a:r>
                      <a:endParaRPr lang="en-US" dirty="0">
                        <a:effectLst/>
                      </a:endParaRPr>
                    </a:p>
                  </a:txBody>
                  <a:tcPr marL="48463" marR="48463" marT="48463" marB="48463"/>
                </a:tc>
                <a:extLst>
                  <a:ext uri="{0D108BD9-81ED-4DB2-BD59-A6C34878D82A}">
                    <a16:rowId xmlns:a16="http://schemas.microsoft.com/office/drawing/2014/main" val="895694789"/>
                  </a:ext>
                </a:extLst>
              </a:tr>
            </a:tbl>
          </a:graphicData>
        </a:graphic>
      </p:graphicFrame>
    </p:spTree>
    <p:extLst>
      <p:ext uri="{BB962C8B-B14F-4D97-AF65-F5344CB8AC3E}">
        <p14:creationId xmlns:p14="http://schemas.microsoft.com/office/powerpoint/2010/main" val="1146470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D14B3D74-45A7-C899-EDCD-EB644F84C6DA}"/>
              </a:ext>
            </a:extLst>
          </p:cNvPr>
          <p:cNvSpPr txBox="1"/>
          <p:nvPr/>
        </p:nvSpPr>
        <p:spPr>
          <a:xfrm>
            <a:off x="2036235" y="2082176"/>
            <a:ext cx="7107765" cy="461665"/>
          </a:xfrm>
          <a:prstGeom prst="rect">
            <a:avLst/>
          </a:prstGeom>
          <a:noFill/>
        </p:spPr>
        <p:txBody>
          <a:bodyPr wrap="square">
            <a:spAutoFit/>
          </a:bodyPr>
          <a:lstStyle/>
          <a:p>
            <a:r>
              <a:rPr lang="en-US" sz="2400" dirty="0">
                <a:solidFill>
                  <a:srgbClr val="FFC000"/>
                </a:solidFill>
                <a:latin typeface="Rubik" panose="020B0604020202020204" charset="-79"/>
                <a:cs typeface="Rubik" panose="020B0604020202020204" charset="-79"/>
              </a:rPr>
              <a:t>A trap, focusing on only one of the ingredients</a:t>
            </a:r>
          </a:p>
        </p:txBody>
      </p:sp>
      <p:sp>
        <p:nvSpPr>
          <p:cNvPr id="9" name="Google Shape;6680;p147">
            <a:extLst>
              <a:ext uri="{FF2B5EF4-FFF2-40B4-BE49-F238E27FC236}">
                <a16:creationId xmlns:a16="http://schemas.microsoft.com/office/drawing/2014/main" id="{A9D21B47-5FE4-4F08-2090-7710149306F0}"/>
              </a:ext>
            </a:extLst>
          </p:cNvPr>
          <p:cNvSpPr/>
          <p:nvPr/>
        </p:nvSpPr>
        <p:spPr>
          <a:xfrm>
            <a:off x="1663960" y="2143453"/>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3860179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Characteristics from Requirements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9805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154766" y="2118836"/>
            <a:ext cx="5219701" cy="584775"/>
          </a:xfrm>
          <a:prstGeom prst="rect">
            <a:avLst/>
          </a:prstGeom>
          <a:noFill/>
        </p:spPr>
        <p:txBody>
          <a:bodyPr wrap="square">
            <a:spAutoFit/>
          </a:bodyPr>
          <a:lstStyle/>
          <a:p>
            <a:pPr algn="ctr" rtl="0">
              <a:spcBef>
                <a:spcPts val="1800"/>
              </a:spcBef>
              <a:spcAft>
                <a:spcPts val="600"/>
              </a:spcAft>
            </a:pPr>
            <a:r>
              <a:rPr lang="en-US" sz="3200" dirty="0">
                <a:solidFill>
                  <a:schemeClr val="bg1"/>
                </a:solidFill>
                <a:latin typeface="Rubik" panose="020B0604020202020204" charset="-79"/>
                <a:cs typeface="Rubik" panose="020B0604020202020204" charset="-79"/>
              </a:rPr>
              <a:t>A</a:t>
            </a:r>
            <a:r>
              <a:rPr lang="en-US" sz="3200" b="0" i="0" u="none" strike="noStrike" dirty="0">
                <a:solidFill>
                  <a:schemeClr val="bg1"/>
                </a:solidFill>
                <a:effectLst/>
                <a:latin typeface="Rubik" panose="020B0604020202020204" charset="-79"/>
                <a:cs typeface="Rubik" panose="020B0604020202020204" charset="-79"/>
              </a:rPr>
              <a:t>rchitecture katas</a:t>
            </a:r>
          </a:p>
        </p:txBody>
      </p:sp>
      <p:sp>
        <p:nvSpPr>
          <p:cNvPr id="5" name="TextBox 4">
            <a:extLst>
              <a:ext uri="{FF2B5EF4-FFF2-40B4-BE49-F238E27FC236}">
                <a16:creationId xmlns:a16="http://schemas.microsoft.com/office/drawing/2014/main" id="{4FE9F360-5A6D-CB5C-AE04-C97095767309}"/>
              </a:ext>
            </a:extLst>
          </p:cNvPr>
          <p:cNvSpPr txBox="1"/>
          <p:nvPr/>
        </p:nvSpPr>
        <p:spPr>
          <a:xfrm>
            <a:off x="3860846" y="2872944"/>
            <a:ext cx="1807540"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 </a:t>
            </a:r>
            <a:r>
              <a:rPr lang="en-US" sz="1400" b="0" i="0" u="sng" strike="noStrike" dirty="0">
                <a:solidFill>
                  <a:srgbClr val="1155CC"/>
                </a:solidFill>
                <a:effectLst/>
                <a:latin typeface="Arial" panose="020B0604020202020204" pitchFamily="34" charset="0"/>
                <a:hlinkClick r:id="rId3"/>
              </a:rPr>
              <a:t>nealford.com/katas</a:t>
            </a:r>
            <a:endParaRPr lang="en-US" dirty="0"/>
          </a:p>
        </p:txBody>
      </p:sp>
    </p:spTree>
    <p:extLst>
      <p:ext uri="{BB962C8B-B14F-4D97-AF65-F5344CB8AC3E}">
        <p14:creationId xmlns:p14="http://schemas.microsoft.com/office/powerpoint/2010/main" val="26834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707886"/>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Silicon Sandwiches (Architecture Kata)</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647152"/>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A national sandwich shop wants to enable online ordering (in addition to its current call-in service).</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Users:</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Thousands, perhaps one day millions</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Requirements: </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If the shop offers a delivery service, dispatch the driver with the sandwich to the user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a:p>
            <a:pPr rtl="0">
              <a:spcBef>
                <a:spcPts val="0"/>
              </a:spcBef>
              <a:spcAft>
                <a:spcPts val="0"/>
              </a:spcAft>
            </a:pPr>
            <a:br>
              <a:rPr lang="en-US" sz="1100" b="0" dirty="0">
                <a:solidFill>
                  <a:schemeClr val="bg1"/>
                </a:solidFill>
                <a:effectLst/>
                <a:highlight>
                  <a:srgbClr val="1D1D1D"/>
                </a:highlight>
                <a:latin typeface="Rubik" panose="020B0604020202020204" charset="-79"/>
                <a:cs typeface="Rubik" panose="020B0604020202020204" charset="-79"/>
              </a:rPr>
            </a:br>
            <a:r>
              <a:rPr lang="en-US" sz="1100" b="0" i="0" u="none" strike="noStrike" dirty="0">
                <a:solidFill>
                  <a:schemeClr val="bg1"/>
                </a:solidFill>
                <a:effectLst/>
                <a:highlight>
                  <a:srgbClr val="1D1D1D"/>
                </a:highlight>
                <a:latin typeface="Rubik" panose="020B0604020202020204" charset="-79"/>
                <a:cs typeface="Rubik" panose="020B0604020202020204" charset="-79"/>
              </a:rPr>
              <a:t>Additional context</a:t>
            </a:r>
            <a:endParaRPr lang="en-US" sz="1100" b="0" dirty="0">
              <a:solidFill>
                <a:schemeClr val="bg1"/>
              </a:solidFill>
              <a:effectLst/>
              <a:highlight>
                <a:srgbClr val="1D1D1D"/>
              </a:highligh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Sandwich shops are franchised, each with a different owner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Parent company has near-future plans to expand overseas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Corporate goal is to hire inexpensive labor to maximize profit</a:t>
            </a:r>
          </a:p>
        </p:txBody>
      </p:sp>
    </p:spTree>
    <p:extLst>
      <p:ext uri="{BB962C8B-B14F-4D97-AF65-F5344CB8AC3E}">
        <p14:creationId xmlns:p14="http://schemas.microsoft.com/office/powerpoint/2010/main" val="469961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alability vs Elasticity">
            <a:extLst>
              <a:ext uri="{FF2B5EF4-FFF2-40B4-BE49-F238E27FC236}">
                <a16:creationId xmlns:a16="http://schemas.microsoft.com/office/drawing/2014/main" id="{A3A69463-B6F8-5EF9-558A-9D23270C7D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38667" y="837437"/>
            <a:ext cx="7818389" cy="37530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BC42E9-91BB-E0D6-C3E4-076CEC091F30}"/>
              </a:ext>
            </a:extLst>
          </p:cNvPr>
          <p:cNvSpPr txBox="1"/>
          <p:nvPr/>
        </p:nvSpPr>
        <p:spPr>
          <a:xfrm>
            <a:off x="1786467" y="4158735"/>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
        <p:nvSpPr>
          <p:cNvPr id="12" name="TextBox 11">
            <a:extLst>
              <a:ext uri="{FF2B5EF4-FFF2-40B4-BE49-F238E27FC236}">
                <a16:creationId xmlns:a16="http://schemas.microsoft.com/office/drawing/2014/main" id="{7C6883BC-D233-D85D-B1B3-2ACFFCCFB638}"/>
              </a:ext>
            </a:extLst>
          </p:cNvPr>
          <p:cNvSpPr txBox="1"/>
          <p:nvPr/>
        </p:nvSpPr>
        <p:spPr>
          <a:xfrm>
            <a:off x="5765802" y="4199199"/>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Tree>
    <p:extLst>
      <p:ext uri="{BB962C8B-B14F-4D97-AF65-F5344CB8AC3E}">
        <p14:creationId xmlns:p14="http://schemas.microsoft.com/office/powerpoint/2010/main" val="17114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954107"/>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p:txBody>
      </p:sp>
      <p:sp>
        <p:nvSpPr>
          <p:cNvPr id="9" name="TextBox 8">
            <a:extLst>
              <a:ext uri="{FF2B5EF4-FFF2-40B4-BE49-F238E27FC236}">
                <a16:creationId xmlns:a16="http://schemas.microsoft.com/office/drawing/2014/main" id="{DD9E0A15-D36E-6155-2CA9-01E8E5BE5D86}"/>
              </a:ext>
            </a:extLst>
          </p:cNvPr>
          <p:cNvSpPr txBox="1"/>
          <p:nvPr/>
        </p:nvSpPr>
        <p:spPr>
          <a:xfrm>
            <a:off x="1765299" y="2944283"/>
            <a:ext cx="2750393" cy="369332"/>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Impact the reliability</a:t>
            </a:r>
          </a:p>
        </p:txBody>
      </p:sp>
      <p:pic>
        <p:nvPicPr>
          <p:cNvPr id="1026" name="Picture 2">
            <a:extLst>
              <a:ext uri="{FF2B5EF4-FFF2-40B4-BE49-F238E27FC236}">
                <a16:creationId xmlns:a16="http://schemas.microsoft.com/office/drawing/2014/main" id="{EAB56695-68AE-6182-377D-CDDAB731F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29" b="36112"/>
          <a:stretch/>
        </p:blipFill>
        <p:spPr bwMode="auto">
          <a:xfrm>
            <a:off x="4969731" y="2570097"/>
            <a:ext cx="3861001" cy="2131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024" name="Ink 1023">
                <a:extLst>
                  <a:ext uri="{FF2B5EF4-FFF2-40B4-BE49-F238E27FC236}">
                    <a16:creationId xmlns:a16="http://schemas.microsoft.com/office/drawing/2014/main" id="{1BED209C-F5B0-F015-C662-C00D55B7B02C}"/>
                  </a:ext>
                </a:extLst>
              </p14:cNvPr>
              <p14:cNvContentPartPr/>
              <p14:nvPr/>
            </p14:nvContentPartPr>
            <p14:xfrm>
              <a:off x="3073227" y="3335107"/>
              <a:ext cx="925560" cy="9360"/>
            </p14:xfrm>
          </p:contentPart>
        </mc:Choice>
        <mc:Fallback xmlns="">
          <p:pic>
            <p:nvPicPr>
              <p:cNvPr id="1024" name="Ink 1023">
                <a:extLst>
                  <a:ext uri="{FF2B5EF4-FFF2-40B4-BE49-F238E27FC236}">
                    <a16:creationId xmlns:a16="http://schemas.microsoft.com/office/drawing/2014/main" id="{1BED209C-F5B0-F015-C662-C00D55B7B02C}"/>
                  </a:ext>
                </a:extLst>
              </p:cNvPr>
              <p:cNvPicPr/>
              <p:nvPr/>
            </p:nvPicPr>
            <p:blipFill>
              <a:blip r:embed="rId5"/>
              <a:stretch>
                <a:fillRect/>
              </a:stretch>
            </p:blipFill>
            <p:spPr>
              <a:xfrm>
                <a:off x="3055227" y="3317467"/>
                <a:ext cx="961200" cy="45000"/>
              </a:xfrm>
              <a:prstGeom prst="rect">
                <a:avLst/>
              </a:prstGeom>
            </p:spPr>
          </p:pic>
        </mc:Fallback>
      </mc:AlternateContent>
    </p:spTree>
    <p:extLst>
      <p:ext uri="{BB962C8B-B14F-4D97-AF65-F5344CB8AC3E}">
        <p14:creationId xmlns:p14="http://schemas.microsoft.com/office/powerpoint/2010/main" val="25225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wipe(left)">
                                      <p:cBhvr>
                                        <p:cTn id="16"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248584"/>
            <a:ext cx="2915044"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Primarily affect the design of the application</a:t>
            </a:r>
          </a:p>
        </p:txBody>
      </p:sp>
      <p:pic>
        <p:nvPicPr>
          <p:cNvPr id="8" name="Picture 7">
            <a:extLst>
              <a:ext uri="{FF2B5EF4-FFF2-40B4-BE49-F238E27FC236}">
                <a16:creationId xmlns:a16="http://schemas.microsoft.com/office/drawing/2014/main" id="{C59CF38C-D1D2-34CF-BFFA-AF3F73659456}"/>
              </a:ext>
            </a:extLst>
          </p:cNvPr>
          <p:cNvPicPr>
            <a:picLocks noChangeAspect="1"/>
          </p:cNvPicPr>
          <p:nvPr/>
        </p:nvPicPr>
        <p:blipFill>
          <a:blip r:embed="rId3"/>
          <a:stretch>
            <a:fillRect/>
          </a:stretch>
        </p:blipFill>
        <p:spPr>
          <a:xfrm>
            <a:off x="4572000" y="1382182"/>
            <a:ext cx="4377265" cy="2707217"/>
          </a:xfrm>
          <a:prstGeom prst="rect">
            <a:avLst/>
          </a:prstGeom>
          <a:ln>
            <a:noFill/>
          </a:ln>
          <a:effectLst>
            <a:softEdge rad="112500"/>
          </a:effectLst>
        </p:spPr>
      </p:pic>
    </p:spTree>
    <p:extLst>
      <p:ext uri="{BB962C8B-B14F-4D97-AF65-F5344CB8AC3E}">
        <p14:creationId xmlns:p14="http://schemas.microsoft.com/office/powerpoint/2010/main" val="322741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738664"/>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4739610"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Both of these requirements specify </a:t>
            </a:r>
            <a:r>
              <a:rPr lang="en-US" sz="1800" b="1" dirty="0">
                <a:solidFill>
                  <a:schemeClr val="bg1"/>
                </a:solidFill>
                <a:latin typeface="Rubik" panose="020B0604020202020204" charset="-79"/>
                <a:cs typeface="Rubik" panose="020B0604020202020204" charset="-79"/>
              </a:rPr>
              <a:t>customizability</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4" name="Ink 13">
                <a:extLst>
                  <a:ext uri="{FF2B5EF4-FFF2-40B4-BE49-F238E27FC236}">
                    <a16:creationId xmlns:a16="http://schemas.microsoft.com/office/drawing/2014/main" id="{7C7638F3-236E-D0AC-60C7-81D6D53F0AEC}"/>
                  </a:ext>
                </a:extLst>
              </p14:cNvPr>
              <p14:cNvContentPartPr/>
              <p14:nvPr/>
            </p14:nvContentPartPr>
            <p14:xfrm>
              <a:off x="1803147" y="3267467"/>
              <a:ext cx="1699920" cy="111960"/>
            </p14:xfrm>
          </p:contentPart>
        </mc:Choice>
        <mc:Fallback xmlns="">
          <p:pic>
            <p:nvPicPr>
              <p:cNvPr id="14" name="Ink 13">
                <a:extLst>
                  <a:ext uri="{FF2B5EF4-FFF2-40B4-BE49-F238E27FC236}">
                    <a16:creationId xmlns:a16="http://schemas.microsoft.com/office/drawing/2014/main" id="{7C7638F3-236E-D0AC-60C7-81D6D53F0AEC}"/>
                  </a:ext>
                </a:extLst>
              </p:cNvPr>
              <p:cNvPicPr/>
              <p:nvPr/>
            </p:nvPicPr>
            <p:blipFill>
              <a:blip r:embed="rId4"/>
              <a:stretch>
                <a:fillRect/>
              </a:stretch>
            </p:blipFill>
            <p:spPr>
              <a:xfrm>
                <a:off x="1785507" y="3249827"/>
                <a:ext cx="1735560" cy="147600"/>
              </a:xfrm>
              <a:prstGeom prst="rect">
                <a:avLst/>
              </a:prstGeom>
            </p:spPr>
          </p:pic>
        </mc:Fallback>
      </mc:AlternateContent>
    </p:spTree>
    <p:extLst>
      <p:ext uri="{BB962C8B-B14F-4D97-AF65-F5344CB8AC3E}">
        <p14:creationId xmlns:p14="http://schemas.microsoft.com/office/powerpoint/2010/main" val="24441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5353444" cy="923330"/>
          </a:xfrm>
          <a:prstGeom prst="rect">
            <a:avLst/>
          </a:prstGeom>
          <a:noFill/>
        </p:spPr>
        <p:txBody>
          <a:bodyPr wrap="square">
            <a:spAutoFit/>
          </a:bodyPr>
          <a:lstStyle/>
          <a:p>
            <a:pPr fontAlgn="base"/>
            <a:r>
              <a:rPr lang="en-US" sz="1800" dirty="0">
                <a:solidFill>
                  <a:schemeClr val="bg1"/>
                </a:solidFill>
                <a:highlight>
                  <a:srgbClr val="1D1D1D"/>
                </a:highlight>
                <a:latin typeface="Rubik" panose="020B0604020202020204" charset="-79"/>
                <a:cs typeface="Rubik" panose="020B0604020202020204" charset="-79"/>
              </a:rPr>
              <a:t>Online payments imply </a:t>
            </a:r>
            <a:r>
              <a:rPr lang="en-US" sz="1800" b="1" dirty="0">
                <a:solidFill>
                  <a:schemeClr val="bg1"/>
                </a:solidFill>
                <a:highlight>
                  <a:srgbClr val="1D1D1D"/>
                </a:highlight>
                <a:latin typeface="Rubik" panose="020B0604020202020204" charset="-79"/>
                <a:cs typeface="Rubik" panose="020B0604020202020204" charset="-79"/>
              </a:rPr>
              <a:t>security</a:t>
            </a:r>
            <a:r>
              <a:rPr lang="en-US" sz="1800" dirty="0">
                <a:solidFill>
                  <a:schemeClr val="bg1"/>
                </a:solidFill>
                <a:highlight>
                  <a:srgbClr val="1D1D1D"/>
                </a:highlight>
                <a:latin typeface="Rubik" panose="020B0604020202020204" charset="-79"/>
                <a:cs typeface="Rubik" panose="020B0604020202020204" charset="-79"/>
              </a:rPr>
              <a:t>, but </a:t>
            </a:r>
            <a:r>
              <a:rPr lang="en-US" sz="1800" b="1" dirty="0">
                <a:solidFill>
                  <a:schemeClr val="bg1"/>
                </a:solidFill>
                <a:highlight>
                  <a:srgbClr val="1D1D1D"/>
                </a:highlight>
                <a:latin typeface="Rubik" panose="020B0604020202020204" charset="-79"/>
                <a:cs typeface="Rubik" panose="020B0604020202020204" charset="-79"/>
              </a:rPr>
              <a:t>nothing</a:t>
            </a:r>
            <a:r>
              <a:rPr lang="en-US" sz="1800" dirty="0">
                <a:solidFill>
                  <a:schemeClr val="bg1"/>
                </a:solidFill>
                <a:highlight>
                  <a:srgbClr val="1D1D1D"/>
                </a:highlight>
                <a:latin typeface="Rubik" panose="020B0604020202020204" charset="-79"/>
                <a:cs typeface="Rubik" panose="020B0604020202020204" charset="-79"/>
              </a:rPr>
              <a:t> in this requirement suggests a special heightened level of security.</a:t>
            </a:r>
          </a:p>
        </p:txBody>
      </p:sp>
    </p:spTree>
    <p:extLst>
      <p:ext uri="{BB962C8B-B14F-4D97-AF65-F5344CB8AC3E}">
        <p14:creationId xmlns:p14="http://schemas.microsoft.com/office/powerpoint/2010/main" val="92039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fontAlgn="base">
              <a:buFont typeface="Arial" panose="020B0604020202020204" pitchFamily="34" charset="0"/>
              <a:buChar char="•"/>
            </a:pPr>
            <a:r>
              <a:rPr lang="en-US" dirty="0">
                <a:solidFill>
                  <a:schemeClr val="bg1"/>
                </a:solidFill>
                <a:latin typeface="Rubik" panose="020B0604020202020204" charset="-79"/>
                <a:cs typeface="Rubik" panose="020B0604020202020204" charset="-79"/>
              </a:rPr>
              <a:t>Sandwich shops are franchised, each with a different owner.</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923330"/>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may impose </a:t>
            </a:r>
            <a:r>
              <a:rPr lang="en-US" sz="1800" b="1" dirty="0">
                <a:solidFill>
                  <a:schemeClr val="bg1"/>
                </a:solidFill>
                <a:latin typeface="Rubik" panose="020B0604020202020204" charset="-79"/>
                <a:cs typeface="Rubik" panose="020B0604020202020204" charset="-79"/>
              </a:rPr>
              <a:t>cost restrictions on the architecture</a:t>
            </a:r>
            <a:r>
              <a:rPr lang="en-US" sz="1800" dirty="0">
                <a:solidFill>
                  <a:schemeClr val="bg1"/>
                </a:solidFill>
                <a:latin typeface="Rubik" panose="020B0604020202020204" charset="-79"/>
                <a:cs typeface="Rubik" panose="020B0604020202020204" charset="-79"/>
              </a:rPr>
              <a:t>—the architect should check the feasibility regarding each owner.</a:t>
            </a:r>
          </a:p>
        </p:txBody>
      </p:sp>
    </p:spTree>
    <p:extLst>
      <p:ext uri="{BB962C8B-B14F-4D97-AF65-F5344CB8AC3E}">
        <p14:creationId xmlns:p14="http://schemas.microsoft.com/office/powerpoint/2010/main" val="33817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parent company has near-future plans to expand overseas.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implies </a:t>
            </a:r>
            <a:r>
              <a:rPr lang="en-US" sz="1800" b="1" dirty="0">
                <a:solidFill>
                  <a:schemeClr val="bg1"/>
                </a:solidFill>
                <a:latin typeface="Rubik" panose="020B0604020202020204" charset="-79"/>
                <a:cs typeface="Rubik" panose="020B0604020202020204" charset="-79"/>
              </a:rPr>
              <a:t>internationalization</a:t>
            </a:r>
            <a:r>
              <a:rPr lang="en-US" sz="1800" dirty="0">
                <a:solidFill>
                  <a:schemeClr val="bg1"/>
                </a:solidFill>
                <a:latin typeface="Rubik" panose="020B0604020202020204" charset="-79"/>
                <a:cs typeface="Rubik" panose="020B0604020202020204" charset="-79"/>
              </a:rPr>
              <a:t>, or </a:t>
            </a:r>
            <a:r>
              <a:rPr lang="en-US" sz="1800" b="1" dirty="0">
                <a:solidFill>
                  <a:schemeClr val="bg1"/>
                </a:solidFill>
                <a:latin typeface="Rubik" panose="020B0604020202020204" charset="-79"/>
                <a:cs typeface="Rubik" panose="020B0604020202020204" charset="-79"/>
              </a:rPr>
              <a:t>i18n</a:t>
            </a:r>
            <a:r>
              <a:rPr lang="en-US" sz="1800" dirty="0">
                <a:solidFill>
                  <a:schemeClr val="bg1"/>
                </a:solidFill>
                <a:latin typeface="Rubik" panose="020B0604020202020204" charset="-79"/>
                <a:cs typeface="Rubik" panose="020B0604020202020204" charset="-79"/>
              </a:rPr>
              <a:t>. </a:t>
            </a:r>
          </a:p>
          <a:p>
            <a:pPr fontAlgn="base"/>
            <a:r>
              <a:rPr lang="en-US" sz="1800" dirty="0">
                <a:solidFill>
                  <a:schemeClr val="bg1"/>
                </a:solidFill>
                <a:latin typeface="Rubik" panose="020B0604020202020204" charset="-79"/>
                <a:cs typeface="Rubik" panose="020B0604020202020204" charset="-79"/>
              </a:rPr>
              <a:t>But shouldn’t require special structure to accommodate.</a:t>
            </a:r>
          </a:p>
        </p:txBody>
      </p:sp>
    </p:spTree>
    <p:extLst>
      <p:ext uri="{BB962C8B-B14F-4D97-AF65-F5344CB8AC3E}">
        <p14:creationId xmlns:p14="http://schemas.microsoft.com/office/powerpoint/2010/main" val="5857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corporate goal is to hire inexpensive labor to maximize profit.</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implies Usability, but again is more concerned with design than architecture characteristics.</a:t>
            </a:r>
          </a:p>
        </p:txBody>
      </p:sp>
    </p:spTree>
    <p:extLst>
      <p:ext uri="{BB962C8B-B14F-4D97-AF65-F5344CB8AC3E}">
        <p14:creationId xmlns:p14="http://schemas.microsoft.com/office/powerpoint/2010/main" val="30685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Performance</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buy from a sandwich shop that has poor performance, especially at peak times. </a:t>
            </a:r>
          </a:p>
        </p:txBody>
      </p:sp>
    </p:spTree>
    <p:extLst>
      <p:ext uri="{BB962C8B-B14F-4D97-AF65-F5344CB8AC3E}">
        <p14:creationId xmlns:p14="http://schemas.microsoft.com/office/powerpoint/2010/main" val="168786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Availability &amp; Reliability</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1754326"/>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Availability: making sure users can access the sandwich site. Closely related to Reliability</a:t>
            </a:r>
          </a:p>
          <a:p>
            <a:pPr fontAlgn="base"/>
            <a:endParaRPr lang="en-US" sz="1800" dirty="0">
              <a:solidFill>
                <a:schemeClr val="bg1"/>
              </a:solidFill>
              <a:latin typeface="Rubik" panose="020B0604020202020204" charset="-79"/>
              <a:cs typeface="Rubik" panose="020B0604020202020204" charset="-79"/>
            </a:endParaRPr>
          </a:p>
          <a:p>
            <a:pPr fontAlgn="base"/>
            <a:r>
              <a:rPr lang="en-US" sz="1800" dirty="0">
                <a:solidFill>
                  <a:schemeClr val="bg1"/>
                </a:solidFill>
                <a:latin typeface="Rubik" panose="020B0604020202020204" charset="-79"/>
                <a:cs typeface="Rubik" panose="020B0604020202020204" charset="-79"/>
              </a:rPr>
              <a:t>—again, no one wants to purchase from a site that continues dropping connections.</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89376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Security </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create insecure software.</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451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FFB6FF-5FBD-4394-A1CD-BABEE5F62A9D}"/>
              </a:ext>
            </a:extLst>
          </p:cNvPr>
          <p:cNvSpPr>
            <a:spLocks noGrp="1"/>
          </p:cNvSpPr>
          <p:nvPr>
            <p:ph type="subTitle" idx="1"/>
          </p:nvPr>
        </p:nvSpPr>
        <p:spPr>
          <a:xfrm>
            <a:off x="1657583" y="378307"/>
            <a:ext cx="5828833" cy="777900"/>
          </a:xfrm>
        </p:spPr>
        <p:txBody>
          <a:bodyPr/>
          <a:lstStyle/>
          <a:p>
            <a:r>
              <a:rPr lang="en-US" sz="1600" dirty="0"/>
              <a:t>DESIGN VERSUS ARCHITECTURE TRADE-OFFS</a:t>
            </a:r>
          </a:p>
          <a:p>
            <a:endParaRPr lang="en-US" dirty="0"/>
          </a:p>
          <a:p>
            <a:r>
              <a:rPr lang="en-US" dirty="0"/>
              <a:t>Regarding Customizability characteristic </a:t>
            </a:r>
          </a:p>
        </p:txBody>
      </p:sp>
      <p:pic>
        <p:nvPicPr>
          <p:cNvPr id="1026" name="Picture 2" descr="3">
            <a:extLst>
              <a:ext uri="{FF2B5EF4-FFF2-40B4-BE49-F238E27FC236}">
                <a16:creationId xmlns:a16="http://schemas.microsoft.com/office/drawing/2014/main" id="{5E92F910-89FD-D659-BEC2-501B68E28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4" y="2092549"/>
            <a:ext cx="3931920" cy="2479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Template Method">
            <a:extLst>
              <a:ext uri="{FF2B5EF4-FFF2-40B4-BE49-F238E27FC236}">
                <a16:creationId xmlns:a16="http://schemas.microsoft.com/office/drawing/2014/main" id="{2D290E72-96A8-9CB5-33DA-3461F1A40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096" y="2092548"/>
            <a:ext cx="3967125" cy="247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32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Quality — You're Measuring It Wrong | by Barr Moses | Towards Data  Science">
            <a:extLst>
              <a:ext uri="{FF2B5EF4-FFF2-40B4-BE49-F238E27FC236}">
                <a16:creationId xmlns:a16="http://schemas.microsoft.com/office/drawing/2014/main" id="{0E73D356-0766-723C-5591-CA20A3C5D7FD}"/>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t="8342" b="1798"/>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Measuring Characteristics</a:t>
            </a:r>
          </a:p>
        </p:txBody>
      </p:sp>
    </p:spTree>
    <p:extLst>
      <p:ext uri="{BB962C8B-B14F-4D97-AF65-F5344CB8AC3E}">
        <p14:creationId xmlns:p14="http://schemas.microsoft.com/office/powerpoint/2010/main" val="23977198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82706"/>
            <a:ext cx="4462705" cy="1029000"/>
          </a:xfrm>
        </p:spPr>
        <p:txBody>
          <a:bodyPr/>
          <a:lstStyle/>
          <a:p>
            <a:pPr marL="139700" indent="0">
              <a:buNone/>
            </a:pPr>
            <a:r>
              <a:rPr lang="en-US" dirty="0"/>
              <a:t>THE MANY FLAVORS OF PERFORMANCE</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Operational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5967484" y="1542750"/>
            <a:ext cx="2945406"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Request-response cycles</a:t>
            </a:r>
          </a:p>
        </p:txBody>
      </p:sp>
      <p:sp>
        <p:nvSpPr>
          <p:cNvPr id="3" name="Text Placeholder 8">
            <a:extLst>
              <a:ext uri="{FF2B5EF4-FFF2-40B4-BE49-F238E27FC236}">
                <a16:creationId xmlns:a16="http://schemas.microsoft.com/office/drawing/2014/main" id="{47EAD58A-8B59-5E50-9C2C-1372392E1555}"/>
              </a:ext>
            </a:extLst>
          </p:cNvPr>
          <p:cNvSpPr txBox="1">
            <a:spLocks/>
          </p:cNvSpPr>
          <p:nvPr/>
        </p:nvSpPr>
        <p:spPr>
          <a:xfrm>
            <a:off x="5426109" y="2611706"/>
            <a:ext cx="312503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First-page render times to a target (500 </a:t>
            </a:r>
            <a:r>
              <a:rPr lang="en-US" sz="1800" dirty="0" err="1"/>
              <a:t>ms</a:t>
            </a:r>
            <a:r>
              <a:rPr lang="en-US" sz="1800" dirty="0"/>
              <a:t>)</a:t>
            </a:r>
          </a:p>
        </p:txBody>
      </p:sp>
      <p:sp>
        <p:nvSpPr>
          <p:cNvPr id="4" name="Text Placeholder 8">
            <a:extLst>
              <a:ext uri="{FF2B5EF4-FFF2-40B4-BE49-F238E27FC236}">
                <a16:creationId xmlns:a16="http://schemas.microsoft.com/office/drawing/2014/main" id="{17D315A7-73B5-000D-8586-6476F83044A1}"/>
              </a:ext>
            </a:extLst>
          </p:cNvPr>
          <p:cNvSpPr txBox="1">
            <a:spLocks/>
          </p:cNvSpPr>
          <p:nvPr/>
        </p:nvSpPr>
        <p:spPr>
          <a:xfrm>
            <a:off x="4494781" y="3680662"/>
            <a:ext cx="295104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K-weight budgets for page downloads</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8" name="Ink 77">
                <a:extLst>
                  <a:ext uri="{FF2B5EF4-FFF2-40B4-BE49-F238E27FC236}">
                    <a16:creationId xmlns:a16="http://schemas.microsoft.com/office/drawing/2014/main" id="{555D4D01-4C43-A1A4-1560-C96B55BA6AE0}"/>
                  </a:ext>
                </a:extLst>
              </p14:cNvPr>
              <p14:cNvContentPartPr/>
              <p14:nvPr/>
            </p14:nvContentPartPr>
            <p14:xfrm>
              <a:off x="3906313" y="2258390"/>
              <a:ext cx="174240" cy="57600"/>
            </p14:xfrm>
          </p:contentPart>
        </mc:Choice>
        <mc:Fallback xmlns="">
          <p:pic>
            <p:nvPicPr>
              <p:cNvPr id="78" name="Ink 77">
                <a:extLst>
                  <a:ext uri="{FF2B5EF4-FFF2-40B4-BE49-F238E27FC236}">
                    <a16:creationId xmlns:a16="http://schemas.microsoft.com/office/drawing/2014/main" id="{555D4D01-4C43-A1A4-1560-C96B55BA6AE0}"/>
                  </a:ext>
                </a:extLst>
              </p:cNvPr>
              <p:cNvPicPr/>
              <p:nvPr/>
            </p:nvPicPr>
            <p:blipFill>
              <a:blip r:embed="rId4"/>
              <a:stretch>
                <a:fillRect/>
              </a:stretch>
            </p:blipFill>
            <p:spPr>
              <a:xfrm>
                <a:off x="3888313" y="2240750"/>
                <a:ext cx="209880" cy="93240"/>
              </a:xfrm>
              <a:prstGeom prst="rect">
                <a:avLst/>
              </a:prstGeom>
            </p:spPr>
          </p:pic>
        </mc:Fallback>
      </mc:AlternateContent>
      <p:grpSp>
        <p:nvGrpSpPr>
          <p:cNvPr id="82" name="Group 81">
            <a:extLst>
              <a:ext uri="{FF2B5EF4-FFF2-40B4-BE49-F238E27FC236}">
                <a16:creationId xmlns:a16="http://schemas.microsoft.com/office/drawing/2014/main" id="{78337301-CC94-439B-E46B-60CA160B378D}"/>
              </a:ext>
            </a:extLst>
          </p:cNvPr>
          <p:cNvGrpSpPr/>
          <p:nvPr/>
        </p:nvGrpSpPr>
        <p:grpSpPr>
          <a:xfrm>
            <a:off x="3756913" y="2524430"/>
            <a:ext cx="365760" cy="365760"/>
            <a:chOff x="3756913" y="2524430"/>
            <a:chExt cx="365760" cy="3657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0" name="Ink 79">
                  <a:extLst>
                    <a:ext uri="{FF2B5EF4-FFF2-40B4-BE49-F238E27FC236}">
                      <a16:creationId xmlns:a16="http://schemas.microsoft.com/office/drawing/2014/main" id="{B2B95F9D-CBEE-9F91-C946-E171B274C9D4}"/>
                    </a:ext>
                  </a:extLst>
                </p14:cNvPr>
                <p14:cNvContentPartPr/>
                <p14:nvPr/>
              </p14:nvContentPartPr>
              <p14:xfrm>
                <a:off x="3885793" y="2524430"/>
                <a:ext cx="236880" cy="178560"/>
              </p14:xfrm>
            </p:contentPart>
          </mc:Choice>
          <mc:Fallback xmlns="">
            <p:pic>
              <p:nvPicPr>
                <p:cNvPr id="80" name="Ink 79">
                  <a:extLst>
                    <a:ext uri="{FF2B5EF4-FFF2-40B4-BE49-F238E27FC236}">
                      <a16:creationId xmlns:a16="http://schemas.microsoft.com/office/drawing/2014/main" id="{B2B95F9D-CBEE-9F91-C946-E171B274C9D4}"/>
                    </a:ext>
                  </a:extLst>
                </p:cNvPr>
                <p:cNvPicPr/>
                <p:nvPr/>
              </p:nvPicPr>
              <p:blipFill>
                <a:blip r:embed="rId6"/>
                <a:stretch>
                  <a:fillRect/>
                </a:stretch>
              </p:blipFill>
              <p:spPr>
                <a:xfrm>
                  <a:off x="3868153" y="2506430"/>
                  <a:ext cx="272520" cy="21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1" name="Ink 80">
                  <a:extLst>
                    <a:ext uri="{FF2B5EF4-FFF2-40B4-BE49-F238E27FC236}">
                      <a16:creationId xmlns:a16="http://schemas.microsoft.com/office/drawing/2014/main" id="{C0AADC65-4DE0-3C87-51D6-0CF6F096730D}"/>
                    </a:ext>
                  </a:extLst>
                </p14:cNvPr>
                <p14:cNvContentPartPr/>
                <p14:nvPr/>
              </p14:nvContentPartPr>
              <p14:xfrm>
                <a:off x="3756913" y="2673830"/>
                <a:ext cx="77400" cy="216360"/>
              </p14:xfrm>
            </p:contentPart>
          </mc:Choice>
          <mc:Fallback xmlns="">
            <p:pic>
              <p:nvPicPr>
                <p:cNvPr id="81" name="Ink 80">
                  <a:extLst>
                    <a:ext uri="{FF2B5EF4-FFF2-40B4-BE49-F238E27FC236}">
                      <a16:creationId xmlns:a16="http://schemas.microsoft.com/office/drawing/2014/main" id="{C0AADC65-4DE0-3C87-51D6-0CF6F096730D}"/>
                    </a:ext>
                  </a:extLst>
                </p:cNvPr>
                <p:cNvPicPr/>
                <p:nvPr/>
              </p:nvPicPr>
              <p:blipFill>
                <a:blip r:embed="rId8"/>
                <a:stretch>
                  <a:fillRect/>
                </a:stretch>
              </p:blipFill>
              <p:spPr>
                <a:xfrm>
                  <a:off x="3738913" y="2655830"/>
                  <a:ext cx="113040" cy="252000"/>
                </a:xfrm>
                <a:prstGeom prst="rect">
                  <a:avLst/>
                </a:prstGeom>
              </p:spPr>
            </p:pic>
          </mc:Fallback>
        </mc:AlternateContent>
      </p:grpSp>
    </p:spTree>
    <p:extLst>
      <p:ext uri="{BB962C8B-B14F-4D97-AF65-F5344CB8AC3E}">
        <p14:creationId xmlns:p14="http://schemas.microsoft.com/office/powerpoint/2010/main" val="4685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left)">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3547068" y="1831727"/>
            <a:ext cx="5506498" cy="3001530"/>
          </a:xfrm>
          <a:custGeom>
            <a:avLst/>
            <a:gdLst>
              <a:gd name="connsiteX0" fmla="*/ 0 w 5506498"/>
              <a:gd name="connsiteY0" fmla="*/ 0 h 3001530"/>
              <a:gd name="connsiteX1" fmla="*/ 578182 w 5506498"/>
              <a:gd name="connsiteY1" fmla="*/ 0 h 3001530"/>
              <a:gd name="connsiteX2" fmla="*/ 1376625 w 5506498"/>
              <a:gd name="connsiteY2" fmla="*/ 0 h 3001530"/>
              <a:gd name="connsiteX3" fmla="*/ 2064937 w 5506498"/>
              <a:gd name="connsiteY3" fmla="*/ 0 h 3001530"/>
              <a:gd name="connsiteX4" fmla="*/ 2753249 w 5506498"/>
              <a:gd name="connsiteY4" fmla="*/ 0 h 3001530"/>
              <a:gd name="connsiteX5" fmla="*/ 3441561 w 5506498"/>
              <a:gd name="connsiteY5" fmla="*/ 0 h 3001530"/>
              <a:gd name="connsiteX6" fmla="*/ 3964679 w 5506498"/>
              <a:gd name="connsiteY6" fmla="*/ 0 h 3001530"/>
              <a:gd name="connsiteX7" fmla="*/ 4652991 w 5506498"/>
              <a:gd name="connsiteY7" fmla="*/ 0 h 3001530"/>
              <a:gd name="connsiteX8" fmla="*/ 5506498 w 5506498"/>
              <a:gd name="connsiteY8" fmla="*/ 0 h 3001530"/>
              <a:gd name="connsiteX9" fmla="*/ 5506498 w 5506498"/>
              <a:gd name="connsiteY9" fmla="*/ 540275 h 3001530"/>
              <a:gd name="connsiteX10" fmla="*/ 5506498 w 5506498"/>
              <a:gd name="connsiteY10" fmla="*/ 1110566 h 3001530"/>
              <a:gd name="connsiteX11" fmla="*/ 5506498 w 5506498"/>
              <a:gd name="connsiteY11" fmla="*/ 1680857 h 3001530"/>
              <a:gd name="connsiteX12" fmla="*/ 5506498 w 5506498"/>
              <a:gd name="connsiteY12" fmla="*/ 2281163 h 3001530"/>
              <a:gd name="connsiteX13" fmla="*/ 5506498 w 5506498"/>
              <a:gd name="connsiteY13" fmla="*/ 3001530 h 3001530"/>
              <a:gd name="connsiteX14" fmla="*/ 4763121 w 5506498"/>
              <a:gd name="connsiteY14" fmla="*/ 3001530 h 3001530"/>
              <a:gd name="connsiteX15" fmla="*/ 3964679 w 5506498"/>
              <a:gd name="connsiteY15" fmla="*/ 3001530 h 3001530"/>
              <a:gd name="connsiteX16" fmla="*/ 3166236 w 5506498"/>
              <a:gd name="connsiteY16" fmla="*/ 3001530 h 3001530"/>
              <a:gd name="connsiteX17" fmla="*/ 2643119 w 5506498"/>
              <a:gd name="connsiteY17" fmla="*/ 3001530 h 3001530"/>
              <a:gd name="connsiteX18" fmla="*/ 2009872 w 5506498"/>
              <a:gd name="connsiteY18" fmla="*/ 3001530 h 3001530"/>
              <a:gd name="connsiteX19" fmla="*/ 1266495 w 5506498"/>
              <a:gd name="connsiteY19" fmla="*/ 3001530 h 3001530"/>
              <a:gd name="connsiteX20" fmla="*/ 743377 w 5506498"/>
              <a:gd name="connsiteY20" fmla="*/ 3001530 h 3001530"/>
              <a:gd name="connsiteX21" fmla="*/ 0 w 5506498"/>
              <a:gd name="connsiteY21" fmla="*/ 3001530 h 3001530"/>
              <a:gd name="connsiteX22" fmla="*/ 0 w 5506498"/>
              <a:gd name="connsiteY22" fmla="*/ 2341193 h 3001530"/>
              <a:gd name="connsiteX23" fmla="*/ 0 w 5506498"/>
              <a:gd name="connsiteY23" fmla="*/ 1830933 h 3001530"/>
              <a:gd name="connsiteX24" fmla="*/ 0 w 5506498"/>
              <a:gd name="connsiteY24" fmla="*/ 1170597 h 3001530"/>
              <a:gd name="connsiteX25" fmla="*/ 0 w 5506498"/>
              <a:gd name="connsiteY25" fmla="*/ 510260 h 3001530"/>
              <a:gd name="connsiteX26" fmla="*/ 0 w 5506498"/>
              <a:gd name="connsiteY26" fmla="*/ 0 h 30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06498" h="3001530" fill="none" extrusionOk="0">
                <a:moveTo>
                  <a:pt x="0" y="0"/>
                </a:moveTo>
                <a:cubicBezTo>
                  <a:pt x="130437" y="-9717"/>
                  <a:pt x="312539" y="2531"/>
                  <a:pt x="578182" y="0"/>
                </a:cubicBezTo>
                <a:cubicBezTo>
                  <a:pt x="843825" y="-2531"/>
                  <a:pt x="1098066" y="-3524"/>
                  <a:pt x="1376625" y="0"/>
                </a:cubicBezTo>
                <a:cubicBezTo>
                  <a:pt x="1655184" y="3524"/>
                  <a:pt x="1861140" y="22487"/>
                  <a:pt x="2064937" y="0"/>
                </a:cubicBezTo>
                <a:cubicBezTo>
                  <a:pt x="2268734" y="-22487"/>
                  <a:pt x="2582214" y="-25653"/>
                  <a:pt x="2753249" y="0"/>
                </a:cubicBezTo>
                <a:cubicBezTo>
                  <a:pt x="2924284" y="25653"/>
                  <a:pt x="3262730" y="134"/>
                  <a:pt x="3441561" y="0"/>
                </a:cubicBezTo>
                <a:cubicBezTo>
                  <a:pt x="3620392" y="-134"/>
                  <a:pt x="3708125" y="-15552"/>
                  <a:pt x="3964679" y="0"/>
                </a:cubicBezTo>
                <a:cubicBezTo>
                  <a:pt x="4221233" y="15552"/>
                  <a:pt x="4350300" y="-34396"/>
                  <a:pt x="4652991" y="0"/>
                </a:cubicBezTo>
                <a:cubicBezTo>
                  <a:pt x="4955682" y="34396"/>
                  <a:pt x="5102460" y="-25361"/>
                  <a:pt x="5506498" y="0"/>
                </a:cubicBezTo>
                <a:cubicBezTo>
                  <a:pt x="5506912" y="187993"/>
                  <a:pt x="5516075" y="299563"/>
                  <a:pt x="5506498" y="540275"/>
                </a:cubicBezTo>
                <a:cubicBezTo>
                  <a:pt x="5496921" y="780988"/>
                  <a:pt x="5508773" y="907184"/>
                  <a:pt x="5506498" y="1110566"/>
                </a:cubicBezTo>
                <a:cubicBezTo>
                  <a:pt x="5504223" y="1313948"/>
                  <a:pt x="5520658" y="1439921"/>
                  <a:pt x="5506498" y="1680857"/>
                </a:cubicBezTo>
                <a:cubicBezTo>
                  <a:pt x="5492338" y="1921793"/>
                  <a:pt x="5527859" y="2109943"/>
                  <a:pt x="5506498" y="2281163"/>
                </a:cubicBezTo>
                <a:cubicBezTo>
                  <a:pt x="5485137" y="2452383"/>
                  <a:pt x="5534194" y="2794253"/>
                  <a:pt x="5506498" y="3001530"/>
                </a:cubicBezTo>
                <a:cubicBezTo>
                  <a:pt x="5338760" y="2990615"/>
                  <a:pt x="4977607" y="2999891"/>
                  <a:pt x="4763121" y="3001530"/>
                </a:cubicBezTo>
                <a:cubicBezTo>
                  <a:pt x="4548635" y="3003169"/>
                  <a:pt x="4185497" y="3029638"/>
                  <a:pt x="3964679" y="3001530"/>
                </a:cubicBezTo>
                <a:cubicBezTo>
                  <a:pt x="3743861" y="2973422"/>
                  <a:pt x="3332117" y="2975620"/>
                  <a:pt x="3166236" y="3001530"/>
                </a:cubicBezTo>
                <a:cubicBezTo>
                  <a:pt x="3000355" y="3027440"/>
                  <a:pt x="2788981" y="2999976"/>
                  <a:pt x="2643119" y="3001530"/>
                </a:cubicBezTo>
                <a:cubicBezTo>
                  <a:pt x="2497257" y="3003084"/>
                  <a:pt x="2267519" y="3003294"/>
                  <a:pt x="2009872" y="3001530"/>
                </a:cubicBezTo>
                <a:cubicBezTo>
                  <a:pt x="1752225" y="2999766"/>
                  <a:pt x="1526287" y="2973145"/>
                  <a:pt x="1266495" y="3001530"/>
                </a:cubicBezTo>
                <a:cubicBezTo>
                  <a:pt x="1006703" y="3029915"/>
                  <a:pt x="938782" y="2995493"/>
                  <a:pt x="743377" y="3001530"/>
                </a:cubicBezTo>
                <a:cubicBezTo>
                  <a:pt x="547972" y="3007567"/>
                  <a:pt x="231505" y="2981051"/>
                  <a:pt x="0" y="3001530"/>
                </a:cubicBezTo>
                <a:cubicBezTo>
                  <a:pt x="-24532" y="2835589"/>
                  <a:pt x="-11417" y="2625840"/>
                  <a:pt x="0" y="2341193"/>
                </a:cubicBezTo>
                <a:cubicBezTo>
                  <a:pt x="11417" y="2056546"/>
                  <a:pt x="-24140" y="1941558"/>
                  <a:pt x="0" y="1830933"/>
                </a:cubicBezTo>
                <a:cubicBezTo>
                  <a:pt x="24140" y="1720308"/>
                  <a:pt x="9780" y="1383438"/>
                  <a:pt x="0" y="1170597"/>
                </a:cubicBezTo>
                <a:cubicBezTo>
                  <a:pt x="-9780" y="957756"/>
                  <a:pt x="7845" y="678661"/>
                  <a:pt x="0" y="510260"/>
                </a:cubicBezTo>
                <a:cubicBezTo>
                  <a:pt x="-7845" y="341859"/>
                  <a:pt x="-21923" y="165458"/>
                  <a:pt x="0" y="0"/>
                </a:cubicBezTo>
                <a:close/>
              </a:path>
              <a:path w="5506498" h="3001530" stroke="0" extrusionOk="0">
                <a:moveTo>
                  <a:pt x="0" y="0"/>
                </a:moveTo>
                <a:cubicBezTo>
                  <a:pt x="277956" y="10657"/>
                  <a:pt x="402180" y="-1315"/>
                  <a:pt x="578182" y="0"/>
                </a:cubicBezTo>
                <a:cubicBezTo>
                  <a:pt x="754184" y="1315"/>
                  <a:pt x="904181" y="12726"/>
                  <a:pt x="1156365" y="0"/>
                </a:cubicBezTo>
                <a:cubicBezTo>
                  <a:pt x="1408549" y="-12726"/>
                  <a:pt x="1557437" y="30881"/>
                  <a:pt x="1844677" y="0"/>
                </a:cubicBezTo>
                <a:cubicBezTo>
                  <a:pt x="2131917" y="-30881"/>
                  <a:pt x="2164859" y="12836"/>
                  <a:pt x="2422859" y="0"/>
                </a:cubicBezTo>
                <a:cubicBezTo>
                  <a:pt x="2680859" y="-12836"/>
                  <a:pt x="2915865" y="-1130"/>
                  <a:pt x="3221301" y="0"/>
                </a:cubicBezTo>
                <a:cubicBezTo>
                  <a:pt x="3526737" y="1130"/>
                  <a:pt x="3700521" y="10698"/>
                  <a:pt x="3854549" y="0"/>
                </a:cubicBezTo>
                <a:cubicBezTo>
                  <a:pt x="4008577" y="-10698"/>
                  <a:pt x="4236302" y="-2846"/>
                  <a:pt x="4597926" y="0"/>
                </a:cubicBezTo>
                <a:cubicBezTo>
                  <a:pt x="4959550" y="2846"/>
                  <a:pt x="5203106" y="-5612"/>
                  <a:pt x="5506498" y="0"/>
                </a:cubicBezTo>
                <a:cubicBezTo>
                  <a:pt x="5479957" y="205049"/>
                  <a:pt x="5484744" y="418478"/>
                  <a:pt x="5506498" y="660337"/>
                </a:cubicBezTo>
                <a:cubicBezTo>
                  <a:pt x="5528252" y="902196"/>
                  <a:pt x="5482811" y="1053026"/>
                  <a:pt x="5506498" y="1200612"/>
                </a:cubicBezTo>
                <a:cubicBezTo>
                  <a:pt x="5530185" y="1348198"/>
                  <a:pt x="5527562" y="1661796"/>
                  <a:pt x="5506498" y="1860949"/>
                </a:cubicBezTo>
                <a:cubicBezTo>
                  <a:pt x="5485434" y="2060102"/>
                  <a:pt x="5510245" y="2234904"/>
                  <a:pt x="5506498" y="2401224"/>
                </a:cubicBezTo>
                <a:cubicBezTo>
                  <a:pt x="5502751" y="2567545"/>
                  <a:pt x="5513726" y="2876600"/>
                  <a:pt x="5506498" y="3001530"/>
                </a:cubicBezTo>
                <a:cubicBezTo>
                  <a:pt x="5399362" y="2987094"/>
                  <a:pt x="5106608" y="2993291"/>
                  <a:pt x="4983381" y="3001530"/>
                </a:cubicBezTo>
                <a:cubicBezTo>
                  <a:pt x="4860154" y="3009769"/>
                  <a:pt x="4520608" y="2999213"/>
                  <a:pt x="4295068" y="3001530"/>
                </a:cubicBezTo>
                <a:cubicBezTo>
                  <a:pt x="4069528" y="3003847"/>
                  <a:pt x="4024238" y="3025642"/>
                  <a:pt x="3771951" y="3001530"/>
                </a:cubicBezTo>
                <a:cubicBezTo>
                  <a:pt x="3519664" y="2977418"/>
                  <a:pt x="3447821" y="2993197"/>
                  <a:pt x="3193769" y="3001530"/>
                </a:cubicBezTo>
                <a:cubicBezTo>
                  <a:pt x="2939717" y="3009863"/>
                  <a:pt x="2765363" y="2979612"/>
                  <a:pt x="2615587" y="3001530"/>
                </a:cubicBezTo>
                <a:cubicBezTo>
                  <a:pt x="2465811" y="3023448"/>
                  <a:pt x="2099181" y="2982614"/>
                  <a:pt x="1817144" y="3001530"/>
                </a:cubicBezTo>
                <a:cubicBezTo>
                  <a:pt x="1535107" y="3020446"/>
                  <a:pt x="1356140" y="2990609"/>
                  <a:pt x="1183897" y="3001530"/>
                </a:cubicBezTo>
                <a:cubicBezTo>
                  <a:pt x="1011654" y="3012451"/>
                  <a:pt x="799881" y="2982457"/>
                  <a:pt x="605715" y="3001530"/>
                </a:cubicBezTo>
                <a:cubicBezTo>
                  <a:pt x="411549" y="3020603"/>
                  <a:pt x="252084" y="3011708"/>
                  <a:pt x="0" y="3001530"/>
                </a:cubicBezTo>
                <a:cubicBezTo>
                  <a:pt x="-21720" y="2763945"/>
                  <a:pt x="19366" y="2702550"/>
                  <a:pt x="0" y="2491270"/>
                </a:cubicBezTo>
                <a:cubicBezTo>
                  <a:pt x="-19366" y="2279990"/>
                  <a:pt x="-28441" y="1969925"/>
                  <a:pt x="0" y="1830933"/>
                </a:cubicBezTo>
                <a:cubicBezTo>
                  <a:pt x="28441" y="1691941"/>
                  <a:pt x="-31368" y="1374030"/>
                  <a:pt x="0" y="1170597"/>
                </a:cubicBezTo>
                <a:cubicBezTo>
                  <a:pt x="31368" y="967164"/>
                  <a:pt x="3067" y="734928"/>
                  <a:pt x="0" y="600306"/>
                </a:cubicBezTo>
                <a:cubicBezTo>
                  <a:pt x="-3067" y="465684"/>
                  <a:pt x="14966" y="220579"/>
                  <a:pt x="0" y="0"/>
                </a:cubicBezTo>
                <a:close/>
              </a:path>
            </a:pathLst>
          </a:custGeom>
          <a:solidFill>
            <a:srgbClr val="00204F"/>
          </a:solidFill>
          <a:ln>
            <a:solidFill>
              <a:schemeClr val="tx1">
                <a:lumMod val="75000"/>
                <a:lumOff val="25000"/>
              </a:schemeClr>
            </a:solidFill>
            <a:extLst>
              <a:ext uri="{C807C97D-BFC1-408E-A445-0C87EB9F89A2}">
                <ask:lineSketchStyleProps xmlns:ask="http://schemas.microsoft.com/office/drawing/2018/sketchyshapes" sd="1367029315">
                  <a:prstGeom prst="rect">
                    <a:avLst/>
                  </a:prstGeom>
                  <ask:type>
                    <ask:lineSketchFreehand/>
                  </ask:type>
                </ask:lineSketchStyleProps>
              </a:ext>
            </a:extLst>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spcAft>
                <a:spcPts val="600"/>
              </a:spcAft>
              <a:buNone/>
            </a:pP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public void decision(int c1, int c2) {</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if (c1 &lt; 100) //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0;//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 if (c1 + C2 &gt; 500)//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br>
              <a:rPr lang="en-US" sz="1200" dirty="0">
                <a:latin typeface="Cascadia Code SemiBold" panose="020B0609020000020004" pitchFamily="49" charset="0"/>
                <a:ea typeface="Dotum" panose="020B0503020000020004" pitchFamily="34" charset="-127"/>
                <a:cs typeface="Cascadia Code SemiBold" panose="020B0609020000020004" pitchFamily="49" charset="0"/>
              </a:rPr>
            </a:b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r>
              <a:rPr lang="en-US" sz="1200" b="0" dirty="0">
                <a:latin typeface="Cascadia Code SemiBold" panose="020B0609020000020004" pitchFamily="49" charset="0"/>
                <a:ea typeface="Dotum" panose="020B0503020000020004" pitchFamily="34" charset="-127"/>
                <a:cs typeface="Cascadia Code SemiBold" panose="020B0609020000020004" pitchFamily="49" charset="0"/>
              </a:rPr>
              <a:t>The cyclomatic complexity</a:t>
            </a: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for Example is 3 (=3 – 2 + 2) </a:t>
            </a:r>
          </a:p>
        </p:txBody>
      </p:sp>
      <p:sp>
        <p:nvSpPr>
          <p:cNvPr id="5" name="Text Placeholder 8">
            <a:extLst>
              <a:ext uri="{FF2B5EF4-FFF2-40B4-BE49-F238E27FC236}">
                <a16:creationId xmlns:a16="http://schemas.microsoft.com/office/drawing/2014/main" id="{FA65D9D2-1E4D-720B-BE7A-356428786A89}"/>
              </a:ext>
            </a:extLst>
          </p:cNvPr>
          <p:cNvSpPr txBox="1">
            <a:spLocks/>
          </p:cNvSpPr>
          <p:nvPr/>
        </p:nvSpPr>
        <p:spPr>
          <a:xfrm>
            <a:off x="3707842" y="894094"/>
            <a:ext cx="2945406" cy="627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2000" b="0" i="1" dirty="0"/>
              <a:t>CC = E - N + 2</a:t>
            </a:r>
          </a:p>
        </p:txBody>
      </p:sp>
    </p:spTree>
    <p:extLst>
      <p:ext uri="{BB962C8B-B14F-4D97-AF65-F5344CB8AC3E}">
        <p14:creationId xmlns:p14="http://schemas.microsoft.com/office/powerpoint/2010/main" val="1898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1+#ppt_w/2"/>
                                          </p:val>
                                        </p:tav>
                                        <p:tav tm="100000">
                                          <p:val>
                                            <p:strVal val="#ppt_x"/>
                                          </p:val>
                                        </p:tav>
                                      </p:tavLst>
                                    </p:anim>
                                    <p:anim calcmode="lin" valueType="num">
                                      <p:cBhvr additive="base">
                                        <p:cTn id="13"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4" name="TextBox 3">
            <a:extLst>
              <a:ext uri="{FF2B5EF4-FFF2-40B4-BE49-F238E27FC236}">
                <a16:creationId xmlns:a16="http://schemas.microsoft.com/office/drawing/2014/main" id="{5EEAB15D-5F86-04B0-76EB-CB5202F81A9C}"/>
              </a:ext>
            </a:extLst>
          </p:cNvPr>
          <p:cNvSpPr txBox="1"/>
          <p:nvPr/>
        </p:nvSpPr>
        <p:spPr>
          <a:xfrm>
            <a:off x="3905023" y="1655830"/>
            <a:ext cx="4949728" cy="584775"/>
          </a:xfrm>
          <a:prstGeom prst="rect">
            <a:avLst/>
          </a:prstGeom>
          <a:noFill/>
        </p:spPr>
        <p:txBody>
          <a:bodyPr wrap="square">
            <a:spAutoFit/>
          </a:bodyPr>
          <a:lstStyle/>
          <a:p>
            <a:pPr rtl="0">
              <a:spcBef>
                <a:spcPts val="1500"/>
              </a:spcBef>
              <a:spcAft>
                <a:spcPts val="1000"/>
              </a:spcAft>
            </a:pPr>
            <a:r>
              <a:rPr lang="en-US" sz="1600" b="0" i="0" u="none" strike="noStrike" dirty="0">
                <a:solidFill>
                  <a:schemeClr val="bg1"/>
                </a:solidFill>
                <a:effectLst/>
                <a:latin typeface="Rubik" panose="020B0604020202020204" charset="-79"/>
                <a:cs typeface="Rubik" panose="020B0604020202020204" charset="-79"/>
              </a:rPr>
              <a:t>WHAT’S A GOOD VALUE FOR CYCLOMATIC COMPLEXITY?</a:t>
            </a:r>
          </a:p>
        </p:txBody>
      </p:sp>
      <p:sp>
        <p:nvSpPr>
          <p:cNvPr id="7" name="TextBox 6">
            <a:extLst>
              <a:ext uri="{FF2B5EF4-FFF2-40B4-BE49-F238E27FC236}">
                <a16:creationId xmlns:a16="http://schemas.microsoft.com/office/drawing/2014/main" id="{BFEAC0F6-D568-FC07-5DA2-5C5463A3440E}"/>
              </a:ext>
            </a:extLst>
          </p:cNvPr>
          <p:cNvSpPr txBox="1"/>
          <p:nvPr/>
        </p:nvSpPr>
        <p:spPr>
          <a:xfrm>
            <a:off x="4568413" y="2551025"/>
            <a:ext cx="2687217" cy="584775"/>
          </a:xfrm>
          <a:prstGeom prst="rect">
            <a:avLst/>
          </a:prstGeom>
          <a:noFill/>
        </p:spPr>
        <p:txBody>
          <a:bodyPr wrap="square">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I</a:t>
            </a:r>
            <a:r>
              <a:rPr lang="en-US" sz="3200" b="1" i="0" u="none" strike="noStrike"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t depends!</a:t>
            </a:r>
            <a:endPar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2736B4AC-9589-5BF0-CEC9-05B57CDDBEFC}"/>
              </a:ext>
            </a:extLst>
          </p:cNvPr>
          <p:cNvSpPr txBox="1"/>
          <p:nvPr/>
        </p:nvSpPr>
        <p:spPr>
          <a:xfrm>
            <a:off x="4333155" y="3463240"/>
            <a:ext cx="5598367" cy="400110"/>
          </a:xfrm>
          <a:prstGeom prst="rect">
            <a:avLst/>
          </a:prstGeom>
          <a:noFill/>
        </p:spPr>
        <p:txBody>
          <a:bodyPr wrap="square">
            <a:spAutoFit/>
          </a:bodyPr>
          <a:lstStyle/>
          <a:p>
            <a:r>
              <a:rPr lang="en-US" sz="1600" dirty="0">
                <a:solidFill>
                  <a:schemeClr val="bg1"/>
                </a:solidFill>
                <a:latin typeface="Rubik" panose="020B0604020202020204" charset="-79"/>
                <a:cs typeface="Rubik" panose="020B0604020202020204" charset="-79"/>
              </a:rPr>
              <a:t>But in general, </a:t>
            </a:r>
            <a:r>
              <a:rPr lang="en-US" sz="2000" b="1" i="0" dirty="0">
                <a:solidFill>
                  <a:srgbClr val="92D050"/>
                </a:solidFill>
                <a:effectLst/>
                <a:latin typeface="Rubik" panose="020B0604020202020204" charset="-79"/>
                <a:cs typeface="Rubik" panose="020B0604020202020204" charset="-79"/>
              </a:rPr>
              <a:t>under</a:t>
            </a:r>
            <a:r>
              <a:rPr lang="en-US" sz="2000" b="1" i="0" dirty="0">
                <a:solidFill>
                  <a:schemeClr val="bg1"/>
                </a:solidFill>
                <a:effectLst/>
                <a:latin typeface="Rubik" panose="020B0604020202020204" charset="-79"/>
                <a:cs typeface="Rubik" panose="020B0604020202020204" charset="-79"/>
              </a:rPr>
              <a:t> </a:t>
            </a:r>
            <a:r>
              <a:rPr lang="en-US" sz="2000" b="1" i="0" dirty="0">
                <a:solidFill>
                  <a:srgbClr val="92D050"/>
                </a:solidFill>
                <a:effectLst/>
                <a:latin typeface="Rubik" panose="020B0604020202020204" charset="-79"/>
                <a:cs typeface="Rubik" panose="020B0604020202020204" charset="-79"/>
              </a:rPr>
              <a:t>10</a:t>
            </a:r>
            <a:r>
              <a:rPr lang="en-US" sz="1600" i="0" dirty="0">
                <a:solidFill>
                  <a:schemeClr val="bg1"/>
                </a:solidFill>
                <a:effectLst/>
                <a:latin typeface="Rubik" panose="020B0604020202020204" charset="-79"/>
                <a:cs typeface="Rubik" panose="020B0604020202020204" charset="-79"/>
              </a:rPr>
              <a:t> is acceptable.</a:t>
            </a:r>
            <a:endParaRPr lang="en-US" sz="1600" dirty="0">
              <a:solidFill>
                <a:schemeClr val="bg1"/>
              </a:solidFill>
              <a:latin typeface="Rubik" panose="020B0604020202020204" charset="-79"/>
              <a:cs typeface="Rubik" panose="020B0604020202020204" charset="-79"/>
            </a:endParaRPr>
          </a:p>
        </p:txBody>
      </p:sp>
      <p:grpSp>
        <p:nvGrpSpPr>
          <p:cNvPr id="16" name="Google Shape;7550;p149">
            <a:extLst>
              <a:ext uri="{FF2B5EF4-FFF2-40B4-BE49-F238E27FC236}">
                <a16:creationId xmlns:a16="http://schemas.microsoft.com/office/drawing/2014/main" id="{D99DB6E6-4301-B26B-51AB-048D6A383859}"/>
              </a:ext>
            </a:extLst>
          </p:cNvPr>
          <p:cNvGrpSpPr/>
          <p:nvPr/>
        </p:nvGrpSpPr>
        <p:grpSpPr>
          <a:xfrm>
            <a:off x="3905023" y="3463240"/>
            <a:ext cx="351024" cy="325464"/>
            <a:chOff x="6543825" y="3202075"/>
            <a:chExt cx="296975" cy="275350"/>
          </a:xfrm>
          <a:solidFill>
            <a:srgbClr val="92D050"/>
          </a:solidFill>
        </p:grpSpPr>
        <p:sp>
          <p:nvSpPr>
            <p:cNvPr id="17" name="Google Shape;7551;p149">
              <a:extLst>
                <a:ext uri="{FF2B5EF4-FFF2-40B4-BE49-F238E27FC236}">
                  <a16:creationId xmlns:a16="http://schemas.microsoft.com/office/drawing/2014/main" id="{E1B21910-DB1D-8B35-CDCB-E33754E6A440}"/>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8" name="Google Shape;7552;p149">
              <a:extLst>
                <a:ext uri="{FF2B5EF4-FFF2-40B4-BE49-F238E27FC236}">
                  <a16:creationId xmlns:a16="http://schemas.microsoft.com/office/drawing/2014/main" id="{C258651E-9387-667A-52EC-8B37BA09B688}"/>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9" name="Google Shape;7553;p149">
              <a:extLst>
                <a:ext uri="{FF2B5EF4-FFF2-40B4-BE49-F238E27FC236}">
                  <a16:creationId xmlns:a16="http://schemas.microsoft.com/office/drawing/2014/main" id="{E920FCCA-7FCC-3DFC-22E8-0CAB8E1E8D34}"/>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0" name="Google Shape;7554;p149">
              <a:extLst>
                <a:ext uri="{FF2B5EF4-FFF2-40B4-BE49-F238E27FC236}">
                  <a16:creationId xmlns:a16="http://schemas.microsoft.com/office/drawing/2014/main" id="{EB606B49-996E-9B01-2AA2-C16C49236B2D}"/>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1" name="Google Shape;7555;p149">
              <a:extLst>
                <a:ext uri="{FF2B5EF4-FFF2-40B4-BE49-F238E27FC236}">
                  <a16:creationId xmlns:a16="http://schemas.microsoft.com/office/drawing/2014/main" id="{97E5C4FE-6181-74C9-116F-396D18669736}"/>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2" name="Google Shape;7556;p149">
              <a:extLst>
                <a:ext uri="{FF2B5EF4-FFF2-40B4-BE49-F238E27FC236}">
                  <a16:creationId xmlns:a16="http://schemas.microsoft.com/office/drawing/2014/main" id="{A8D78F6B-69C5-7760-B7FC-D4DA649F7F1E}"/>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3" name="Google Shape;7557;p149">
              <a:extLst>
                <a:ext uri="{FF2B5EF4-FFF2-40B4-BE49-F238E27FC236}">
                  <a16:creationId xmlns:a16="http://schemas.microsoft.com/office/drawing/2014/main" id="{F21B0576-72B2-0F8D-3C74-1F6880C19797}"/>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grpSp>
    </p:spTree>
    <p:extLst>
      <p:ext uri="{BB962C8B-B14F-4D97-AF65-F5344CB8AC3E}">
        <p14:creationId xmlns:p14="http://schemas.microsoft.com/office/powerpoint/2010/main" val="297564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4630657" cy="623031"/>
          </a:xfrm>
        </p:spPr>
        <p:txBody>
          <a:bodyPr/>
          <a:lstStyle/>
          <a:p>
            <a:pPr marL="139700" indent="0">
              <a:buNone/>
            </a:pPr>
            <a:r>
              <a:rPr lang="en-US" dirty="0"/>
              <a:t>Tools for Code Analysis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b="0" dirty="0"/>
              <a:t>Structural Measures</a:t>
            </a:r>
          </a:p>
        </p:txBody>
      </p:sp>
      <p:pic>
        <p:nvPicPr>
          <p:cNvPr id="2052" name="Picture 4" descr="Code Metrics Viewer 2015 - Visual Studio Marketplace">
            <a:extLst>
              <a:ext uri="{FF2B5EF4-FFF2-40B4-BE49-F238E27FC236}">
                <a16:creationId xmlns:a16="http://schemas.microsoft.com/office/drawing/2014/main" id="{6AE36838-E406-526A-1343-4B8136702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14" y="1933546"/>
            <a:ext cx="7204570" cy="2928468"/>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61C295-A572-711C-719F-31BAD10339DE}"/>
              </a:ext>
            </a:extLst>
          </p:cNvPr>
          <p:cNvSpPr txBox="1"/>
          <p:nvPr/>
        </p:nvSpPr>
        <p:spPr>
          <a:xfrm>
            <a:off x="969715" y="1527577"/>
            <a:ext cx="7204570" cy="276999"/>
          </a:xfrm>
          <a:prstGeom prst="rect">
            <a:avLst/>
          </a:prstGeom>
          <a:noFill/>
        </p:spPr>
        <p:txBody>
          <a:bodyPr wrap="square">
            <a:spAutoFit/>
          </a:bodyPr>
          <a:lstStyle/>
          <a:p>
            <a:r>
              <a:rPr lang="en-US" sz="1200" u="sng" dirty="0">
                <a:solidFill>
                  <a:srgbClr val="0070C0"/>
                </a:solidFill>
                <a:hlinkClick r:id="rId4">
                  <a:extLst>
                    <a:ext uri="{A12FA001-AC4F-418D-AE19-62706E023703}">
                      <ahyp:hlinkClr xmlns:ahyp="http://schemas.microsoft.com/office/drawing/2018/hyperlinkcolor" val="tx"/>
                    </a:ext>
                  </a:extLst>
                </a:hlinkClick>
              </a:rPr>
              <a:t>https://learn.microsoft.com/en-us/visualstudio/code-quality/code-metrics-values?view=vs-2022</a:t>
            </a:r>
            <a:endParaRPr lang="en-US" sz="1200" u="sng" dirty="0">
              <a:solidFill>
                <a:srgbClr val="0070C0"/>
              </a:solidFill>
            </a:endParaRPr>
          </a:p>
        </p:txBody>
      </p:sp>
    </p:spTree>
    <p:extLst>
      <p:ext uri="{BB962C8B-B14F-4D97-AF65-F5344CB8AC3E}">
        <p14:creationId xmlns:p14="http://schemas.microsoft.com/office/powerpoint/2010/main" val="1683338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6950552" cy="623031"/>
          </a:xfrm>
        </p:spPr>
        <p:txBody>
          <a:bodyPr/>
          <a:lstStyle/>
          <a:p>
            <a:pPr marL="139700" indent="0">
              <a:buNone/>
            </a:pPr>
            <a:r>
              <a:rPr lang="en-US" sz="2400" dirty="0"/>
              <a:t>SonarQube</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Tools for Code Analysis</a:t>
            </a:r>
          </a:p>
        </p:txBody>
      </p:sp>
      <p:pic>
        <p:nvPicPr>
          <p:cNvPr id="4" name="Picture 3">
            <a:extLst>
              <a:ext uri="{FF2B5EF4-FFF2-40B4-BE49-F238E27FC236}">
                <a16:creationId xmlns:a16="http://schemas.microsoft.com/office/drawing/2014/main" id="{98A21915-45F2-FA50-83B8-00B1325D1990}"/>
              </a:ext>
            </a:extLst>
          </p:cNvPr>
          <p:cNvPicPr>
            <a:picLocks noChangeAspect="1"/>
          </p:cNvPicPr>
          <p:nvPr/>
        </p:nvPicPr>
        <p:blipFill>
          <a:blip r:embed="rId3"/>
          <a:srcRect t="9847"/>
          <a:stretch/>
        </p:blipFill>
        <p:spPr>
          <a:xfrm>
            <a:off x="996706" y="1485607"/>
            <a:ext cx="6977599" cy="3351666"/>
          </a:xfrm>
          <a:prstGeom prst="rect">
            <a:avLst/>
          </a:prstGeom>
        </p:spPr>
      </p:pic>
      <p:pic>
        <p:nvPicPr>
          <p:cNvPr id="2" name="Picture 4" descr="sonarqube-dev-cycle">
            <a:extLst>
              <a:ext uri="{FF2B5EF4-FFF2-40B4-BE49-F238E27FC236}">
                <a16:creationId xmlns:a16="http://schemas.microsoft.com/office/drawing/2014/main" id="{47F40851-7A29-13B7-E02C-6C4C5989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34" y="1546361"/>
            <a:ext cx="7507240" cy="329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47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9" y="1474091"/>
            <a:ext cx="4572000" cy="369332"/>
          </a:xfrm>
          <a:prstGeom prst="rect">
            <a:avLst/>
          </a:prstGeom>
          <a:noFill/>
        </p:spPr>
        <p:txBody>
          <a:bodyPr wrap="square">
            <a:spAutoFit/>
          </a:bodyPr>
          <a:lstStyle/>
          <a:p>
            <a:r>
              <a:rPr lang="en-US" sz="1800" b="1" i="0" u="none" strike="noStrike" dirty="0">
                <a:solidFill>
                  <a:schemeClr val="bg1"/>
                </a:solidFill>
                <a:effectLst/>
                <a:latin typeface="Arial" panose="020B0604020202020204" pitchFamily="34" charset="0"/>
              </a:rPr>
              <a:t>Pitfalls and Considerations</a:t>
            </a:r>
            <a:endParaRPr lang="en-US" sz="1800" b="1" dirty="0">
              <a:solidFill>
                <a:schemeClr val="bg1"/>
              </a:solidFill>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False Positives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Performance Impact</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Security Implications</a:t>
            </a:r>
          </a:p>
        </p:txBody>
      </p:sp>
      <p:grpSp>
        <p:nvGrpSpPr>
          <p:cNvPr id="41" name="Google Shape;7880;p150">
            <a:extLst>
              <a:ext uri="{FF2B5EF4-FFF2-40B4-BE49-F238E27FC236}">
                <a16:creationId xmlns:a16="http://schemas.microsoft.com/office/drawing/2014/main" id="{F92453CF-A973-5EC4-F3C3-3AC7BFA54A81}"/>
              </a:ext>
            </a:extLst>
          </p:cNvPr>
          <p:cNvGrpSpPr/>
          <p:nvPr/>
        </p:nvGrpSpPr>
        <p:grpSpPr>
          <a:xfrm>
            <a:off x="1174088" y="2319510"/>
            <a:ext cx="354586" cy="353008"/>
            <a:chOff x="-30735200" y="3552550"/>
            <a:chExt cx="292225" cy="290925"/>
          </a:xfrm>
          <a:solidFill>
            <a:schemeClr val="bg1"/>
          </a:solidFill>
        </p:grpSpPr>
        <p:sp>
          <p:nvSpPr>
            <p:cNvPr id="42" name="Google Shape;7881;p150">
              <a:extLst>
                <a:ext uri="{FF2B5EF4-FFF2-40B4-BE49-F238E27FC236}">
                  <a16:creationId xmlns:a16="http://schemas.microsoft.com/office/drawing/2014/main" id="{6BEBEE52-3A4B-2523-D9B9-8C80912B0D6B}"/>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82;p150">
              <a:extLst>
                <a:ext uri="{FF2B5EF4-FFF2-40B4-BE49-F238E27FC236}">
                  <a16:creationId xmlns:a16="http://schemas.microsoft.com/office/drawing/2014/main" id="{87562030-75D4-75A3-168C-81D849BDA6A3}"/>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299;p149">
            <a:extLst>
              <a:ext uri="{FF2B5EF4-FFF2-40B4-BE49-F238E27FC236}">
                <a16:creationId xmlns:a16="http://schemas.microsoft.com/office/drawing/2014/main" id="{822BB82E-6005-B1A0-B72D-113532413455}"/>
              </a:ext>
            </a:extLst>
          </p:cNvPr>
          <p:cNvGrpSpPr/>
          <p:nvPr/>
        </p:nvGrpSpPr>
        <p:grpSpPr>
          <a:xfrm>
            <a:off x="3378581" y="2305228"/>
            <a:ext cx="366364" cy="367290"/>
            <a:chOff x="-61783350" y="3743950"/>
            <a:chExt cx="316650" cy="317450"/>
          </a:xfrm>
          <a:solidFill>
            <a:schemeClr val="bg1"/>
          </a:solidFill>
        </p:grpSpPr>
        <p:sp>
          <p:nvSpPr>
            <p:cNvPr id="48" name="Google Shape;7300;p149">
              <a:extLst>
                <a:ext uri="{FF2B5EF4-FFF2-40B4-BE49-F238E27FC236}">
                  <a16:creationId xmlns:a16="http://schemas.microsoft.com/office/drawing/2014/main" id="{C38066F7-39FC-32D8-7C3A-ED561BCE5BEA}"/>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01;p149">
              <a:extLst>
                <a:ext uri="{FF2B5EF4-FFF2-40B4-BE49-F238E27FC236}">
                  <a16:creationId xmlns:a16="http://schemas.microsoft.com/office/drawing/2014/main" id="{BE449B34-8235-EF59-4D54-9228BD3C88B3}"/>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7663;p150">
            <a:extLst>
              <a:ext uri="{FF2B5EF4-FFF2-40B4-BE49-F238E27FC236}">
                <a16:creationId xmlns:a16="http://schemas.microsoft.com/office/drawing/2014/main" id="{2939EED0-57D7-8C9B-7363-FCB365A89446}"/>
              </a:ext>
            </a:extLst>
          </p:cNvPr>
          <p:cNvSpPr/>
          <p:nvPr/>
        </p:nvSpPr>
        <p:spPr>
          <a:xfrm>
            <a:off x="5527855" y="2319510"/>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0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52" grpId="0" animBg="1"/>
    </p:bld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3062</TotalTime>
  <Words>17396</Words>
  <Application>Microsoft Office PowerPoint</Application>
  <PresentationFormat>On-screen Show (16:9)</PresentationFormat>
  <Paragraphs>1220</Paragraphs>
  <Slides>184</Slides>
  <Notes>122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184</vt:i4>
      </vt:variant>
    </vt:vector>
  </HeadingPairs>
  <TitlesOfParts>
    <vt:vector size="196" baseType="lpstr">
      <vt:lpstr>Playfair Display</vt:lpstr>
      <vt:lpstr>Montserrat</vt:lpstr>
      <vt:lpstr>Montserrat Medium</vt:lpstr>
      <vt:lpstr>Arial</vt:lpstr>
      <vt:lpstr>Consolas</vt:lpstr>
      <vt:lpstr>Cascadia Code SemiBold</vt:lpstr>
      <vt:lpstr>Rubik</vt:lpstr>
      <vt:lpstr>Roboto</vt:lpstr>
      <vt:lpstr>Roboto Mono</vt:lpstr>
      <vt:lpstr>Bradley Hand ITC</vt:lpstr>
      <vt:lpstr>Helvetica Neue</vt:lpstr>
      <vt:lpstr>Metamorphosis Business Plan XL by Slidesgo</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Architectural Principles</vt:lpstr>
      <vt:lpstr>PowerPoint Presentation</vt:lpstr>
      <vt:lpstr>PowerPoint Presentation</vt:lpstr>
      <vt:lpstr>2 out of 5 SOLID principles Based on SOC</vt:lpstr>
      <vt:lpstr>Modularity</vt:lpstr>
      <vt:lpstr>95%  of the words said about the benefits of “modularity”     and that       little is said about       how to achieve it.</vt:lpstr>
      <vt:lpstr>Modularity</vt:lpstr>
      <vt:lpstr>Modularity</vt:lpstr>
      <vt:lpstr>Modularity</vt:lpstr>
      <vt:lpstr>PowerPoint Presentation</vt:lpstr>
      <vt:lpstr>Modularity</vt:lpstr>
      <vt:lpstr>Modularity</vt:lpstr>
      <vt:lpstr>Modularity</vt:lpstr>
      <vt:lpstr>Modularity</vt:lpstr>
      <vt:lpstr>Architecture characteristics</vt:lpstr>
      <vt:lpstr>One key responsibility of a software architect</vt:lpstr>
      <vt:lpstr>PowerPoint Presentation</vt:lpstr>
      <vt:lpstr>An architecture characteristic meets three criteria</vt:lpstr>
      <vt:lpstr>An architecture characteristic meets three criteria</vt:lpstr>
      <vt:lpstr>An architecture characteristic meets three criteria</vt:lpstr>
      <vt:lpstr>Characteristics Categorized</vt:lpstr>
      <vt:lpstr>Identifying Characteristics</vt:lpstr>
      <vt:lpstr>Identifying Architectural Characteristics</vt:lpstr>
      <vt:lpstr>Identifying Characteristics</vt:lpstr>
      <vt:lpstr>Identifying Characteristics</vt:lpstr>
      <vt:lpstr>Identifying Characteristics</vt:lpstr>
      <vt:lpstr>Identifying Characteristics</vt:lpstr>
      <vt:lpstr>Identifying Characteristics</vt:lpstr>
      <vt:lpstr>Identifying Characteristics</vt:lpstr>
      <vt:lpstr>PowerPoint Presentation</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PowerPoint Presentation</vt:lpstr>
      <vt:lpstr>Measuring Characteristics</vt:lpstr>
      <vt:lpstr>PowerPoint Presentation</vt:lpstr>
      <vt:lpstr>PowerPoint Presentation</vt:lpstr>
      <vt:lpstr>PowerPoint Presentation</vt:lpstr>
      <vt:lpstr>PowerPoint Presentation</vt:lpstr>
      <vt:lpstr>PowerPoint Presentation</vt:lpstr>
      <vt:lpstr>SonarQube </vt:lpstr>
      <vt:lpstr>SonarQube </vt:lpstr>
      <vt:lpstr>SonarQube </vt:lpstr>
      <vt:lpstr>Governing Characteristics</vt:lpstr>
      <vt:lpstr>PowerPoint Presentation</vt:lpstr>
      <vt:lpstr>PowerPoint Presentation</vt:lpstr>
      <vt:lpstr>PowerPoint Presentation</vt:lpstr>
      <vt:lpstr>PowerPoint Presentation</vt:lpstr>
      <vt:lpstr>Scope of Architecture Characteristics</vt:lpstr>
      <vt:lpstr>Connascence</vt:lpstr>
      <vt:lpstr>Architecture Quantum</vt:lpstr>
      <vt:lpstr>Bounded Context</vt:lpstr>
      <vt:lpstr>PowerPoint Presentation</vt:lpstr>
      <vt:lpstr>PowerPoint Presentation</vt:lpstr>
      <vt:lpstr>PowerPoint Presentation</vt:lpstr>
      <vt:lpstr>PowerPoint Presentation</vt:lpstr>
      <vt:lpstr>PowerPoint Presentation</vt:lpstr>
      <vt:lpstr>PowerPoint Presentation</vt:lpstr>
      <vt:lpstr>Bounded Contexts and Subdomains </vt:lpstr>
      <vt:lpstr>Bounded Contexts and Subdomains </vt:lpstr>
      <vt:lpstr>Bounded Context Recommendations</vt:lpstr>
      <vt:lpstr>Characteristic Scope</vt:lpstr>
      <vt:lpstr>Characteristic Scope</vt:lpstr>
      <vt:lpstr>Characteristic Scope</vt:lpstr>
      <vt:lpstr>Characteristic Scope</vt:lpstr>
      <vt:lpstr>Characteristic Scope</vt:lpstr>
      <vt:lpstr>Component-Based Thinking</vt:lpstr>
      <vt:lpstr>Component Scope</vt:lpstr>
      <vt:lpstr>Architect Role</vt:lpstr>
      <vt:lpstr>Architect Role</vt:lpstr>
      <vt:lpstr>Architecture Partitioning</vt:lpstr>
      <vt:lpstr>Conway's Law</vt:lpstr>
      <vt:lpstr>Architecture Partitioning</vt:lpstr>
      <vt:lpstr>Architecture Partitioning</vt:lpstr>
      <vt:lpstr>Case Study: Silicon Sandwiches: Partitioning</vt:lpstr>
      <vt:lpstr>Case Study: Silicon Sandwiches: Partitioning</vt:lpstr>
      <vt:lpstr>Case Study: Silicon Sandwiches: Partitioning</vt:lpstr>
      <vt:lpstr>Case Study: Silicon Sandwiches: Partitioning</vt:lpstr>
      <vt:lpstr>Developer Role</vt:lpstr>
      <vt:lpstr>Component Identification Flow</vt:lpstr>
      <vt:lpstr>Component Design</vt:lpstr>
      <vt:lpstr>Component Design</vt:lpstr>
      <vt:lpstr>PowerPoint Presentation</vt:lpstr>
      <vt:lpstr>PowerPoint Presentation</vt:lpstr>
      <vt:lpstr>Case Study: Going, Going, Gone: Discovering Components </vt:lpstr>
      <vt:lpstr>Case Study: Going, Going, Gone: Discovering Components </vt:lpstr>
      <vt:lpstr>Case Study: Going, Going, Gone: Discovering Components </vt:lpstr>
      <vt:lpstr>Architecture Style</vt:lpstr>
      <vt:lpstr>Fundamental Style Patterns    Not Design Patterns!</vt:lpstr>
      <vt:lpstr>Fundamental Style Patterns    Not Design Patterns!</vt:lpstr>
      <vt:lpstr>Monolithic Versus Distributed Architectures</vt:lpstr>
      <vt:lpstr>Distributed Architecture Fallacies</vt:lpstr>
      <vt:lpstr>Distributed Architecture Fallacies</vt:lpstr>
      <vt:lpstr>Distributed Architecture Fallacies</vt:lpstr>
      <vt:lpstr>Distributed Architecture Fallacies</vt:lpstr>
      <vt:lpstr>Monolithic Versus Distributed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vt:lpstr>
      <vt:lpstr>Microservices Communication</vt:lpstr>
      <vt:lpstr>Communication</vt:lpstr>
      <vt:lpstr>Communication</vt:lpstr>
      <vt:lpstr>Communication</vt:lpstr>
      <vt:lpstr>Communication</vt:lpstr>
      <vt:lpstr>PowerPoint Presentation</vt:lpstr>
      <vt:lpstr>Fundamentals of Software Architecture Part 2</vt:lpstr>
      <vt:lpstr>PowerPoint Presentation</vt:lpstr>
      <vt:lpstr>CONTENTS</vt:lpstr>
      <vt:lpstr>Setting Expectations</vt:lpstr>
      <vt:lpstr>TABLE OF CONTENTS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309</cp:revision>
  <dcterms:modified xsi:type="dcterms:W3CDTF">2024-10-01T23:03:54Z</dcterms:modified>
</cp:coreProperties>
</file>